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9" r:id="rId4"/>
    <p:sldId id="374" r:id="rId5"/>
    <p:sldId id="375" r:id="rId6"/>
    <p:sldId id="365" r:id="rId7"/>
    <p:sldId id="366" r:id="rId8"/>
    <p:sldId id="372" r:id="rId9"/>
    <p:sldId id="367" r:id="rId10"/>
    <p:sldId id="364" r:id="rId11"/>
    <p:sldId id="369" r:id="rId12"/>
    <p:sldId id="377" r:id="rId13"/>
    <p:sldId id="280" r:id="rId14"/>
    <p:sldId id="373" r:id="rId15"/>
    <p:sldId id="290" r:id="rId16"/>
    <p:sldId id="360" r:id="rId17"/>
    <p:sldId id="376" r:id="rId18"/>
    <p:sldId id="352" r:id="rId19"/>
    <p:sldId id="361" r:id="rId20"/>
    <p:sldId id="368" r:id="rId21"/>
    <p:sldId id="370" r:id="rId22"/>
    <p:sldId id="378" r:id="rId23"/>
    <p:sldId id="347" r:id="rId24"/>
    <p:sldId id="371" r:id="rId25"/>
    <p:sldId id="260" r:id="rId26"/>
    <p:sldId id="2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399" autoAdjust="0"/>
  </p:normalViewPr>
  <p:slideViewPr>
    <p:cSldViewPr snapToGrid="0">
      <p:cViewPr varScale="1">
        <p:scale>
          <a:sx n="78" d="100"/>
          <a:sy n="78" d="100"/>
        </p:scale>
        <p:origin x="60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26659-8C8F-4431-933F-90346D6918CC}"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DFC17-B99C-4C85-A3C0-5865024250EB}" type="slidenum">
              <a:rPr lang="en-US" smtClean="0"/>
              <a:t>‹#›</a:t>
            </a:fld>
            <a:endParaRPr lang="en-US"/>
          </a:p>
        </p:txBody>
      </p:sp>
    </p:spTree>
    <p:extLst>
      <p:ext uri="{BB962C8B-B14F-4D97-AF65-F5344CB8AC3E}">
        <p14:creationId xmlns:p14="http://schemas.microsoft.com/office/powerpoint/2010/main" val="80825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DFC17-B99C-4C85-A3C0-5865024250EB}" type="slidenum">
              <a:rPr lang="en-US" smtClean="0"/>
              <a:t>1</a:t>
            </a:fld>
            <a:endParaRPr lang="en-US"/>
          </a:p>
        </p:txBody>
      </p:sp>
    </p:spTree>
    <p:extLst>
      <p:ext uri="{BB962C8B-B14F-4D97-AF65-F5344CB8AC3E}">
        <p14:creationId xmlns:p14="http://schemas.microsoft.com/office/powerpoint/2010/main" val="9261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12</a:t>
            </a:fld>
            <a:endParaRPr lang="en-US"/>
          </a:p>
        </p:txBody>
      </p:sp>
    </p:spTree>
    <p:extLst>
      <p:ext uri="{BB962C8B-B14F-4D97-AF65-F5344CB8AC3E}">
        <p14:creationId xmlns:p14="http://schemas.microsoft.com/office/powerpoint/2010/main" val="130343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48D5688-79E8-4B56-B1B3-6DA5D5E458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6518BB0-529A-4470-8780-F711B6E582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Sara</a:t>
            </a:r>
          </a:p>
        </p:txBody>
      </p:sp>
      <p:sp>
        <p:nvSpPr>
          <p:cNvPr id="17412" name="Slide Number Placeholder 3">
            <a:extLst>
              <a:ext uri="{FF2B5EF4-FFF2-40B4-BE49-F238E27FC236}">
                <a16:creationId xmlns:a16="http://schemas.microsoft.com/office/drawing/2014/main" id="{0B9EA73E-8CE1-407C-83AB-DE722706E8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C0688D-96AB-4DEC-94BF-D5749CDA6924}" type="slidenum">
              <a:rPr lang="en-US" altLang="en-US" smtClean="0"/>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BE0DFC17-B99C-4C85-A3C0-5865024250EB}" type="slidenum">
              <a:rPr lang="en-US" smtClean="0"/>
              <a:t>14</a:t>
            </a:fld>
            <a:endParaRPr lang="en-US"/>
          </a:p>
        </p:txBody>
      </p:sp>
    </p:spTree>
    <p:extLst>
      <p:ext uri="{BB962C8B-B14F-4D97-AF65-F5344CB8AC3E}">
        <p14:creationId xmlns:p14="http://schemas.microsoft.com/office/powerpoint/2010/main" val="120727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BE0DFC17-B99C-4C85-A3C0-5865024250EB}" type="slidenum">
              <a:rPr lang="en-US" smtClean="0"/>
              <a:t>15</a:t>
            </a:fld>
            <a:endParaRPr lang="en-US"/>
          </a:p>
        </p:txBody>
      </p:sp>
    </p:spTree>
    <p:extLst>
      <p:ext uri="{BB962C8B-B14F-4D97-AF65-F5344CB8AC3E}">
        <p14:creationId xmlns:p14="http://schemas.microsoft.com/office/powerpoint/2010/main" val="1345380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16</a:t>
            </a:fld>
            <a:endParaRPr lang="en-US"/>
          </a:p>
        </p:txBody>
      </p:sp>
    </p:spTree>
    <p:extLst>
      <p:ext uri="{BB962C8B-B14F-4D97-AF65-F5344CB8AC3E}">
        <p14:creationId xmlns:p14="http://schemas.microsoft.com/office/powerpoint/2010/main" val="426737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18</a:t>
            </a:fld>
            <a:endParaRPr lang="en-US"/>
          </a:p>
        </p:txBody>
      </p:sp>
    </p:spTree>
    <p:extLst>
      <p:ext uri="{BB962C8B-B14F-4D97-AF65-F5344CB8AC3E}">
        <p14:creationId xmlns:p14="http://schemas.microsoft.com/office/powerpoint/2010/main" val="246337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19</a:t>
            </a:fld>
            <a:endParaRPr lang="en-US"/>
          </a:p>
        </p:txBody>
      </p:sp>
    </p:spTree>
    <p:extLst>
      <p:ext uri="{BB962C8B-B14F-4D97-AF65-F5344CB8AC3E}">
        <p14:creationId xmlns:p14="http://schemas.microsoft.com/office/powerpoint/2010/main" val="131764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20</a:t>
            </a:fld>
            <a:endParaRPr lang="en-US"/>
          </a:p>
        </p:txBody>
      </p:sp>
    </p:spTree>
    <p:extLst>
      <p:ext uri="{BB962C8B-B14F-4D97-AF65-F5344CB8AC3E}">
        <p14:creationId xmlns:p14="http://schemas.microsoft.com/office/powerpoint/2010/main" val="162418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21</a:t>
            </a:fld>
            <a:endParaRPr lang="en-US"/>
          </a:p>
        </p:txBody>
      </p:sp>
    </p:spTree>
    <p:extLst>
      <p:ext uri="{BB962C8B-B14F-4D97-AF65-F5344CB8AC3E}">
        <p14:creationId xmlns:p14="http://schemas.microsoft.com/office/powerpoint/2010/main" val="2777097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23</a:t>
            </a:fld>
            <a:endParaRPr lang="en-US"/>
          </a:p>
        </p:txBody>
      </p:sp>
    </p:spTree>
    <p:extLst>
      <p:ext uri="{BB962C8B-B14F-4D97-AF65-F5344CB8AC3E}">
        <p14:creationId xmlns:p14="http://schemas.microsoft.com/office/powerpoint/2010/main" val="222737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a:t>
            </a:fld>
            <a:endParaRPr lang="en-US"/>
          </a:p>
        </p:txBody>
      </p:sp>
    </p:spTree>
    <p:extLst>
      <p:ext uri="{BB962C8B-B14F-4D97-AF65-F5344CB8AC3E}">
        <p14:creationId xmlns:p14="http://schemas.microsoft.com/office/powerpoint/2010/main" val="313398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24</a:t>
            </a:fld>
            <a:endParaRPr lang="en-US"/>
          </a:p>
        </p:txBody>
      </p:sp>
    </p:spTree>
    <p:extLst>
      <p:ext uri="{BB962C8B-B14F-4D97-AF65-F5344CB8AC3E}">
        <p14:creationId xmlns:p14="http://schemas.microsoft.com/office/powerpoint/2010/main" val="1721558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25</a:t>
            </a:fld>
            <a:endParaRPr lang="en-US"/>
          </a:p>
        </p:txBody>
      </p:sp>
    </p:spTree>
    <p:extLst>
      <p:ext uri="{BB962C8B-B14F-4D97-AF65-F5344CB8AC3E}">
        <p14:creationId xmlns:p14="http://schemas.microsoft.com/office/powerpoint/2010/main" val="16822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26</a:t>
            </a:fld>
            <a:endParaRPr lang="en-US"/>
          </a:p>
        </p:txBody>
      </p:sp>
    </p:spTree>
    <p:extLst>
      <p:ext uri="{BB962C8B-B14F-4D97-AF65-F5344CB8AC3E}">
        <p14:creationId xmlns:p14="http://schemas.microsoft.com/office/powerpoint/2010/main" val="403815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3</a:t>
            </a:fld>
            <a:endParaRPr lang="en-US"/>
          </a:p>
        </p:txBody>
      </p:sp>
    </p:spTree>
    <p:extLst>
      <p:ext uri="{BB962C8B-B14F-4D97-AF65-F5344CB8AC3E}">
        <p14:creationId xmlns:p14="http://schemas.microsoft.com/office/powerpoint/2010/main" val="346542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6</a:t>
            </a:fld>
            <a:endParaRPr lang="en-US"/>
          </a:p>
        </p:txBody>
      </p:sp>
    </p:spTree>
    <p:extLst>
      <p:ext uri="{BB962C8B-B14F-4D97-AF65-F5344CB8AC3E}">
        <p14:creationId xmlns:p14="http://schemas.microsoft.com/office/powerpoint/2010/main" val="44074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7</a:t>
            </a:fld>
            <a:endParaRPr lang="en-US"/>
          </a:p>
        </p:txBody>
      </p:sp>
    </p:spTree>
    <p:extLst>
      <p:ext uri="{BB962C8B-B14F-4D97-AF65-F5344CB8AC3E}">
        <p14:creationId xmlns:p14="http://schemas.microsoft.com/office/powerpoint/2010/main" val="302211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8</a:t>
            </a:fld>
            <a:endParaRPr lang="en-US"/>
          </a:p>
        </p:txBody>
      </p:sp>
    </p:spTree>
    <p:extLst>
      <p:ext uri="{BB962C8B-B14F-4D97-AF65-F5344CB8AC3E}">
        <p14:creationId xmlns:p14="http://schemas.microsoft.com/office/powerpoint/2010/main" val="82196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9</a:t>
            </a:fld>
            <a:endParaRPr lang="en-US"/>
          </a:p>
        </p:txBody>
      </p:sp>
    </p:spTree>
    <p:extLst>
      <p:ext uri="{BB962C8B-B14F-4D97-AF65-F5344CB8AC3E}">
        <p14:creationId xmlns:p14="http://schemas.microsoft.com/office/powerpoint/2010/main" val="201514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10</a:t>
            </a:fld>
            <a:endParaRPr lang="en-US"/>
          </a:p>
        </p:txBody>
      </p:sp>
    </p:spTree>
    <p:extLst>
      <p:ext uri="{BB962C8B-B14F-4D97-AF65-F5344CB8AC3E}">
        <p14:creationId xmlns:p14="http://schemas.microsoft.com/office/powerpoint/2010/main" val="154269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11</a:t>
            </a:fld>
            <a:endParaRPr lang="en-US"/>
          </a:p>
        </p:txBody>
      </p:sp>
    </p:spTree>
    <p:extLst>
      <p:ext uri="{BB962C8B-B14F-4D97-AF65-F5344CB8AC3E}">
        <p14:creationId xmlns:p14="http://schemas.microsoft.com/office/powerpoint/2010/main" val="4013151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40E9F-81EF-4F74-9158-32B5A828F1E1}"/>
              </a:ext>
            </a:extLst>
          </p:cNvPr>
          <p:cNvPicPr>
            <a:picLocks noChangeAspect="1"/>
          </p:cNvPicPr>
          <p:nvPr userDrawn="1"/>
        </p:nvPicPr>
        <p:blipFill>
          <a:blip r:embed="rId2"/>
          <a:stretch>
            <a:fillRect/>
          </a:stretch>
        </p:blipFill>
        <p:spPr>
          <a:xfrm>
            <a:off x="2528627" y="-678304"/>
            <a:ext cx="7134746" cy="7134746"/>
          </a:xfrm>
          <a:prstGeom prst="rect">
            <a:avLst/>
          </a:prstGeom>
        </p:spPr>
      </p:pic>
      <p:sp>
        <p:nvSpPr>
          <p:cNvPr id="7" name="Rectangle 6"/>
          <p:cNvSpPr/>
          <p:nvPr/>
        </p:nvSpPr>
        <p:spPr>
          <a:xfrm>
            <a:off x="446534" y="5843451"/>
            <a:ext cx="11262866" cy="547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81191" y="5951811"/>
            <a:ext cx="9841897"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0558298" y="5951810"/>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ctr">
            <a:normAutofit/>
          </a:bodyPr>
          <a:lstStyle>
            <a:lvl1pPr algn="ctr">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chor="ct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9483" y="6274040"/>
            <a:ext cx="1052510" cy="365125"/>
          </a:xfrm>
          <a:prstGeom prst="rect">
            <a:avLst/>
          </a:prstGeom>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DFCD2B62-5F29-4094-9453-9413E1365A01}"/>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Title-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40E9F-81EF-4F74-9158-32B5A828F1E1}"/>
              </a:ext>
            </a:extLst>
          </p:cNvPr>
          <p:cNvPicPr>
            <a:picLocks noChangeAspect="1"/>
          </p:cNvPicPr>
          <p:nvPr userDrawn="1"/>
        </p:nvPicPr>
        <p:blipFill>
          <a:blip r:embed="rId2"/>
          <a:stretch>
            <a:fillRect/>
          </a:stretch>
        </p:blipFill>
        <p:spPr>
          <a:xfrm>
            <a:off x="424392" y="1115810"/>
            <a:ext cx="11343216" cy="2031213"/>
          </a:xfrm>
          <a:prstGeom prst="rect">
            <a:avLst/>
          </a:prstGeom>
        </p:spPr>
      </p:pic>
      <p:sp>
        <p:nvSpPr>
          <p:cNvPr id="7" name="Rectangle 6"/>
          <p:cNvSpPr/>
          <p:nvPr/>
        </p:nvSpPr>
        <p:spPr>
          <a:xfrm>
            <a:off x="446534" y="5843451"/>
            <a:ext cx="11262866" cy="547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
        <p:nvSpPr>
          <p:cNvPr id="9" name="Title 1">
            <a:extLst>
              <a:ext uri="{FF2B5EF4-FFF2-40B4-BE49-F238E27FC236}">
                <a16:creationId xmlns:a16="http://schemas.microsoft.com/office/drawing/2014/main" id="{0035AC1D-DFA4-4A9A-826D-E1A844ED0CDC}"/>
              </a:ext>
            </a:extLst>
          </p:cNvPr>
          <p:cNvSpPr>
            <a:spLocks noGrp="1"/>
          </p:cNvSpPr>
          <p:nvPr>
            <p:ph type="ctrTitle"/>
          </p:nvPr>
        </p:nvSpPr>
        <p:spPr>
          <a:xfrm>
            <a:off x="581191" y="3528502"/>
            <a:ext cx="10993549" cy="1475013"/>
          </a:xfrm>
          <a:effectLst/>
        </p:spPr>
        <p:txBody>
          <a:bodyPr anchor="ctr">
            <a:normAutofit/>
          </a:bodyPr>
          <a:lstStyle>
            <a:lvl1pPr algn="ctr">
              <a:defRPr sz="3600" b="0">
                <a:solidFill>
                  <a:schemeClr val="accent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B6998087-3CA3-4010-8B81-3440D1643E42}"/>
              </a:ext>
            </a:extLst>
          </p:cNvPr>
          <p:cNvSpPr>
            <a:spLocks noGrp="1"/>
          </p:cNvSpPr>
          <p:nvPr>
            <p:ph type="subTitle" idx="1"/>
          </p:nvPr>
        </p:nvSpPr>
        <p:spPr>
          <a:xfrm>
            <a:off x="581194" y="5003516"/>
            <a:ext cx="10993546" cy="590321"/>
          </a:xfrm>
        </p:spPr>
        <p:txBody>
          <a:bodyPr anchor="ctr">
            <a:normAutofit/>
          </a:bodyPr>
          <a:lstStyle>
            <a:lvl1pPr marL="0" indent="0" algn="ctr">
              <a:buNone/>
              <a:defRPr sz="1600" b="1"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81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ctr">
            <a:normAutofit/>
          </a:bodyPr>
          <a:lstStyle>
            <a:lvl1pPr algn="ctr">
              <a:defRPr sz="3600" b="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ctr">
            <a:normAutofit/>
          </a:bodyPr>
          <a:lstStyle>
            <a:lvl1pPr marL="0" indent="0" algn="ctr">
              <a:buNone/>
              <a:defRPr sz="1600" b="1"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81192" y="5951811"/>
            <a:ext cx="6917210" cy="365125"/>
          </a:xfrm>
        </p:spPr>
        <p:txBody>
          <a:bodyPr/>
          <a:lstStyle/>
          <a:p>
            <a:endParaRPr lang="en-US" dirty="0"/>
          </a:p>
        </p:txBody>
      </p:sp>
      <p:sp>
        <p:nvSpPr>
          <p:cNvPr id="8" name="Slide Number Placeholder 5">
            <a:extLst>
              <a:ext uri="{FF2B5EF4-FFF2-40B4-BE49-F238E27FC236}">
                <a16:creationId xmlns:a16="http://schemas.microsoft.com/office/drawing/2014/main" id="{E5140417-24DD-49F5-BF18-0E94FABA290E}"/>
              </a:ext>
            </a:extLst>
          </p:cNvPr>
          <p:cNvSpPr>
            <a:spLocks noGrp="1"/>
          </p:cNvSpPr>
          <p:nvPr>
            <p:ph type="sldNum" sz="quarter" idx="4"/>
          </p:nvPr>
        </p:nvSpPr>
        <p:spPr>
          <a:xfrm>
            <a:off x="7614795"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24485504-47BB-44ED-A272-0F56F6397724}"/>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ctr">
            <a:normAutofit/>
          </a:bodyPr>
          <a:lstStyle>
            <a:lvl1pPr algn="ctr">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ctr">
            <a:normAutofit/>
          </a:bodyPr>
          <a:lstStyle>
            <a:lvl1pPr marL="0" indent="0" algn="ctr">
              <a:buNone/>
              <a:defRPr sz="1800" cap="none">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81191" y="5951811"/>
            <a:ext cx="9849235"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297" y="5951811"/>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9483" y="6268574"/>
            <a:ext cx="1052510" cy="365125"/>
          </a:xfrm>
          <a:prstGeom prst="rect">
            <a:avLst/>
          </a:prstGeom>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BDD19416-026C-49B4-BD15-A9C1885FA2BB}"/>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lstStyle>
            <a:lvl1pPr algn="ct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87219" y="2250892"/>
            <a:ext cx="5087075" cy="536005"/>
          </a:xfrm>
        </p:spPr>
        <p:txBody>
          <a:bodyPr anchor="ctr">
            <a:noAutofit/>
          </a:bodyPr>
          <a:lstStyle>
            <a:lvl1pPr marL="0" indent="0" algn="ctr">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ctr">
            <a:noAutofit/>
          </a:bodyPr>
          <a:lstStyle>
            <a:lvl1pPr marL="0" indent="0" algn="ctr">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29483" y="6251446"/>
            <a:ext cx="1052510" cy="365125"/>
          </a:xfrm>
          <a:prstGeom prst="rect">
            <a:avLst/>
          </a:prstGeom>
        </p:spPr>
        <p:txBody>
          <a:body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70B57D32-0D3A-49AE-95DB-7A9953CE2A31}"/>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29483" y="6274040"/>
            <a:ext cx="1052510" cy="365125"/>
          </a:xfrm>
          <a:prstGeom prst="rect">
            <a:avLst/>
          </a:prstGeom>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chor="ctr"/>
          <a:lstStyle>
            <a:lvl1pPr algn="ctr">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66BB4D51-09D9-4238-A418-0F66FE4AD29C}"/>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29483" y="6264171"/>
            <a:ext cx="1052510" cy="365125"/>
          </a:xfrm>
          <a:prstGeom prst="rect">
            <a:avLst/>
          </a:prstGeom>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97976A35-86CE-4BAE-80BC-5B22A1133DDB}"/>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8168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81192" y="6274040"/>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614795" y="6278366"/>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pxhere.com/en/photo/93331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kyhousing.learnupon.com/dashboar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kyhmis.zendesk.com/hc/en-us/articles/4402609949979-KYHMIS-User-Agreemen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kyhmis.zendesk.com/hc/en-us/articles/215780543-KYHMIS-Security-Monitoring-Form" TargetMode="External"/><Relationship Id="rId4" Type="http://schemas.openxmlformats.org/officeDocument/2006/relationships/hyperlink" Target="https://kyhmis.zendesk.com/hc/en-us/articles/4402604373275-KYHMIS-Agency-Agreemen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ttendee.gotowebinar.com/register/2231020562084556043"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kyhmis.zendesk.com/hc/en-us/articles/6335100110747-HMIS-Unit-Transfer-Workflo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kyhmis.zendesk.com/hc/en-us/articles/360013734113-New-Provider-Project-Set-Up-For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ksexton@kyhousing.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kyhmis.zendesk.com/hc/en-us/requests/new" TargetMode="External"/><Relationship Id="rId5" Type="http://schemas.openxmlformats.org/officeDocument/2006/relationships/hyperlink" Target="mailto:KYHMISReporting@kyhousing.org" TargetMode="External"/><Relationship Id="rId4" Type="http://schemas.openxmlformats.org/officeDocument/2006/relationships/hyperlink" Target="mailto:msinger@kyhousing.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7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416A-D118-4247-B179-51F196A059FE}"/>
              </a:ext>
            </a:extLst>
          </p:cNvPr>
          <p:cNvSpPr>
            <a:spLocks noGrp="1"/>
          </p:cNvSpPr>
          <p:nvPr>
            <p:ph type="title"/>
          </p:nvPr>
        </p:nvSpPr>
        <p:spPr/>
        <p:txBody>
          <a:bodyPr>
            <a:normAutofit/>
          </a:bodyPr>
          <a:lstStyle/>
          <a:p>
            <a:r>
              <a:rPr lang="en-US" sz="4000" dirty="0"/>
              <a:t>Password Reset</a:t>
            </a:r>
          </a:p>
        </p:txBody>
      </p:sp>
      <p:sp>
        <p:nvSpPr>
          <p:cNvPr id="3" name="Content Placeholder 2">
            <a:extLst>
              <a:ext uri="{FF2B5EF4-FFF2-40B4-BE49-F238E27FC236}">
                <a16:creationId xmlns:a16="http://schemas.microsoft.com/office/drawing/2014/main" id="{15E9DD6E-A80D-4C4A-8C0C-78E7241CA29A}"/>
              </a:ext>
            </a:extLst>
          </p:cNvPr>
          <p:cNvSpPr>
            <a:spLocks noGrp="1"/>
          </p:cNvSpPr>
          <p:nvPr>
            <p:ph idx="1"/>
          </p:nvPr>
        </p:nvSpPr>
        <p:spPr>
          <a:xfrm>
            <a:off x="1026035" y="2171462"/>
            <a:ext cx="5411835" cy="3696367"/>
          </a:xfrm>
        </p:spPr>
        <p:txBody>
          <a:bodyPr/>
          <a:lstStyle/>
          <a:p>
            <a:r>
              <a:rPr lang="en-US" dirty="0"/>
              <a:t>Select Forgot password</a:t>
            </a:r>
          </a:p>
          <a:p>
            <a:r>
              <a:rPr lang="en-US" dirty="0"/>
              <a:t>Enter ‘Username’</a:t>
            </a:r>
          </a:p>
          <a:p>
            <a:r>
              <a:rPr lang="en-US" dirty="0"/>
              <a:t>Make sure email address is correct in HMIS system</a:t>
            </a:r>
          </a:p>
        </p:txBody>
      </p:sp>
      <p:pic>
        <p:nvPicPr>
          <p:cNvPr id="1026" name="Picture 2">
            <a:extLst>
              <a:ext uri="{FF2B5EF4-FFF2-40B4-BE49-F238E27FC236}">
                <a16:creationId xmlns:a16="http://schemas.microsoft.com/office/drawing/2014/main" id="{97282F3A-2C97-4746-BEA1-720E75419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808" y="2300384"/>
            <a:ext cx="3810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97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E3A7-B2A1-4F4D-AA3F-7E51187F890E}"/>
              </a:ext>
            </a:extLst>
          </p:cNvPr>
          <p:cNvSpPr>
            <a:spLocks noGrp="1"/>
          </p:cNvSpPr>
          <p:nvPr>
            <p:ph type="title"/>
          </p:nvPr>
        </p:nvSpPr>
        <p:spPr/>
        <p:txBody>
          <a:bodyPr>
            <a:normAutofit/>
          </a:bodyPr>
          <a:lstStyle/>
          <a:p>
            <a:r>
              <a:rPr lang="en-US" sz="4000" dirty="0"/>
              <a:t>Update email address</a:t>
            </a:r>
          </a:p>
        </p:txBody>
      </p:sp>
      <p:sp>
        <p:nvSpPr>
          <p:cNvPr id="3" name="Content Placeholder 2">
            <a:extLst>
              <a:ext uri="{FF2B5EF4-FFF2-40B4-BE49-F238E27FC236}">
                <a16:creationId xmlns:a16="http://schemas.microsoft.com/office/drawing/2014/main" id="{F2A65535-A410-4760-9C2D-6901CC028311}"/>
              </a:ext>
            </a:extLst>
          </p:cNvPr>
          <p:cNvSpPr>
            <a:spLocks noGrp="1"/>
          </p:cNvSpPr>
          <p:nvPr>
            <p:ph idx="1"/>
          </p:nvPr>
        </p:nvSpPr>
        <p:spPr>
          <a:xfrm>
            <a:off x="581192" y="2180496"/>
            <a:ext cx="5177057" cy="3678303"/>
          </a:xfrm>
        </p:spPr>
        <p:txBody>
          <a:bodyPr/>
          <a:lstStyle/>
          <a:p>
            <a:r>
              <a:rPr lang="en-US" dirty="0"/>
              <a:t>Select the gear in the right corner by your name</a:t>
            </a:r>
          </a:p>
          <a:p>
            <a:r>
              <a:rPr lang="en-US" dirty="0"/>
              <a:t>Check your email in the system</a:t>
            </a:r>
          </a:p>
          <a:p>
            <a:r>
              <a:rPr lang="en-US" dirty="0"/>
              <a:t>Change Password if not correct</a:t>
            </a:r>
          </a:p>
        </p:txBody>
      </p:sp>
      <p:pic>
        <p:nvPicPr>
          <p:cNvPr id="7" name="Picture 6">
            <a:extLst>
              <a:ext uri="{FF2B5EF4-FFF2-40B4-BE49-F238E27FC236}">
                <a16:creationId xmlns:a16="http://schemas.microsoft.com/office/drawing/2014/main" id="{0A4C464D-A85F-4922-B8EF-3548FEA0D776}"/>
              </a:ext>
            </a:extLst>
          </p:cNvPr>
          <p:cNvPicPr>
            <a:picLocks noChangeAspect="1"/>
          </p:cNvPicPr>
          <p:nvPr/>
        </p:nvPicPr>
        <p:blipFill>
          <a:blip r:embed="rId3"/>
          <a:stretch>
            <a:fillRect/>
          </a:stretch>
        </p:blipFill>
        <p:spPr>
          <a:xfrm>
            <a:off x="8114270" y="2105878"/>
            <a:ext cx="2209914" cy="508026"/>
          </a:xfrm>
          <a:prstGeom prst="rect">
            <a:avLst/>
          </a:prstGeom>
        </p:spPr>
      </p:pic>
      <p:sp>
        <p:nvSpPr>
          <p:cNvPr id="8" name="Oval 7">
            <a:extLst>
              <a:ext uri="{FF2B5EF4-FFF2-40B4-BE49-F238E27FC236}">
                <a16:creationId xmlns:a16="http://schemas.microsoft.com/office/drawing/2014/main" id="{20729B3C-101D-4C63-871F-D7C2B4FA7A68}"/>
              </a:ext>
            </a:extLst>
          </p:cNvPr>
          <p:cNvSpPr/>
          <p:nvPr/>
        </p:nvSpPr>
        <p:spPr>
          <a:xfrm>
            <a:off x="9811264" y="2211610"/>
            <a:ext cx="358347" cy="296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FA37175-FB8A-4F72-812E-AA92EB4C8DE9}"/>
              </a:ext>
            </a:extLst>
          </p:cNvPr>
          <p:cNvPicPr>
            <a:picLocks noChangeAspect="1"/>
          </p:cNvPicPr>
          <p:nvPr/>
        </p:nvPicPr>
        <p:blipFill>
          <a:blip r:embed="rId4"/>
          <a:stretch>
            <a:fillRect/>
          </a:stretch>
        </p:blipFill>
        <p:spPr>
          <a:xfrm>
            <a:off x="6812735" y="3164929"/>
            <a:ext cx="5016758" cy="2724290"/>
          </a:xfrm>
          <a:prstGeom prst="rect">
            <a:avLst/>
          </a:prstGeom>
        </p:spPr>
      </p:pic>
      <p:sp>
        <p:nvSpPr>
          <p:cNvPr id="13" name="Rectangle 12">
            <a:extLst>
              <a:ext uri="{FF2B5EF4-FFF2-40B4-BE49-F238E27FC236}">
                <a16:creationId xmlns:a16="http://schemas.microsoft.com/office/drawing/2014/main" id="{CE794ECB-0ACE-4C07-955D-153E0A5964AE}"/>
              </a:ext>
            </a:extLst>
          </p:cNvPr>
          <p:cNvSpPr/>
          <p:nvPr/>
        </p:nvSpPr>
        <p:spPr>
          <a:xfrm>
            <a:off x="6812735" y="5523470"/>
            <a:ext cx="1305654" cy="335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07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3530-390F-4188-8C16-C1D6B5B055D9}"/>
              </a:ext>
            </a:extLst>
          </p:cNvPr>
          <p:cNvSpPr>
            <a:spLocks noGrp="1"/>
          </p:cNvSpPr>
          <p:nvPr>
            <p:ph type="title"/>
          </p:nvPr>
        </p:nvSpPr>
        <p:spPr/>
        <p:txBody>
          <a:bodyPr>
            <a:normAutofit/>
          </a:bodyPr>
          <a:lstStyle/>
          <a:p>
            <a:r>
              <a:rPr lang="en-US" sz="4000" dirty="0"/>
              <a:t>Street Outreach - Reminder</a:t>
            </a:r>
          </a:p>
        </p:txBody>
      </p:sp>
      <p:sp>
        <p:nvSpPr>
          <p:cNvPr id="3" name="Content Placeholder 2">
            <a:extLst>
              <a:ext uri="{FF2B5EF4-FFF2-40B4-BE49-F238E27FC236}">
                <a16:creationId xmlns:a16="http://schemas.microsoft.com/office/drawing/2014/main" id="{9F00612C-AE2E-47F9-9D4E-470DA7A4F753}"/>
              </a:ext>
            </a:extLst>
          </p:cNvPr>
          <p:cNvSpPr>
            <a:spLocks noGrp="1"/>
          </p:cNvSpPr>
          <p:nvPr>
            <p:ph idx="1"/>
          </p:nvPr>
        </p:nvSpPr>
        <p:spPr/>
        <p:txBody>
          <a:bodyPr/>
          <a:lstStyle/>
          <a:p>
            <a:pPr marL="0" indent="0">
              <a:buNone/>
            </a:pPr>
            <a:r>
              <a:rPr lang="en-US" b="0" i="0" dirty="0">
                <a:solidFill>
                  <a:srgbClr val="1C2025"/>
                </a:solidFill>
                <a:effectLst/>
                <a:latin typeface="Nunito" pitchFamily="2" charset="0"/>
              </a:rPr>
              <a:t>576.101 - Eligible cost for street outreach: Reach out to unsheltered homeless people, connect them with emergency shelter, housing, or critical services and provide urgent, non-facility-based care to unsheltered homeless people who are unwilling or unable to access emergency shelter, housing or an appropriate health facility. Unsheltered homeless people means individuals or families who qualify as homeless under paragraph 1(</a:t>
            </a:r>
            <a:r>
              <a:rPr lang="en-US" b="0" i="0" dirty="0" err="1">
                <a:solidFill>
                  <a:srgbClr val="1C2025"/>
                </a:solidFill>
                <a:effectLst/>
                <a:latin typeface="Nunito" pitchFamily="2" charset="0"/>
              </a:rPr>
              <a:t>i</a:t>
            </a:r>
            <a:r>
              <a:rPr lang="en-US" b="0" i="0" dirty="0">
                <a:solidFill>
                  <a:srgbClr val="1C2025"/>
                </a:solidFill>
                <a:effectLst/>
                <a:latin typeface="Nunito" pitchFamily="2" charset="0"/>
              </a:rPr>
              <a:t>) of the homeless definition.</a:t>
            </a:r>
          </a:p>
          <a:p>
            <a:pPr>
              <a:buFont typeface="Wingdings" panose="05000000000000000000" pitchFamily="2" charset="2"/>
              <a:buChar char="§"/>
            </a:pPr>
            <a:r>
              <a:rPr lang="en-US" b="0" i="0" dirty="0">
                <a:solidFill>
                  <a:srgbClr val="1C2025"/>
                </a:solidFill>
                <a:effectLst/>
                <a:latin typeface="Nunito" pitchFamily="2" charset="0"/>
              </a:rPr>
              <a:t>576.2 Homeless means: (1) An individual or family who lacks a fixed, regular and adequate nighttime residence:</a:t>
            </a:r>
          </a:p>
          <a:p>
            <a:pPr>
              <a:buFont typeface="Wingdings" panose="05000000000000000000" pitchFamily="2" charset="2"/>
              <a:buChar char="§"/>
            </a:pPr>
            <a:r>
              <a:rPr lang="en-US" b="0" i="0" dirty="0">
                <a:solidFill>
                  <a:srgbClr val="1C2025"/>
                </a:solidFill>
                <a:effectLst/>
                <a:latin typeface="Nunito" pitchFamily="2" charset="0"/>
              </a:rPr>
              <a:t>(</a:t>
            </a:r>
            <a:r>
              <a:rPr lang="en-US" b="0" i="0" dirty="0" err="1">
                <a:solidFill>
                  <a:srgbClr val="1C2025"/>
                </a:solidFill>
                <a:effectLst/>
                <a:latin typeface="Nunito" pitchFamily="2" charset="0"/>
              </a:rPr>
              <a:t>i</a:t>
            </a:r>
            <a:r>
              <a:rPr lang="en-US" b="0" i="0" dirty="0">
                <a:solidFill>
                  <a:srgbClr val="1C2025"/>
                </a:solidFill>
                <a:effectLst/>
                <a:latin typeface="Nunito" pitchFamily="2" charset="0"/>
              </a:rPr>
              <a:t>) An individual or family with a primary nighttime residence that is a public or private place not designed for or ordinarily used as a regular sleeping accommodation for human beings. Including car, park, abandoned building, bus or train station, airport, or camping ground.</a:t>
            </a:r>
            <a:endParaRPr lang="en-US" dirty="0"/>
          </a:p>
        </p:txBody>
      </p:sp>
    </p:spTree>
    <p:extLst>
      <p:ext uri="{BB962C8B-B14F-4D97-AF65-F5344CB8AC3E}">
        <p14:creationId xmlns:p14="http://schemas.microsoft.com/office/powerpoint/2010/main" val="343535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FD09E63-4C8E-4377-B2B1-7FA1E335B352}"/>
              </a:ext>
            </a:extLst>
          </p:cNvPr>
          <p:cNvSpPr>
            <a:spLocks noGrp="1"/>
          </p:cNvSpPr>
          <p:nvPr>
            <p:ph type="title"/>
          </p:nvPr>
        </p:nvSpPr>
        <p:spPr>
          <a:xfrm>
            <a:off x="1981199" y="644769"/>
            <a:ext cx="8229600" cy="1143000"/>
          </a:xfrm>
        </p:spPr>
        <p:txBody>
          <a:bodyPr>
            <a:normAutofit/>
          </a:bodyPr>
          <a:lstStyle/>
          <a:p>
            <a:r>
              <a:rPr lang="en-US" altLang="en-US" sz="3600" dirty="0"/>
              <a:t>Data Quality</a:t>
            </a:r>
          </a:p>
        </p:txBody>
      </p:sp>
      <p:sp>
        <p:nvSpPr>
          <p:cNvPr id="16387" name="Content Placeholder 2">
            <a:extLst>
              <a:ext uri="{FF2B5EF4-FFF2-40B4-BE49-F238E27FC236}">
                <a16:creationId xmlns:a16="http://schemas.microsoft.com/office/drawing/2014/main" id="{65C47F88-5401-4C3A-9D1A-49627D7E0315}"/>
              </a:ext>
            </a:extLst>
          </p:cNvPr>
          <p:cNvSpPr>
            <a:spLocks noGrp="1"/>
          </p:cNvSpPr>
          <p:nvPr>
            <p:ph idx="1"/>
          </p:nvPr>
        </p:nvSpPr>
        <p:spPr/>
        <p:txBody>
          <a:bodyPr>
            <a:normAutofit/>
          </a:bodyPr>
          <a:lstStyle/>
          <a:p>
            <a:pPr marL="514350" indent="-457200"/>
            <a:r>
              <a:rPr lang="en-US" altLang="en-US" sz="2000" dirty="0"/>
              <a:t>All Data Quality Reports due on the 15</a:t>
            </a:r>
            <a:r>
              <a:rPr lang="en-US" altLang="en-US" sz="2000" baseline="30000" dirty="0"/>
              <a:t>th</a:t>
            </a:r>
            <a:r>
              <a:rPr lang="en-US" altLang="en-US" sz="2000" dirty="0"/>
              <a:t> of every month</a:t>
            </a:r>
          </a:p>
          <a:p>
            <a:pPr marL="838350" lvl="1" indent="-457200"/>
            <a:r>
              <a:rPr lang="en-US" sz="2000" dirty="0"/>
              <a:t>When submitting your canned Data Quality Framework, please remember to provide an explanation for any errors on any of your reports each month. With the exception of errors that take a year to come off.</a:t>
            </a:r>
            <a:endParaRPr lang="en-US" altLang="en-US" sz="2000" dirty="0"/>
          </a:p>
          <a:p>
            <a:pPr marL="514350" indent="-457200"/>
            <a:r>
              <a:rPr lang="en-US" altLang="en-US" sz="2000" dirty="0"/>
              <a:t>Send reports to kyhmisdataquality@kyhousing.org</a:t>
            </a:r>
          </a:p>
          <a:p>
            <a:pPr marL="514350" indent="-457200"/>
            <a:r>
              <a:rPr lang="en-US" altLang="en-US" sz="2000" dirty="0"/>
              <a:t>All Data Quality Instructions can be found on the HCA Help Desk</a:t>
            </a:r>
          </a:p>
          <a:p>
            <a:pPr marL="514350" indent="-457200"/>
            <a:r>
              <a:rPr lang="en-US" altLang="en-US" sz="2000" dirty="0"/>
              <a:t>Updated Data Quality Report Calendar on Help Desk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8C82-085D-48B4-8B44-5425B51BC8DD}"/>
              </a:ext>
            </a:extLst>
          </p:cNvPr>
          <p:cNvSpPr>
            <a:spLocks noGrp="1"/>
          </p:cNvSpPr>
          <p:nvPr>
            <p:ph type="title"/>
          </p:nvPr>
        </p:nvSpPr>
        <p:spPr/>
        <p:txBody>
          <a:bodyPr>
            <a:normAutofit/>
          </a:bodyPr>
          <a:lstStyle/>
          <a:p>
            <a:r>
              <a:rPr lang="en-US" sz="4000" dirty="0"/>
              <a:t>Data Quality - TBRA</a:t>
            </a:r>
          </a:p>
        </p:txBody>
      </p:sp>
      <p:sp>
        <p:nvSpPr>
          <p:cNvPr id="3" name="Content Placeholder 2">
            <a:extLst>
              <a:ext uri="{FF2B5EF4-FFF2-40B4-BE49-F238E27FC236}">
                <a16:creationId xmlns:a16="http://schemas.microsoft.com/office/drawing/2014/main" id="{C5F1178E-4C6D-4AE0-8F61-CA4D81F11103}"/>
              </a:ext>
            </a:extLst>
          </p:cNvPr>
          <p:cNvSpPr>
            <a:spLocks noGrp="1"/>
          </p:cNvSpPr>
          <p:nvPr>
            <p:ph idx="1"/>
          </p:nvPr>
        </p:nvSpPr>
        <p:spPr/>
        <p:txBody>
          <a:bodyPr/>
          <a:lstStyle/>
          <a:p>
            <a:r>
              <a:rPr lang="en-US" dirty="0"/>
              <a:t>Data Quality Framework Reports and Corrective Action Forms are due to the KYHMISDataQuality mailbox by </a:t>
            </a:r>
            <a:r>
              <a:rPr lang="en-US" b="1" u="sng" dirty="0"/>
              <a:t>COB on the 15</a:t>
            </a:r>
            <a:r>
              <a:rPr lang="en-US" b="1" u="sng" baseline="30000" dirty="0"/>
              <a:t>th</a:t>
            </a:r>
            <a:r>
              <a:rPr lang="en-US" b="1" u="sng" dirty="0"/>
              <a:t> of March, June, September, and December</a:t>
            </a:r>
          </a:p>
        </p:txBody>
      </p:sp>
    </p:spTree>
    <p:extLst>
      <p:ext uri="{BB962C8B-B14F-4D97-AF65-F5344CB8AC3E}">
        <p14:creationId xmlns:p14="http://schemas.microsoft.com/office/powerpoint/2010/main" val="119964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C431-4592-4540-B074-9314348E0C35}"/>
              </a:ext>
            </a:extLst>
          </p:cNvPr>
          <p:cNvSpPr>
            <a:spLocks noGrp="1"/>
          </p:cNvSpPr>
          <p:nvPr>
            <p:ph type="title"/>
          </p:nvPr>
        </p:nvSpPr>
        <p:spPr/>
        <p:txBody>
          <a:bodyPr>
            <a:normAutofit/>
          </a:bodyPr>
          <a:lstStyle/>
          <a:p>
            <a:r>
              <a:rPr lang="en-US" sz="4000" dirty="0"/>
              <a:t>Agency Performance Accomplishments</a:t>
            </a:r>
          </a:p>
        </p:txBody>
      </p:sp>
      <p:sp>
        <p:nvSpPr>
          <p:cNvPr id="3" name="Content Placeholder 2">
            <a:extLst>
              <a:ext uri="{FF2B5EF4-FFF2-40B4-BE49-F238E27FC236}">
                <a16:creationId xmlns:a16="http://schemas.microsoft.com/office/drawing/2014/main" id="{13CD52DD-5437-4BE8-A125-2C7E9AFBB1A0}"/>
              </a:ext>
            </a:extLst>
          </p:cNvPr>
          <p:cNvSpPr>
            <a:spLocks noGrp="1"/>
          </p:cNvSpPr>
          <p:nvPr>
            <p:ph idx="1"/>
          </p:nvPr>
        </p:nvSpPr>
        <p:spPr>
          <a:xfrm>
            <a:off x="5133702" y="2088292"/>
            <a:ext cx="6731895" cy="4067551"/>
          </a:xfrm>
        </p:spPr>
        <p:txBody>
          <a:bodyPr numCol="2">
            <a:normAutofit fontScale="70000" lnSpcReduction="20000"/>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Barren River Area Safe Space, Inc. (BRASS)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BRASS -ESG-RRH</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Beattyville Housing and Development Corporation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Beattyville Housing - ESG- ES(2547)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Beattyville Housing -ESG-PREV(2583)</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Bethany House Abuse Shelter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Bethany House-ESG RRH</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Big Sandy Area Community Action Program, Inc.</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Big Sandy Area Comm Action-ESG-RRH(2101)</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Clark County Community Services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CCCS-ESG-RRH(2042)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CCCS-ESG-</a:t>
            </a:r>
            <a:r>
              <a:rPr lang="en-US" sz="1800" dirty="0" err="1">
                <a:effectLst/>
                <a:latin typeface="Calibri" panose="020F0502020204030204" pitchFamily="34" charset="0"/>
                <a:ea typeface="Times New Roman" panose="02020603050405020304" pitchFamily="18" charset="0"/>
              </a:rPr>
              <a:t>Prev</a:t>
            </a:r>
            <a:r>
              <a:rPr lang="en-US" sz="1800" dirty="0">
                <a:effectLst/>
                <a:latin typeface="Calibri" panose="020F0502020204030204" pitchFamily="34" charset="0"/>
                <a:ea typeface="Times New Roman" panose="02020603050405020304" pitchFamily="18" charset="0"/>
              </a:rPr>
              <a:t>(1471)</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Community Assistance &amp; Referral Services, Inc. (</a:t>
            </a:r>
            <a:r>
              <a:rPr lang="en-US" sz="1800" b="1" dirty="0" err="1">
                <a:effectLst/>
                <a:latin typeface="Calibri" panose="020F0502020204030204" pitchFamily="34" charset="0"/>
                <a:ea typeface="Calibri" panose="020F0502020204030204" pitchFamily="34" charset="0"/>
              </a:rPr>
              <a:t>CAReS</a:t>
            </a:r>
            <a:r>
              <a:rPr lang="en-US" sz="1800" b="1"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rPr>
              <a:t>CAReS</a:t>
            </a:r>
            <a:r>
              <a:rPr lang="en-US" sz="1800" dirty="0">
                <a:effectLst/>
                <a:latin typeface="Calibri" panose="020F0502020204030204" pitchFamily="34" charset="0"/>
                <a:ea typeface="Times New Roman" panose="02020603050405020304" pitchFamily="18" charset="0"/>
              </a:rPr>
              <a:t>-ESG-</a:t>
            </a:r>
            <a:r>
              <a:rPr lang="en-US" sz="1800" dirty="0" err="1">
                <a:effectLst/>
                <a:latin typeface="Calibri" panose="020F0502020204030204" pitchFamily="34" charset="0"/>
                <a:ea typeface="Times New Roman" panose="02020603050405020304" pitchFamily="18" charset="0"/>
              </a:rPr>
              <a:t>Prev</a:t>
            </a:r>
            <a:r>
              <a:rPr lang="en-US" sz="1800" dirty="0">
                <a:effectLst/>
                <a:latin typeface="Calibri" panose="020F0502020204030204" pitchFamily="34" charset="0"/>
                <a:ea typeface="Times New Roman" panose="02020603050405020304" pitchFamily="18" charset="0"/>
              </a:rPr>
              <a:t>(1939)</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Community Outreach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Community Outreach-ESG-RRH(2111)</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Daniel Boone Community Action Agency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DBCAA-Ashlee's House-ESG-ES(1676)</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DBCAA--ESG-RRH(2055)</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DOVES of Gateway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DOVES-ESG-ES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DOVES-ESG-RRH</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Gateway Homeless Coalition, Inc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Gateway -ESG-RRH(2049)</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Harlan County Community Action Agency, Inc</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HCCAA - ESG-RRH(2280)</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Jesus Community Center Shelter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Jesus Community Center-ESG-ES(523)</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Jesus Community Center-ESG-RRH(2048)</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Kentucky River Community Care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KRCC-ESG-ES(411)</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KRCC-ESG-PREV(2087)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KRCC-ESG-RRH(2097)</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Safe Harbor of Northeast Kentucky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Safe Harbor-ESG-RRH</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Sanctuary, Inc.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Sanctuary-ESG-ES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err="1">
                <a:effectLst/>
                <a:latin typeface="Calibri" panose="020F0502020204030204" pitchFamily="34" charset="0"/>
                <a:ea typeface="Calibri" panose="020F0502020204030204" pitchFamily="34" charset="0"/>
              </a:rPr>
              <a:t>SpringHaven</a:t>
            </a:r>
            <a:r>
              <a:rPr lang="en-US" sz="1800" b="1" dirty="0">
                <a:effectLst/>
                <a:latin typeface="Calibri" panose="020F0502020204030204" pitchFamily="34" charset="0"/>
                <a:ea typeface="Calibri" panose="020F0502020204030204" pitchFamily="34" charset="0"/>
              </a:rPr>
              <a:t>, Inc </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rPr>
              <a:t>SpringHaven</a:t>
            </a:r>
            <a:r>
              <a:rPr lang="en-US" sz="1800" dirty="0">
                <a:effectLst/>
                <a:latin typeface="Calibri" panose="020F0502020204030204" pitchFamily="34" charset="0"/>
                <a:ea typeface="Times New Roman" panose="02020603050405020304" pitchFamily="18" charset="0"/>
              </a:rPr>
              <a:t>-ESG-RRH</a:t>
            </a:r>
            <a:endParaRPr lang="en-US" sz="1800" dirty="0">
              <a:effectLst/>
              <a:latin typeface="Calibri" panose="020F0502020204030204" pitchFamily="34" charset="0"/>
              <a:ea typeface="Calibri" panose="020F0502020204030204" pitchFamily="34" charset="0"/>
            </a:endParaRPr>
          </a:p>
          <a:p>
            <a:pPr marL="0" indent="0" algn="ctr">
              <a:buNone/>
            </a:pPr>
            <a:endParaRPr lang="en-US" sz="2800" b="1" dirty="0"/>
          </a:p>
        </p:txBody>
      </p:sp>
      <p:pic>
        <p:nvPicPr>
          <p:cNvPr id="8" name="Picture 7">
            <a:extLst>
              <a:ext uri="{FF2B5EF4-FFF2-40B4-BE49-F238E27FC236}">
                <a16:creationId xmlns:a16="http://schemas.microsoft.com/office/drawing/2014/main" id="{5BC6A852-8C71-45B0-B6E5-FA664DE10C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6402" y="2655737"/>
            <a:ext cx="4698287" cy="3500108"/>
          </a:xfrm>
          <a:prstGeom prst="rect">
            <a:avLst/>
          </a:prstGeom>
        </p:spPr>
      </p:pic>
    </p:spTree>
    <p:extLst>
      <p:ext uri="{BB962C8B-B14F-4D97-AF65-F5344CB8AC3E}">
        <p14:creationId xmlns:p14="http://schemas.microsoft.com/office/powerpoint/2010/main" val="300942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6C52-CFA1-414F-AE26-BB880809055F}"/>
              </a:ext>
            </a:extLst>
          </p:cNvPr>
          <p:cNvSpPr>
            <a:spLocks noGrp="1"/>
          </p:cNvSpPr>
          <p:nvPr>
            <p:ph type="ctrTitle"/>
          </p:nvPr>
        </p:nvSpPr>
        <p:spPr/>
        <p:txBody>
          <a:bodyPr>
            <a:normAutofit/>
          </a:bodyPr>
          <a:lstStyle/>
          <a:p>
            <a:r>
              <a:rPr lang="en-US" sz="4000" dirty="0"/>
              <a:t>Learning Management System (LMS)</a:t>
            </a:r>
          </a:p>
        </p:txBody>
      </p:sp>
      <p:sp>
        <p:nvSpPr>
          <p:cNvPr id="3" name="Subtitle 2">
            <a:extLst>
              <a:ext uri="{FF2B5EF4-FFF2-40B4-BE49-F238E27FC236}">
                <a16:creationId xmlns:a16="http://schemas.microsoft.com/office/drawing/2014/main" id="{CBAC4C1D-43E2-4578-A6BF-9E2ED5E66009}"/>
              </a:ext>
            </a:extLst>
          </p:cNvPr>
          <p:cNvSpPr>
            <a:spLocks noGrp="1"/>
          </p:cNvSpPr>
          <p:nvPr>
            <p:ph type="subTitle" idx="1"/>
          </p:nvPr>
        </p:nvSpPr>
        <p:spPr/>
        <p:txBody>
          <a:bodyPr/>
          <a:lstStyle/>
          <a:p>
            <a:r>
              <a:rPr lang="en-US" dirty="0">
                <a:hlinkClick r:id="rId3"/>
              </a:rPr>
              <a:t>LearnUpon</a:t>
            </a:r>
            <a:endParaRPr lang="en-US" dirty="0"/>
          </a:p>
        </p:txBody>
      </p:sp>
    </p:spTree>
    <p:extLst>
      <p:ext uri="{BB962C8B-B14F-4D97-AF65-F5344CB8AC3E}">
        <p14:creationId xmlns:p14="http://schemas.microsoft.com/office/powerpoint/2010/main" val="24169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163B-0C89-4FEC-9CA1-D1D0FCB2E008}"/>
              </a:ext>
            </a:extLst>
          </p:cNvPr>
          <p:cNvSpPr>
            <a:spLocks noGrp="1"/>
          </p:cNvSpPr>
          <p:nvPr>
            <p:ph type="title"/>
          </p:nvPr>
        </p:nvSpPr>
        <p:spPr/>
        <p:txBody>
          <a:bodyPr>
            <a:normAutofit/>
          </a:bodyPr>
          <a:lstStyle/>
          <a:p>
            <a:r>
              <a:rPr lang="en-US" sz="4000" dirty="0"/>
              <a:t>Poll Question</a:t>
            </a:r>
          </a:p>
        </p:txBody>
      </p:sp>
      <p:sp>
        <p:nvSpPr>
          <p:cNvPr id="3" name="Content Placeholder 2">
            <a:extLst>
              <a:ext uri="{FF2B5EF4-FFF2-40B4-BE49-F238E27FC236}">
                <a16:creationId xmlns:a16="http://schemas.microsoft.com/office/drawing/2014/main" id="{EB364835-8852-41E0-BCB1-06DFFF2D4F2F}"/>
              </a:ext>
            </a:extLst>
          </p:cNvPr>
          <p:cNvSpPr>
            <a:spLocks noGrp="1"/>
          </p:cNvSpPr>
          <p:nvPr>
            <p:ph idx="1"/>
          </p:nvPr>
        </p:nvSpPr>
        <p:spPr/>
        <p:txBody>
          <a:bodyPr/>
          <a:lstStyle/>
          <a:p>
            <a:r>
              <a:rPr lang="en-US" dirty="0"/>
              <a:t>Have you logged into LearnUpon?</a:t>
            </a:r>
          </a:p>
          <a:p>
            <a:pPr lvl="1"/>
            <a:r>
              <a:rPr lang="en-US" dirty="0"/>
              <a:t>Yes</a:t>
            </a:r>
          </a:p>
          <a:p>
            <a:pPr lvl="1"/>
            <a:r>
              <a:rPr lang="en-US" dirty="0"/>
              <a:t>No</a:t>
            </a:r>
          </a:p>
        </p:txBody>
      </p:sp>
    </p:spTree>
    <p:extLst>
      <p:ext uri="{BB962C8B-B14F-4D97-AF65-F5344CB8AC3E}">
        <p14:creationId xmlns:p14="http://schemas.microsoft.com/office/powerpoint/2010/main" val="392484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E41E-0E8E-4685-A40B-7586068DA8A0}"/>
              </a:ext>
            </a:extLst>
          </p:cNvPr>
          <p:cNvSpPr>
            <a:spLocks noGrp="1"/>
          </p:cNvSpPr>
          <p:nvPr>
            <p:ph type="title"/>
          </p:nvPr>
        </p:nvSpPr>
        <p:spPr/>
        <p:txBody>
          <a:bodyPr>
            <a:normAutofit/>
          </a:bodyPr>
          <a:lstStyle/>
          <a:p>
            <a:r>
              <a:rPr lang="en-US" sz="4000" dirty="0"/>
              <a:t>Learning Management System (LMS)</a:t>
            </a:r>
          </a:p>
        </p:txBody>
      </p:sp>
      <p:pic>
        <p:nvPicPr>
          <p:cNvPr id="5" name="Picture 4">
            <a:extLst>
              <a:ext uri="{FF2B5EF4-FFF2-40B4-BE49-F238E27FC236}">
                <a16:creationId xmlns:a16="http://schemas.microsoft.com/office/drawing/2014/main" id="{D2836363-9505-4325-A240-7A5511794F2A}"/>
              </a:ext>
            </a:extLst>
          </p:cNvPr>
          <p:cNvPicPr>
            <a:picLocks noChangeAspect="1"/>
          </p:cNvPicPr>
          <p:nvPr/>
        </p:nvPicPr>
        <p:blipFill>
          <a:blip r:embed="rId3"/>
          <a:stretch>
            <a:fillRect/>
          </a:stretch>
        </p:blipFill>
        <p:spPr>
          <a:xfrm>
            <a:off x="1744579" y="2021305"/>
            <a:ext cx="9228221" cy="4030579"/>
          </a:xfrm>
          <a:prstGeom prst="rect">
            <a:avLst/>
          </a:prstGeom>
        </p:spPr>
      </p:pic>
    </p:spTree>
    <p:extLst>
      <p:ext uri="{BB962C8B-B14F-4D97-AF65-F5344CB8AC3E}">
        <p14:creationId xmlns:p14="http://schemas.microsoft.com/office/powerpoint/2010/main" val="362791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F005-C0D5-47FA-8B4B-2777B34E6A43}"/>
              </a:ext>
            </a:extLst>
          </p:cNvPr>
          <p:cNvSpPr>
            <a:spLocks noGrp="1"/>
          </p:cNvSpPr>
          <p:nvPr>
            <p:ph type="title"/>
          </p:nvPr>
        </p:nvSpPr>
        <p:spPr/>
        <p:txBody>
          <a:bodyPr>
            <a:normAutofit/>
          </a:bodyPr>
          <a:lstStyle/>
          <a:p>
            <a:r>
              <a:rPr lang="en-US" sz="4000" dirty="0"/>
              <a:t>Learning Management System (LMS)</a:t>
            </a:r>
          </a:p>
        </p:txBody>
      </p:sp>
      <p:pic>
        <p:nvPicPr>
          <p:cNvPr id="5" name="Content Placeholder 4">
            <a:extLst>
              <a:ext uri="{FF2B5EF4-FFF2-40B4-BE49-F238E27FC236}">
                <a16:creationId xmlns:a16="http://schemas.microsoft.com/office/drawing/2014/main" id="{A9F398B1-3E5E-41FF-BB4F-C89CA129BE34}"/>
              </a:ext>
            </a:extLst>
          </p:cNvPr>
          <p:cNvPicPr>
            <a:picLocks noGrp="1" noChangeAspect="1"/>
          </p:cNvPicPr>
          <p:nvPr>
            <p:ph idx="1"/>
          </p:nvPr>
        </p:nvPicPr>
        <p:blipFill>
          <a:blip r:embed="rId3"/>
          <a:stretch>
            <a:fillRect/>
          </a:stretch>
        </p:blipFill>
        <p:spPr>
          <a:xfrm>
            <a:off x="937549" y="2181225"/>
            <a:ext cx="10370917" cy="3678238"/>
          </a:xfrm>
        </p:spPr>
      </p:pic>
    </p:spTree>
    <p:extLst>
      <p:ext uri="{BB962C8B-B14F-4D97-AF65-F5344CB8AC3E}">
        <p14:creationId xmlns:p14="http://schemas.microsoft.com/office/powerpoint/2010/main" val="292183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2F052A-4B87-4554-A941-93F27204264E}"/>
              </a:ext>
            </a:extLst>
          </p:cNvPr>
          <p:cNvSpPr>
            <a:spLocks noGrp="1"/>
          </p:cNvSpPr>
          <p:nvPr>
            <p:ph type="ctrTitle"/>
          </p:nvPr>
        </p:nvSpPr>
        <p:spPr/>
        <p:txBody>
          <a:bodyPr>
            <a:normAutofit/>
          </a:bodyPr>
          <a:lstStyle/>
          <a:p>
            <a:r>
              <a:rPr lang="en-US" sz="4000" dirty="0"/>
              <a:t>KYHMIS BOS Quarterly Meeting</a:t>
            </a:r>
          </a:p>
        </p:txBody>
      </p:sp>
      <p:sp>
        <p:nvSpPr>
          <p:cNvPr id="5" name="Subtitle 4">
            <a:extLst>
              <a:ext uri="{FF2B5EF4-FFF2-40B4-BE49-F238E27FC236}">
                <a16:creationId xmlns:a16="http://schemas.microsoft.com/office/drawing/2014/main" id="{35C5808A-6622-477F-BFA3-B53A37DC042D}"/>
              </a:ext>
            </a:extLst>
          </p:cNvPr>
          <p:cNvSpPr>
            <a:spLocks noGrp="1"/>
          </p:cNvSpPr>
          <p:nvPr>
            <p:ph type="subTitle" idx="1"/>
          </p:nvPr>
        </p:nvSpPr>
        <p:spPr/>
        <p:txBody>
          <a:bodyPr>
            <a:normAutofit fontScale="92500" lnSpcReduction="20000"/>
          </a:bodyPr>
          <a:lstStyle/>
          <a:p>
            <a:r>
              <a:rPr lang="en-US" dirty="0"/>
              <a:t>July 27, 2022</a:t>
            </a:r>
          </a:p>
          <a:p>
            <a:r>
              <a:rPr lang="en-US" dirty="0"/>
              <a:t>1:30 PM EST</a:t>
            </a:r>
          </a:p>
        </p:txBody>
      </p:sp>
    </p:spTree>
    <p:extLst>
      <p:ext uri="{BB962C8B-B14F-4D97-AF65-F5344CB8AC3E}">
        <p14:creationId xmlns:p14="http://schemas.microsoft.com/office/powerpoint/2010/main" val="407380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80F3-1922-4410-82D7-42C701617722}"/>
              </a:ext>
            </a:extLst>
          </p:cNvPr>
          <p:cNvSpPr>
            <a:spLocks noGrp="1"/>
          </p:cNvSpPr>
          <p:nvPr>
            <p:ph type="title"/>
          </p:nvPr>
        </p:nvSpPr>
        <p:spPr/>
        <p:txBody>
          <a:bodyPr>
            <a:normAutofit/>
          </a:bodyPr>
          <a:lstStyle/>
          <a:p>
            <a:r>
              <a:rPr lang="en-US" sz="4000" dirty="0"/>
              <a:t>Course Status Report</a:t>
            </a:r>
          </a:p>
        </p:txBody>
      </p:sp>
      <p:sp>
        <p:nvSpPr>
          <p:cNvPr id="3" name="Content Placeholder 2">
            <a:extLst>
              <a:ext uri="{FF2B5EF4-FFF2-40B4-BE49-F238E27FC236}">
                <a16:creationId xmlns:a16="http://schemas.microsoft.com/office/drawing/2014/main" id="{B010CB26-3B5C-4633-8063-B86654685ED8}"/>
              </a:ext>
            </a:extLst>
          </p:cNvPr>
          <p:cNvSpPr>
            <a:spLocks noGrp="1"/>
          </p:cNvSpPr>
          <p:nvPr>
            <p:ph idx="1"/>
          </p:nvPr>
        </p:nvSpPr>
        <p:spPr/>
        <p:txBody>
          <a:bodyPr/>
          <a:lstStyle/>
          <a:p>
            <a:r>
              <a:rPr lang="en-US" dirty="0"/>
              <a:t>2022 Security and Privacy Training</a:t>
            </a:r>
          </a:p>
          <a:p>
            <a:pPr lvl="1"/>
            <a:r>
              <a:rPr lang="en-US" dirty="0"/>
              <a:t>189 Completed</a:t>
            </a:r>
          </a:p>
          <a:p>
            <a:pPr lvl="1"/>
            <a:r>
              <a:rPr lang="en-US" dirty="0"/>
              <a:t>70 Not Started</a:t>
            </a:r>
          </a:p>
          <a:p>
            <a:pPr lvl="1"/>
            <a:r>
              <a:rPr lang="en-US" dirty="0"/>
              <a:t>10 In Progress</a:t>
            </a:r>
          </a:p>
          <a:p>
            <a:r>
              <a:rPr lang="en-US" dirty="0"/>
              <a:t>KYHMIS BOS Annual Refresher Training</a:t>
            </a:r>
          </a:p>
          <a:p>
            <a:pPr lvl="1"/>
            <a:r>
              <a:rPr lang="en-US" dirty="0"/>
              <a:t>108 Completed</a:t>
            </a:r>
          </a:p>
          <a:p>
            <a:pPr lvl="1"/>
            <a:r>
              <a:rPr lang="en-US" dirty="0"/>
              <a:t>54 Not Started</a:t>
            </a:r>
          </a:p>
          <a:p>
            <a:pPr lvl="1"/>
            <a:r>
              <a:rPr lang="en-US" dirty="0"/>
              <a:t>80 In Progress</a:t>
            </a:r>
          </a:p>
        </p:txBody>
      </p:sp>
    </p:spTree>
    <p:extLst>
      <p:ext uri="{BB962C8B-B14F-4D97-AF65-F5344CB8AC3E}">
        <p14:creationId xmlns:p14="http://schemas.microsoft.com/office/powerpoint/2010/main" val="155167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60FE-D363-4BA0-8CBE-BCB3888EA798}"/>
              </a:ext>
            </a:extLst>
          </p:cNvPr>
          <p:cNvSpPr>
            <a:spLocks noGrp="1"/>
          </p:cNvSpPr>
          <p:nvPr>
            <p:ph type="title"/>
          </p:nvPr>
        </p:nvSpPr>
        <p:spPr/>
        <p:txBody>
          <a:bodyPr>
            <a:normAutofit/>
          </a:bodyPr>
          <a:lstStyle/>
          <a:p>
            <a:r>
              <a:rPr lang="en-US" sz="4000" dirty="0"/>
              <a:t>LearnUpon  </a:t>
            </a:r>
          </a:p>
        </p:txBody>
      </p:sp>
      <p:sp>
        <p:nvSpPr>
          <p:cNvPr id="3" name="Content Placeholder 2">
            <a:extLst>
              <a:ext uri="{FF2B5EF4-FFF2-40B4-BE49-F238E27FC236}">
                <a16:creationId xmlns:a16="http://schemas.microsoft.com/office/drawing/2014/main" id="{0ED03251-D5F5-4922-A488-35D86708A4DC}"/>
              </a:ext>
            </a:extLst>
          </p:cNvPr>
          <p:cNvSpPr>
            <a:spLocks noGrp="1"/>
          </p:cNvSpPr>
          <p:nvPr>
            <p:ph idx="1"/>
          </p:nvPr>
        </p:nvSpPr>
        <p:spPr>
          <a:xfrm>
            <a:off x="581193" y="2180496"/>
            <a:ext cx="4966991" cy="3678303"/>
          </a:xfrm>
        </p:spPr>
        <p:txBody>
          <a:bodyPr/>
          <a:lstStyle/>
          <a:p>
            <a:r>
              <a:rPr lang="en-US" dirty="0"/>
              <a:t>Make sure to click through the entire course</a:t>
            </a:r>
          </a:p>
          <a:p>
            <a:r>
              <a:rPr lang="en-US" dirty="0"/>
              <a:t>Respond to any assignments using ‘Your Response/Notes’ within the assignment</a:t>
            </a:r>
          </a:p>
        </p:txBody>
      </p:sp>
      <p:pic>
        <p:nvPicPr>
          <p:cNvPr id="5" name="Picture 4">
            <a:extLst>
              <a:ext uri="{FF2B5EF4-FFF2-40B4-BE49-F238E27FC236}">
                <a16:creationId xmlns:a16="http://schemas.microsoft.com/office/drawing/2014/main" id="{F84989E6-1E6A-4D50-ABA3-51281F14AAE3}"/>
              </a:ext>
            </a:extLst>
          </p:cNvPr>
          <p:cNvPicPr>
            <a:picLocks noChangeAspect="1"/>
          </p:cNvPicPr>
          <p:nvPr/>
        </p:nvPicPr>
        <p:blipFill>
          <a:blip r:embed="rId3"/>
          <a:stretch>
            <a:fillRect/>
          </a:stretch>
        </p:blipFill>
        <p:spPr>
          <a:xfrm>
            <a:off x="5905678" y="2379653"/>
            <a:ext cx="5881392" cy="2762392"/>
          </a:xfrm>
          <a:prstGeom prst="rect">
            <a:avLst/>
          </a:prstGeom>
        </p:spPr>
      </p:pic>
      <p:sp>
        <p:nvSpPr>
          <p:cNvPr id="6" name="Rectangle 5">
            <a:extLst>
              <a:ext uri="{FF2B5EF4-FFF2-40B4-BE49-F238E27FC236}">
                <a16:creationId xmlns:a16="http://schemas.microsoft.com/office/drawing/2014/main" id="{EACB1D67-DFBD-4FCA-BF74-DB559F14472E}"/>
              </a:ext>
            </a:extLst>
          </p:cNvPr>
          <p:cNvSpPr/>
          <p:nvPr/>
        </p:nvSpPr>
        <p:spPr>
          <a:xfrm>
            <a:off x="9588843" y="2854411"/>
            <a:ext cx="852616" cy="308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818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AB71-BF66-4567-92AE-813B6470DA9A}"/>
              </a:ext>
            </a:extLst>
          </p:cNvPr>
          <p:cNvSpPr>
            <a:spLocks noGrp="1"/>
          </p:cNvSpPr>
          <p:nvPr>
            <p:ph type="title"/>
          </p:nvPr>
        </p:nvSpPr>
        <p:spPr/>
        <p:txBody>
          <a:bodyPr>
            <a:normAutofit/>
          </a:bodyPr>
          <a:lstStyle/>
          <a:p>
            <a:r>
              <a:rPr lang="en-US" sz="4000" dirty="0"/>
              <a:t>LearnUpon – Refresher Quiz </a:t>
            </a:r>
          </a:p>
        </p:txBody>
      </p:sp>
      <p:pic>
        <p:nvPicPr>
          <p:cNvPr id="5" name="Content Placeholder 4">
            <a:extLst>
              <a:ext uri="{FF2B5EF4-FFF2-40B4-BE49-F238E27FC236}">
                <a16:creationId xmlns:a16="http://schemas.microsoft.com/office/drawing/2014/main" id="{62480EA5-D5E7-4601-ADC6-6BD7233FE493}"/>
              </a:ext>
            </a:extLst>
          </p:cNvPr>
          <p:cNvPicPr>
            <a:picLocks noGrp="1" noChangeAspect="1"/>
          </p:cNvPicPr>
          <p:nvPr>
            <p:ph idx="1"/>
          </p:nvPr>
        </p:nvPicPr>
        <p:blipFill>
          <a:blip r:embed="rId2"/>
          <a:stretch>
            <a:fillRect/>
          </a:stretch>
        </p:blipFill>
        <p:spPr>
          <a:xfrm>
            <a:off x="2682699" y="2767914"/>
            <a:ext cx="6826601" cy="2401839"/>
          </a:xfrm>
        </p:spPr>
      </p:pic>
    </p:spTree>
    <p:extLst>
      <p:ext uri="{BB962C8B-B14F-4D97-AF65-F5344CB8AC3E}">
        <p14:creationId xmlns:p14="http://schemas.microsoft.com/office/powerpoint/2010/main" val="37662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8621-5B0E-43B7-B34B-D9979A2B2A4A}"/>
              </a:ext>
            </a:extLst>
          </p:cNvPr>
          <p:cNvSpPr>
            <a:spLocks noGrp="1"/>
          </p:cNvSpPr>
          <p:nvPr>
            <p:ph type="title"/>
          </p:nvPr>
        </p:nvSpPr>
        <p:spPr/>
        <p:txBody>
          <a:bodyPr>
            <a:normAutofit/>
          </a:bodyPr>
          <a:lstStyle/>
          <a:p>
            <a:r>
              <a:rPr lang="en-US" sz="4000" dirty="0"/>
              <a:t>Upcoming requirements</a:t>
            </a:r>
          </a:p>
        </p:txBody>
      </p:sp>
      <p:sp>
        <p:nvSpPr>
          <p:cNvPr id="3" name="Content Placeholder 2">
            <a:extLst>
              <a:ext uri="{FF2B5EF4-FFF2-40B4-BE49-F238E27FC236}">
                <a16:creationId xmlns:a16="http://schemas.microsoft.com/office/drawing/2014/main" id="{10FBF8E1-9F2E-48FD-A823-A4C345F4F4D1}"/>
              </a:ext>
            </a:extLst>
          </p:cNvPr>
          <p:cNvSpPr>
            <a:spLocks noGrp="1"/>
          </p:cNvSpPr>
          <p:nvPr>
            <p:ph idx="1"/>
          </p:nvPr>
        </p:nvSpPr>
        <p:spPr>
          <a:xfrm>
            <a:off x="581192" y="2180496"/>
            <a:ext cx="11029615" cy="3861958"/>
          </a:xfrm>
        </p:spPr>
        <p:txBody>
          <a:bodyPr>
            <a:normAutofit/>
          </a:bodyPr>
          <a:lstStyle/>
          <a:p>
            <a:r>
              <a:rPr lang="en-US" dirty="0"/>
              <a:t>Annual Documents</a:t>
            </a:r>
          </a:p>
          <a:p>
            <a:pPr lvl="1"/>
            <a:r>
              <a:rPr lang="en-US" dirty="0"/>
              <a:t>ALL KYHMIS users will need to sign Annual Documentation for this fiscal year</a:t>
            </a:r>
          </a:p>
          <a:p>
            <a:pPr lvl="2"/>
            <a:r>
              <a:rPr lang="en-US" dirty="0"/>
              <a:t>signed </a:t>
            </a:r>
            <a:r>
              <a:rPr lang="en-US" dirty="0">
                <a:hlinkClick r:id="rId3"/>
              </a:rPr>
              <a:t>User Agreements </a:t>
            </a:r>
            <a:r>
              <a:rPr lang="en-US" dirty="0"/>
              <a:t>for ALL KYHMIS users and</a:t>
            </a:r>
          </a:p>
          <a:p>
            <a:pPr lvl="2"/>
            <a:r>
              <a:rPr lang="en-US" dirty="0"/>
              <a:t> </a:t>
            </a:r>
            <a:r>
              <a:rPr lang="en-US" dirty="0">
                <a:hlinkClick r:id="rId4"/>
              </a:rPr>
              <a:t>Agency Agreements </a:t>
            </a:r>
            <a:r>
              <a:rPr lang="en-US" dirty="0"/>
              <a:t>as well as the </a:t>
            </a:r>
            <a:r>
              <a:rPr lang="en-US" dirty="0">
                <a:hlinkClick r:id="rId5"/>
              </a:rPr>
              <a:t>KYHMIS Security Monitoring Form</a:t>
            </a:r>
            <a:endParaRPr lang="en-US" dirty="0"/>
          </a:p>
          <a:p>
            <a:r>
              <a:rPr lang="en-US" dirty="0"/>
              <a:t>Refresher Training and Security Training</a:t>
            </a:r>
          </a:p>
          <a:p>
            <a:pPr lvl="1"/>
            <a:r>
              <a:rPr lang="en-US" dirty="0"/>
              <a:t>All Users will have to complete the trainings through LearnUpon</a:t>
            </a:r>
          </a:p>
          <a:p>
            <a:pPr lvl="2"/>
            <a:r>
              <a:rPr lang="en-US" dirty="0"/>
              <a:t>Security Training must be completed by </a:t>
            </a:r>
            <a:r>
              <a:rPr lang="en-US" b="1" u="sng" dirty="0"/>
              <a:t>ALL</a:t>
            </a:r>
            <a:r>
              <a:rPr lang="en-US" dirty="0"/>
              <a:t> users </a:t>
            </a:r>
            <a:r>
              <a:rPr lang="en-US" i="1" dirty="0"/>
              <a:t>even Recover Kentucky Users</a:t>
            </a:r>
          </a:p>
          <a:p>
            <a:pPr lvl="2"/>
            <a:r>
              <a:rPr lang="en-US" dirty="0"/>
              <a:t>Refresher Training must be completed by BOS users </a:t>
            </a:r>
          </a:p>
          <a:p>
            <a:r>
              <a:rPr lang="en-US" dirty="0"/>
              <a:t>Annual Invoicing – have been issued; payments due August 6 (past that date will be receive 10% late fee)</a:t>
            </a:r>
          </a:p>
          <a:p>
            <a:pPr lvl="1"/>
            <a:endParaRPr lang="en-US" dirty="0"/>
          </a:p>
        </p:txBody>
      </p:sp>
    </p:spTree>
    <p:extLst>
      <p:ext uri="{BB962C8B-B14F-4D97-AF65-F5344CB8AC3E}">
        <p14:creationId xmlns:p14="http://schemas.microsoft.com/office/powerpoint/2010/main" val="5060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567E-F9DF-45F0-8EED-2A21FAB0C56B}"/>
              </a:ext>
            </a:extLst>
          </p:cNvPr>
          <p:cNvSpPr>
            <a:spLocks noGrp="1"/>
          </p:cNvSpPr>
          <p:nvPr>
            <p:ph type="ctrTitle"/>
          </p:nvPr>
        </p:nvSpPr>
        <p:spPr/>
        <p:txBody>
          <a:bodyPr>
            <a:normAutofit/>
          </a:bodyPr>
          <a:lstStyle/>
          <a:p>
            <a:r>
              <a:rPr lang="en-US" sz="4000" dirty="0"/>
              <a:t>Job Posting</a:t>
            </a:r>
          </a:p>
        </p:txBody>
      </p:sp>
      <p:sp>
        <p:nvSpPr>
          <p:cNvPr id="3" name="Subtitle 2">
            <a:extLst>
              <a:ext uri="{FF2B5EF4-FFF2-40B4-BE49-F238E27FC236}">
                <a16:creationId xmlns:a16="http://schemas.microsoft.com/office/drawing/2014/main" id="{9B24ACCC-E933-44E4-860D-BD5812CB2220}"/>
              </a:ext>
            </a:extLst>
          </p:cNvPr>
          <p:cNvSpPr>
            <a:spLocks noGrp="1"/>
          </p:cNvSpPr>
          <p:nvPr>
            <p:ph type="subTitle" idx="1"/>
          </p:nvPr>
        </p:nvSpPr>
        <p:spPr/>
        <p:txBody>
          <a:bodyPr/>
          <a:lstStyle/>
          <a:p>
            <a:r>
              <a:rPr lang="en-US" dirty="0"/>
              <a:t>System Administration Specialist II</a:t>
            </a:r>
          </a:p>
        </p:txBody>
      </p:sp>
    </p:spTree>
    <p:extLst>
      <p:ext uri="{BB962C8B-B14F-4D97-AF65-F5344CB8AC3E}">
        <p14:creationId xmlns:p14="http://schemas.microsoft.com/office/powerpoint/2010/main" val="198321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9CF6-BD42-49B8-A4D8-C733DD2527AA}"/>
              </a:ext>
            </a:extLst>
          </p:cNvPr>
          <p:cNvSpPr>
            <a:spLocks noGrp="1"/>
          </p:cNvSpPr>
          <p:nvPr>
            <p:ph type="ctrTitle"/>
          </p:nvPr>
        </p:nvSpPr>
        <p:spPr/>
        <p:txBody>
          <a:bodyPr>
            <a:normAutofit/>
          </a:bodyPr>
          <a:lstStyle/>
          <a:p>
            <a:r>
              <a:rPr lang="en-US" sz="4000" dirty="0"/>
              <a:t>Next Meeting</a:t>
            </a:r>
          </a:p>
        </p:txBody>
      </p:sp>
      <p:sp>
        <p:nvSpPr>
          <p:cNvPr id="3" name="Subtitle 2">
            <a:extLst>
              <a:ext uri="{FF2B5EF4-FFF2-40B4-BE49-F238E27FC236}">
                <a16:creationId xmlns:a16="http://schemas.microsoft.com/office/drawing/2014/main" id="{E5FF9499-B963-4152-A123-6DC485BC2CAB}"/>
              </a:ext>
            </a:extLst>
          </p:cNvPr>
          <p:cNvSpPr>
            <a:spLocks noGrp="1"/>
          </p:cNvSpPr>
          <p:nvPr>
            <p:ph type="subTitle" idx="1"/>
          </p:nvPr>
        </p:nvSpPr>
        <p:spPr/>
        <p:txBody>
          <a:bodyPr>
            <a:normAutofit fontScale="92500" lnSpcReduction="20000"/>
          </a:bodyPr>
          <a:lstStyle/>
          <a:p>
            <a:r>
              <a:rPr lang="en-US" dirty="0"/>
              <a:t>October 26, 2022- 1:30 PM EST</a:t>
            </a:r>
          </a:p>
          <a:p>
            <a:r>
              <a:rPr lang="en-US" dirty="0">
                <a:hlinkClick r:id="rId3"/>
              </a:rPr>
              <a:t>Register Here</a:t>
            </a:r>
            <a:endParaRPr lang="en-US" dirty="0"/>
          </a:p>
        </p:txBody>
      </p:sp>
    </p:spTree>
    <p:extLst>
      <p:ext uri="{BB962C8B-B14F-4D97-AF65-F5344CB8AC3E}">
        <p14:creationId xmlns:p14="http://schemas.microsoft.com/office/powerpoint/2010/main" val="181631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0FC6-CA80-4CEA-910D-D3911BFD4149}"/>
              </a:ext>
            </a:extLst>
          </p:cNvPr>
          <p:cNvSpPr>
            <a:spLocks noGrp="1"/>
          </p:cNvSpPr>
          <p:nvPr>
            <p:ph type="ctrTitle"/>
          </p:nvPr>
        </p:nvSpPr>
        <p:spPr/>
        <p:txBody>
          <a:bodyPr>
            <a:normAutofit/>
          </a:bodyPr>
          <a:lstStyle/>
          <a:p>
            <a:r>
              <a:rPr lang="en-US" sz="4000" dirty="0"/>
              <a:t>Questions?</a:t>
            </a:r>
          </a:p>
        </p:txBody>
      </p:sp>
      <p:sp>
        <p:nvSpPr>
          <p:cNvPr id="3" name="Subtitle 2">
            <a:extLst>
              <a:ext uri="{FF2B5EF4-FFF2-40B4-BE49-F238E27FC236}">
                <a16:creationId xmlns:a16="http://schemas.microsoft.com/office/drawing/2014/main" id="{ADD4A753-CE4D-431F-8B4A-CA74E51C20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418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14690D-1120-4E7D-A75A-D86294AD22A1}"/>
              </a:ext>
            </a:extLst>
          </p:cNvPr>
          <p:cNvSpPr>
            <a:spLocks noGrp="1"/>
          </p:cNvSpPr>
          <p:nvPr>
            <p:ph type="title"/>
          </p:nvPr>
        </p:nvSpPr>
        <p:spPr/>
        <p:txBody>
          <a:bodyPr>
            <a:normAutofit/>
          </a:bodyPr>
          <a:lstStyle/>
          <a:p>
            <a:r>
              <a:rPr lang="en-US" sz="4000" dirty="0"/>
              <a:t>agenda</a:t>
            </a:r>
          </a:p>
        </p:txBody>
      </p:sp>
      <p:sp>
        <p:nvSpPr>
          <p:cNvPr id="5" name="Content Placeholder 4">
            <a:extLst>
              <a:ext uri="{FF2B5EF4-FFF2-40B4-BE49-F238E27FC236}">
                <a16:creationId xmlns:a16="http://schemas.microsoft.com/office/drawing/2014/main" id="{092A2A92-7E9C-4FE5-B0CA-DC8F010666E6}"/>
              </a:ext>
            </a:extLst>
          </p:cNvPr>
          <p:cNvSpPr>
            <a:spLocks noGrp="1"/>
          </p:cNvSpPr>
          <p:nvPr>
            <p:ph idx="1"/>
          </p:nvPr>
        </p:nvSpPr>
        <p:spPr/>
        <p:txBody>
          <a:bodyPr>
            <a:normAutofit fontScale="92500" lnSpcReduction="10000"/>
          </a:bodyPr>
          <a:lstStyle/>
          <a:p>
            <a:r>
              <a:rPr lang="en-US" dirty="0"/>
              <a:t>Unit Transfer for RRH &amp; PSH</a:t>
            </a:r>
          </a:p>
          <a:p>
            <a:r>
              <a:rPr lang="en-US" dirty="0"/>
              <a:t>New Project Setup forms</a:t>
            </a:r>
          </a:p>
          <a:p>
            <a:r>
              <a:rPr lang="en-US" dirty="0"/>
              <a:t>CoC APR Reporting</a:t>
            </a:r>
          </a:p>
          <a:p>
            <a:r>
              <a:rPr lang="en-US" dirty="0"/>
              <a:t>Password reset</a:t>
            </a:r>
          </a:p>
          <a:p>
            <a:r>
              <a:rPr lang="en-US" dirty="0"/>
              <a:t>Street Outreach</a:t>
            </a:r>
          </a:p>
          <a:p>
            <a:r>
              <a:rPr lang="en-US" dirty="0"/>
              <a:t>Data Quality</a:t>
            </a:r>
          </a:p>
          <a:p>
            <a:pPr lvl="1"/>
            <a:r>
              <a:rPr lang="en-US" dirty="0"/>
              <a:t>TBRA</a:t>
            </a:r>
          </a:p>
          <a:p>
            <a:r>
              <a:rPr lang="en-US" dirty="0"/>
              <a:t>Learning Management System (LMS)</a:t>
            </a:r>
          </a:p>
          <a:p>
            <a:r>
              <a:rPr lang="en-US" dirty="0"/>
              <a:t>Annual Invoices and Requirements</a:t>
            </a:r>
          </a:p>
          <a:p>
            <a:r>
              <a:rPr lang="en-US" dirty="0"/>
              <a:t>Questions</a:t>
            </a:r>
          </a:p>
        </p:txBody>
      </p:sp>
    </p:spTree>
    <p:extLst>
      <p:ext uri="{BB962C8B-B14F-4D97-AF65-F5344CB8AC3E}">
        <p14:creationId xmlns:p14="http://schemas.microsoft.com/office/powerpoint/2010/main" val="322230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6872-74D5-4201-9790-F1DC91EFD760}"/>
              </a:ext>
            </a:extLst>
          </p:cNvPr>
          <p:cNvSpPr>
            <a:spLocks noGrp="1"/>
          </p:cNvSpPr>
          <p:nvPr>
            <p:ph type="title"/>
          </p:nvPr>
        </p:nvSpPr>
        <p:spPr/>
        <p:txBody>
          <a:bodyPr>
            <a:normAutofit/>
          </a:bodyPr>
          <a:lstStyle/>
          <a:p>
            <a:r>
              <a:rPr lang="en-US" sz="4000" dirty="0"/>
              <a:t>Poll Question</a:t>
            </a:r>
          </a:p>
        </p:txBody>
      </p:sp>
      <p:sp>
        <p:nvSpPr>
          <p:cNvPr id="3" name="Content Placeholder 2">
            <a:extLst>
              <a:ext uri="{FF2B5EF4-FFF2-40B4-BE49-F238E27FC236}">
                <a16:creationId xmlns:a16="http://schemas.microsoft.com/office/drawing/2014/main" id="{ACA2190B-2F4E-4DC2-B103-EAC3F403F370}"/>
              </a:ext>
            </a:extLst>
          </p:cNvPr>
          <p:cNvSpPr>
            <a:spLocks noGrp="1"/>
          </p:cNvSpPr>
          <p:nvPr>
            <p:ph idx="1"/>
          </p:nvPr>
        </p:nvSpPr>
        <p:spPr/>
        <p:txBody>
          <a:bodyPr/>
          <a:lstStyle/>
          <a:p>
            <a:r>
              <a:rPr lang="en-US" dirty="0"/>
              <a:t>Do you check System News?</a:t>
            </a:r>
          </a:p>
          <a:p>
            <a:pPr lvl="1"/>
            <a:r>
              <a:rPr lang="en-US" dirty="0"/>
              <a:t>Yes</a:t>
            </a:r>
          </a:p>
          <a:p>
            <a:pPr lvl="1"/>
            <a:r>
              <a:rPr lang="en-US" dirty="0"/>
              <a:t>No</a:t>
            </a:r>
          </a:p>
        </p:txBody>
      </p:sp>
    </p:spTree>
    <p:extLst>
      <p:ext uri="{BB962C8B-B14F-4D97-AF65-F5344CB8AC3E}">
        <p14:creationId xmlns:p14="http://schemas.microsoft.com/office/powerpoint/2010/main" val="306141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D2B1-C2BB-43C6-8071-FCE5CC21DD3B}"/>
              </a:ext>
            </a:extLst>
          </p:cNvPr>
          <p:cNvSpPr>
            <a:spLocks noGrp="1"/>
          </p:cNvSpPr>
          <p:nvPr>
            <p:ph type="title"/>
          </p:nvPr>
        </p:nvSpPr>
        <p:spPr/>
        <p:txBody>
          <a:bodyPr>
            <a:normAutofit/>
          </a:bodyPr>
          <a:lstStyle/>
          <a:p>
            <a:r>
              <a:rPr lang="en-US" sz="4000" dirty="0"/>
              <a:t>Poll Question</a:t>
            </a:r>
          </a:p>
        </p:txBody>
      </p:sp>
      <p:sp>
        <p:nvSpPr>
          <p:cNvPr id="3" name="Content Placeholder 2">
            <a:extLst>
              <a:ext uri="{FF2B5EF4-FFF2-40B4-BE49-F238E27FC236}">
                <a16:creationId xmlns:a16="http://schemas.microsoft.com/office/drawing/2014/main" id="{BB4FBAE9-054E-4516-A21F-FF91DD05B53C}"/>
              </a:ext>
            </a:extLst>
          </p:cNvPr>
          <p:cNvSpPr>
            <a:spLocks noGrp="1"/>
          </p:cNvSpPr>
          <p:nvPr>
            <p:ph idx="1"/>
          </p:nvPr>
        </p:nvSpPr>
        <p:spPr/>
        <p:txBody>
          <a:bodyPr/>
          <a:lstStyle/>
          <a:p>
            <a:r>
              <a:rPr lang="en-US" dirty="0"/>
              <a:t>Are you signed up for </a:t>
            </a:r>
            <a:r>
              <a:rPr lang="en-US" dirty="0" err="1"/>
              <a:t>eGrams</a:t>
            </a:r>
            <a:r>
              <a:rPr lang="en-US" dirty="0"/>
              <a:t>?</a:t>
            </a:r>
          </a:p>
          <a:p>
            <a:pPr lvl="1"/>
            <a:r>
              <a:rPr lang="en-US" dirty="0"/>
              <a:t>Yes</a:t>
            </a:r>
          </a:p>
          <a:p>
            <a:pPr lvl="1"/>
            <a:r>
              <a:rPr lang="en-US" dirty="0"/>
              <a:t>No</a:t>
            </a:r>
          </a:p>
        </p:txBody>
      </p:sp>
    </p:spTree>
    <p:extLst>
      <p:ext uri="{BB962C8B-B14F-4D97-AF65-F5344CB8AC3E}">
        <p14:creationId xmlns:p14="http://schemas.microsoft.com/office/powerpoint/2010/main" val="158186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7380-3277-479A-ABF9-F4D246BDECF5}"/>
              </a:ext>
            </a:extLst>
          </p:cNvPr>
          <p:cNvSpPr>
            <a:spLocks noGrp="1"/>
          </p:cNvSpPr>
          <p:nvPr>
            <p:ph type="ctrTitle"/>
          </p:nvPr>
        </p:nvSpPr>
        <p:spPr/>
        <p:txBody>
          <a:bodyPr>
            <a:normAutofit/>
          </a:bodyPr>
          <a:lstStyle/>
          <a:p>
            <a:r>
              <a:rPr lang="en-US" sz="4000" dirty="0"/>
              <a:t>HMIS Unit Transfer Workflow</a:t>
            </a:r>
          </a:p>
        </p:txBody>
      </p:sp>
      <p:sp>
        <p:nvSpPr>
          <p:cNvPr id="3" name="Subtitle 2">
            <a:extLst>
              <a:ext uri="{FF2B5EF4-FFF2-40B4-BE49-F238E27FC236}">
                <a16:creationId xmlns:a16="http://schemas.microsoft.com/office/drawing/2014/main" id="{7852C09D-4E20-44FC-98BB-B9C3DDA0411D}"/>
              </a:ext>
            </a:extLst>
          </p:cNvPr>
          <p:cNvSpPr>
            <a:spLocks noGrp="1"/>
          </p:cNvSpPr>
          <p:nvPr>
            <p:ph type="subTitle" idx="1"/>
          </p:nvPr>
        </p:nvSpPr>
        <p:spPr/>
        <p:txBody>
          <a:bodyPr/>
          <a:lstStyle/>
          <a:p>
            <a:r>
              <a:rPr lang="en-US" dirty="0">
                <a:hlinkClick r:id="rId3"/>
              </a:rPr>
              <a:t>Document on Help Desk</a:t>
            </a:r>
            <a:endParaRPr lang="en-US" dirty="0"/>
          </a:p>
        </p:txBody>
      </p:sp>
    </p:spTree>
    <p:extLst>
      <p:ext uri="{BB962C8B-B14F-4D97-AF65-F5344CB8AC3E}">
        <p14:creationId xmlns:p14="http://schemas.microsoft.com/office/powerpoint/2010/main" val="337781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5CAC-B992-40C4-B1EE-61F6B8D2A549}"/>
              </a:ext>
            </a:extLst>
          </p:cNvPr>
          <p:cNvSpPr>
            <a:spLocks noGrp="1"/>
          </p:cNvSpPr>
          <p:nvPr>
            <p:ph type="ctrTitle"/>
          </p:nvPr>
        </p:nvSpPr>
        <p:spPr/>
        <p:txBody>
          <a:bodyPr>
            <a:normAutofit/>
          </a:bodyPr>
          <a:lstStyle/>
          <a:p>
            <a:r>
              <a:rPr lang="en-US" sz="4000" dirty="0"/>
              <a:t>New Project Form</a:t>
            </a:r>
          </a:p>
        </p:txBody>
      </p:sp>
      <p:sp>
        <p:nvSpPr>
          <p:cNvPr id="3" name="Subtitle 2">
            <a:extLst>
              <a:ext uri="{FF2B5EF4-FFF2-40B4-BE49-F238E27FC236}">
                <a16:creationId xmlns:a16="http://schemas.microsoft.com/office/drawing/2014/main" id="{419A9F02-A27A-4CB2-85FB-E05CF05C6DC2}"/>
              </a:ext>
            </a:extLst>
          </p:cNvPr>
          <p:cNvSpPr>
            <a:spLocks noGrp="1"/>
          </p:cNvSpPr>
          <p:nvPr>
            <p:ph type="subTitle" idx="1"/>
          </p:nvPr>
        </p:nvSpPr>
        <p:spPr/>
        <p:txBody>
          <a:bodyPr/>
          <a:lstStyle/>
          <a:p>
            <a:r>
              <a:rPr lang="en-US" dirty="0">
                <a:hlinkClick r:id="rId3"/>
              </a:rPr>
              <a:t>Project Form</a:t>
            </a:r>
            <a:endParaRPr lang="en-US" dirty="0"/>
          </a:p>
        </p:txBody>
      </p:sp>
    </p:spTree>
    <p:extLst>
      <p:ext uri="{BB962C8B-B14F-4D97-AF65-F5344CB8AC3E}">
        <p14:creationId xmlns:p14="http://schemas.microsoft.com/office/powerpoint/2010/main" val="23233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FA02-BD86-4AAA-BD2A-0944DCEB5878}"/>
              </a:ext>
            </a:extLst>
          </p:cNvPr>
          <p:cNvSpPr>
            <a:spLocks noGrp="1"/>
          </p:cNvSpPr>
          <p:nvPr>
            <p:ph type="title"/>
          </p:nvPr>
        </p:nvSpPr>
        <p:spPr/>
        <p:txBody>
          <a:bodyPr>
            <a:normAutofit/>
          </a:bodyPr>
          <a:lstStyle/>
          <a:p>
            <a:r>
              <a:rPr lang="en-US" sz="4000" dirty="0"/>
              <a:t>CoC Apr Reporting - reminders</a:t>
            </a:r>
          </a:p>
        </p:txBody>
      </p:sp>
      <p:sp>
        <p:nvSpPr>
          <p:cNvPr id="3" name="Content Placeholder 2">
            <a:extLst>
              <a:ext uri="{FF2B5EF4-FFF2-40B4-BE49-F238E27FC236}">
                <a16:creationId xmlns:a16="http://schemas.microsoft.com/office/drawing/2014/main" id="{7267353F-D79C-445C-A3D1-4363A62E5A95}"/>
              </a:ext>
            </a:extLst>
          </p:cNvPr>
          <p:cNvSpPr>
            <a:spLocks noGrp="1"/>
          </p:cNvSpPr>
          <p:nvPr>
            <p:ph idx="1"/>
          </p:nvPr>
        </p:nvSpPr>
        <p:spPr>
          <a:xfrm>
            <a:off x="581192" y="2180496"/>
            <a:ext cx="11029615" cy="3975348"/>
          </a:xfrm>
        </p:spPr>
        <p:txBody>
          <a:bodyPr>
            <a:normAutofit fontScale="92500" lnSpcReduction="20000"/>
          </a:bodyPr>
          <a:lstStyle/>
          <a:p>
            <a:pPr marL="0" marR="0">
              <a:spcBef>
                <a:spcPts val="0"/>
              </a:spcBef>
              <a:spcAft>
                <a:spcPts val="0"/>
              </a:spcAft>
            </a:pPr>
            <a:r>
              <a:rPr lang="en-US" sz="1800" dirty="0">
                <a:effectLst/>
                <a:ea typeface="Calibri" panose="020F0502020204030204" pitchFamily="34" charset="0"/>
              </a:rPr>
              <a:t>The HCA Data &amp; Reporting team would like to remind all CoC subrecipients of a few reporting requirements. </a:t>
            </a: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You should receive an automated email from KHC </a:t>
            </a:r>
            <a:r>
              <a:rPr lang="en-US" sz="1800" u="sng" dirty="0">
                <a:effectLst/>
                <a:ea typeface="Times New Roman" panose="02020603050405020304" pitchFamily="18" charset="0"/>
              </a:rPr>
              <a:t>after the end of your grant period</a:t>
            </a:r>
            <a:r>
              <a:rPr lang="en-US" sz="1800" dirty="0">
                <a:effectLst/>
                <a:ea typeface="Times New Roman" panose="02020603050405020304" pitchFamily="18" charset="0"/>
              </a:rPr>
              <a:t>, that details your due date to HUD, and instructions for submitting. If you are responsible for any aspect of this reporting piece and do not receive this email, please email Kayla Sexton at </a:t>
            </a:r>
            <a:r>
              <a:rPr lang="en-US" sz="1800" u="sng" dirty="0">
                <a:solidFill>
                  <a:srgbClr val="0563C1"/>
                </a:solidFill>
                <a:effectLst/>
                <a:ea typeface="Times New Roman" panose="02020603050405020304" pitchFamily="18" charset="0"/>
                <a:hlinkClick r:id="rId3"/>
              </a:rPr>
              <a:t>ksexton@kyhousing.org</a:t>
            </a:r>
            <a:r>
              <a:rPr lang="en-US" sz="1800" dirty="0">
                <a:effectLst/>
                <a:ea typeface="Times New Roman" panose="02020603050405020304" pitchFamily="18" charset="0"/>
              </a:rPr>
              <a:t>, so that we can get this information to you.</a:t>
            </a:r>
            <a:endParaRPr lang="en-US" sz="18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APR’s are due to KHC 45 calendar days from the grant end date.</a:t>
            </a:r>
            <a:endParaRPr lang="en-US" sz="18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Please reach out to Michelle Singer at </a:t>
            </a:r>
            <a:r>
              <a:rPr lang="en-US" sz="1800" u="sng" dirty="0">
                <a:solidFill>
                  <a:srgbClr val="0563C1"/>
                </a:solidFill>
                <a:effectLst/>
                <a:ea typeface="Times New Roman" panose="02020603050405020304" pitchFamily="18" charset="0"/>
                <a:hlinkClick r:id="rId4"/>
              </a:rPr>
              <a:t>msinger@kyhousing.org</a:t>
            </a:r>
            <a:r>
              <a:rPr lang="en-US" sz="1800" dirty="0">
                <a:effectLst/>
                <a:ea typeface="Times New Roman" panose="02020603050405020304" pitchFamily="18" charset="0"/>
              </a:rPr>
              <a:t> if you have Admin expenses and see that KHC has remaining Admin funds that can be allocated to cover your Admin expenses</a:t>
            </a:r>
            <a:endParaRPr lang="en-US" sz="18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Submit </a:t>
            </a:r>
            <a:r>
              <a:rPr lang="en-US" sz="1800" b="1" dirty="0">
                <a:effectLst/>
                <a:ea typeface="Times New Roman" panose="02020603050405020304" pitchFamily="18" charset="0"/>
              </a:rPr>
              <a:t>final</a:t>
            </a:r>
            <a:r>
              <a:rPr lang="en-US" sz="1800" dirty="0">
                <a:effectLst/>
                <a:ea typeface="Times New Roman" panose="02020603050405020304" pitchFamily="18" charset="0"/>
              </a:rPr>
              <a:t> draws at least </a:t>
            </a:r>
            <a:r>
              <a:rPr lang="en-US" sz="1800" b="1" dirty="0">
                <a:effectLst/>
                <a:ea typeface="Times New Roman" panose="02020603050405020304" pitchFamily="18" charset="0"/>
              </a:rPr>
              <a:t>one week</a:t>
            </a:r>
            <a:r>
              <a:rPr lang="en-US" sz="1800" dirty="0">
                <a:effectLst/>
                <a:ea typeface="Times New Roman" panose="02020603050405020304" pitchFamily="18" charset="0"/>
              </a:rPr>
              <a:t> in advance of submitting your APR within the Web Draw System, this will ensure all funds have been disbursed and properly represented within your Financials section of your APR form. </a:t>
            </a:r>
            <a:endParaRPr lang="en-US" sz="18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Please attach a PDF of your HMIS (or comparable database) CoC APR report to your APR before submitting within the Web Draw System.</a:t>
            </a:r>
            <a:endParaRPr lang="en-US" sz="18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You should receive a confirmation email that your APR was submitted, (if you do not, please reach out to Kayla Sexton or submit a Help Desk ticket).</a:t>
            </a:r>
            <a:endParaRPr lang="en-US" sz="18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Lastly you must submit your HMIS (or comparable database) CSV file, those can be sent to </a:t>
            </a:r>
            <a:r>
              <a:rPr lang="en-US" sz="1800" u="sng" dirty="0">
                <a:solidFill>
                  <a:srgbClr val="0563C1"/>
                </a:solidFill>
                <a:effectLst/>
                <a:ea typeface="Times New Roman" panose="02020603050405020304" pitchFamily="18" charset="0"/>
                <a:hlinkClick r:id="rId5"/>
              </a:rPr>
              <a:t>KYHMISReporting@kyhousing.org</a:t>
            </a:r>
            <a:r>
              <a:rPr lang="en-US" sz="1800" dirty="0">
                <a:effectLst/>
                <a:ea typeface="Times New Roman" panose="02020603050405020304" pitchFamily="18" charset="0"/>
              </a:rPr>
              <a:t> </a:t>
            </a:r>
            <a:endParaRPr lang="en-US" sz="18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1800" dirty="0">
                <a:effectLst/>
                <a:ea typeface="Times New Roman" panose="02020603050405020304" pitchFamily="18" charset="0"/>
              </a:rPr>
              <a:t>If you have any questions about this process or have any issues, please submit an </a:t>
            </a:r>
            <a:r>
              <a:rPr lang="en-US" sz="1800" u="sng" dirty="0">
                <a:solidFill>
                  <a:srgbClr val="0563C1"/>
                </a:solidFill>
                <a:effectLst/>
                <a:ea typeface="Times New Roman" panose="02020603050405020304" pitchFamily="18" charset="0"/>
                <a:hlinkClick r:id="rId6"/>
              </a:rPr>
              <a:t>HCA Help Desk ticket</a:t>
            </a:r>
            <a:r>
              <a:rPr lang="en-US" sz="1800" dirty="0">
                <a:effectLst/>
                <a:ea typeface="Times New Roman" panose="02020603050405020304" pitchFamily="18" charset="0"/>
              </a:rPr>
              <a:t>. </a:t>
            </a:r>
            <a:endParaRPr lang="en-US" sz="1800" dirty="0">
              <a:effectLst/>
              <a:ea typeface="Calibri" panose="020F0502020204030204" pitchFamily="34" charset="0"/>
            </a:endParaRPr>
          </a:p>
        </p:txBody>
      </p:sp>
    </p:spTree>
    <p:extLst>
      <p:ext uri="{BB962C8B-B14F-4D97-AF65-F5344CB8AC3E}">
        <p14:creationId xmlns:p14="http://schemas.microsoft.com/office/powerpoint/2010/main" val="117039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60CC-42C1-4E7A-8886-2B6168219E3C}"/>
              </a:ext>
            </a:extLst>
          </p:cNvPr>
          <p:cNvSpPr>
            <a:spLocks noGrp="1"/>
          </p:cNvSpPr>
          <p:nvPr>
            <p:ph type="title"/>
          </p:nvPr>
        </p:nvSpPr>
        <p:spPr/>
        <p:txBody>
          <a:bodyPr>
            <a:normAutofit/>
          </a:bodyPr>
          <a:lstStyle/>
          <a:p>
            <a:r>
              <a:rPr lang="en-US" sz="4000" dirty="0"/>
              <a:t>TBRA</a:t>
            </a:r>
          </a:p>
        </p:txBody>
      </p:sp>
      <p:sp>
        <p:nvSpPr>
          <p:cNvPr id="3" name="Content Placeholder 2">
            <a:extLst>
              <a:ext uri="{FF2B5EF4-FFF2-40B4-BE49-F238E27FC236}">
                <a16:creationId xmlns:a16="http://schemas.microsoft.com/office/drawing/2014/main" id="{3F3400BC-8FFB-494A-85B2-15840B7AE988}"/>
              </a:ext>
            </a:extLst>
          </p:cNvPr>
          <p:cNvSpPr>
            <a:spLocks noGrp="1"/>
          </p:cNvSpPr>
          <p:nvPr>
            <p:ph idx="1"/>
          </p:nvPr>
        </p:nvSpPr>
        <p:spPr>
          <a:xfrm>
            <a:off x="581193" y="2180496"/>
            <a:ext cx="4052592" cy="1847807"/>
          </a:xfrm>
        </p:spPr>
        <p:txBody>
          <a:bodyPr/>
          <a:lstStyle/>
          <a:p>
            <a:r>
              <a:rPr lang="en-US" dirty="0"/>
              <a:t>Complete AMI Field</a:t>
            </a:r>
          </a:p>
        </p:txBody>
      </p:sp>
      <p:pic>
        <p:nvPicPr>
          <p:cNvPr id="5" name="Picture 4">
            <a:extLst>
              <a:ext uri="{FF2B5EF4-FFF2-40B4-BE49-F238E27FC236}">
                <a16:creationId xmlns:a16="http://schemas.microsoft.com/office/drawing/2014/main" id="{855C6EBB-FBEB-4A9B-9338-730FE99D5CBD}"/>
              </a:ext>
            </a:extLst>
          </p:cNvPr>
          <p:cNvPicPr>
            <a:picLocks noChangeAspect="1"/>
          </p:cNvPicPr>
          <p:nvPr/>
        </p:nvPicPr>
        <p:blipFill>
          <a:blip r:embed="rId3"/>
          <a:stretch>
            <a:fillRect/>
          </a:stretch>
        </p:blipFill>
        <p:spPr>
          <a:xfrm>
            <a:off x="4862303" y="2180496"/>
            <a:ext cx="6470983" cy="3220772"/>
          </a:xfrm>
          <a:prstGeom prst="rect">
            <a:avLst/>
          </a:prstGeom>
        </p:spPr>
      </p:pic>
    </p:spTree>
    <p:extLst>
      <p:ext uri="{BB962C8B-B14F-4D97-AF65-F5344CB8AC3E}">
        <p14:creationId xmlns:p14="http://schemas.microsoft.com/office/powerpoint/2010/main" val="85711394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CD039246-EDD5-4EFA-BB88-8996D0B111C7}" vid="{B3F1E893-BBDD-4009-B362-ABE73E5F2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KYHMIS PPT Template</Template>
  <TotalTime>5895</TotalTime>
  <Words>1117</Words>
  <Application>Microsoft Office PowerPoint</Application>
  <PresentationFormat>Widescreen</PresentationFormat>
  <Paragraphs>178</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Gill Sans MT</vt:lpstr>
      <vt:lpstr>Nunito</vt:lpstr>
      <vt:lpstr>Symbol</vt:lpstr>
      <vt:lpstr>Wingdings</vt:lpstr>
      <vt:lpstr>Wingdings 2</vt:lpstr>
      <vt:lpstr>Dividend</vt:lpstr>
      <vt:lpstr>PowerPoint Presentation</vt:lpstr>
      <vt:lpstr>KYHMIS BOS Quarterly Meeting</vt:lpstr>
      <vt:lpstr>agenda</vt:lpstr>
      <vt:lpstr>Poll Question</vt:lpstr>
      <vt:lpstr>Poll Question</vt:lpstr>
      <vt:lpstr>HMIS Unit Transfer Workflow</vt:lpstr>
      <vt:lpstr>New Project Form</vt:lpstr>
      <vt:lpstr>CoC Apr Reporting - reminders</vt:lpstr>
      <vt:lpstr>TBRA</vt:lpstr>
      <vt:lpstr>Password Reset</vt:lpstr>
      <vt:lpstr>Update email address</vt:lpstr>
      <vt:lpstr>Street Outreach - Reminder</vt:lpstr>
      <vt:lpstr>Data Quality</vt:lpstr>
      <vt:lpstr>Data Quality - TBRA</vt:lpstr>
      <vt:lpstr>Agency Performance Accomplishments</vt:lpstr>
      <vt:lpstr>Learning Management System (LMS)</vt:lpstr>
      <vt:lpstr>Poll Question</vt:lpstr>
      <vt:lpstr>Learning Management System (LMS)</vt:lpstr>
      <vt:lpstr>Learning Management System (LMS)</vt:lpstr>
      <vt:lpstr>Course Status Report</vt:lpstr>
      <vt:lpstr>LearnUpon  </vt:lpstr>
      <vt:lpstr>LearnUpon – Refresher Quiz </vt:lpstr>
      <vt:lpstr>Upcoming requirements</vt:lpstr>
      <vt:lpstr>Job Posting</vt:lpstr>
      <vt:lpstr>Next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Smith</dc:creator>
  <cp:lastModifiedBy>Margaret Smith</cp:lastModifiedBy>
  <cp:revision>220</cp:revision>
  <dcterms:created xsi:type="dcterms:W3CDTF">2019-08-20T13:20:30Z</dcterms:created>
  <dcterms:modified xsi:type="dcterms:W3CDTF">2022-07-27T17:23:19Z</dcterms:modified>
</cp:coreProperties>
</file>