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19"/>
  </p:notesMasterIdLst>
  <p:handoutMasterIdLst>
    <p:handoutMasterId r:id="rId20"/>
  </p:handoutMasterIdLst>
  <p:sldIdLst>
    <p:sldId id="256" r:id="rId2"/>
    <p:sldId id="288" r:id="rId3"/>
    <p:sldId id="257" r:id="rId4"/>
    <p:sldId id="286" r:id="rId5"/>
    <p:sldId id="287" r:id="rId6"/>
    <p:sldId id="258" r:id="rId7"/>
    <p:sldId id="260" r:id="rId8"/>
    <p:sldId id="263" r:id="rId9"/>
    <p:sldId id="261" r:id="rId10"/>
    <p:sldId id="278" r:id="rId11"/>
    <p:sldId id="273" r:id="rId12"/>
    <p:sldId id="279" r:id="rId13"/>
    <p:sldId id="283" r:id="rId14"/>
    <p:sldId id="284" r:id="rId15"/>
    <p:sldId id="280" r:id="rId16"/>
    <p:sldId id="281" r:id="rId17"/>
    <p:sldId id="285" r:id="rId1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88" autoAdjust="0"/>
    <p:restoredTop sz="94660"/>
  </p:normalViewPr>
  <p:slideViewPr>
    <p:cSldViewPr snapToGrid="0">
      <p:cViewPr varScale="1">
        <p:scale>
          <a:sx n="73" d="100"/>
          <a:sy n="73" d="100"/>
        </p:scale>
        <p:origin x="696"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267D6ED4-3CE8-47BE-9D5B-846D1ACD115E}" type="datetimeFigureOut">
              <a:rPr lang="en-US" smtClean="0"/>
              <a:t>8/11/2021</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4562B271-B605-43F4-967A-3D21D33C4C00}" type="slidenum">
              <a:rPr lang="en-US" smtClean="0"/>
              <a:t>‹#›</a:t>
            </a:fld>
            <a:endParaRPr lang="en-US"/>
          </a:p>
        </p:txBody>
      </p:sp>
    </p:spTree>
    <p:extLst>
      <p:ext uri="{BB962C8B-B14F-4D97-AF65-F5344CB8AC3E}">
        <p14:creationId xmlns:p14="http://schemas.microsoft.com/office/powerpoint/2010/main" val="33040487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8DBEDDEE-8EAD-4367-A5CC-BE7E83F67B87}" type="datetimeFigureOut">
              <a:rPr lang="en-US" smtClean="0"/>
              <a:t>8/11/2021</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E030C111-AD88-44AF-8922-FC29B3F3B78A}" type="slidenum">
              <a:rPr lang="en-US" smtClean="0"/>
              <a:t>‹#›</a:t>
            </a:fld>
            <a:endParaRPr lang="en-US"/>
          </a:p>
        </p:txBody>
      </p:sp>
    </p:spTree>
    <p:extLst>
      <p:ext uri="{BB962C8B-B14F-4D97-AF65-F5344CB8AC3E}">
        <p14:creationId xmlns:p14="http://schemas.microsoft.com/office/powerpoint/2010/main" val="2072031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9D9C367-A892-499A-B04B-914DB9B09C96}"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3427592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BF26B4-72CB-45D4-914A-E7A860AFD77A}"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230636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D351DC6-A7E9-4BAA-8175-33618DD2137E}"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62567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3886AF-CA30-42BC-B689-4256621F108F}"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1089933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572BE0-0F77-4045-917D-46C8DE3A7A6E}"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13557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4F423D-CBC7-4801-979D-A68D2EDA4986}"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3456978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FB123A-32D4-4EDB-BD52-C68563035A05}"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1993715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00DC6B-2755-44B5-A1FA-CAC1A86C0C50}"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522923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35FFC7-0A7B-42B2-9A62-21961CAB8662}"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4098357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DF5051-F0F9-4702-B691-7859C7F4FB90}" type="datetime1">
              <a:rPr lang="en-US" smtClean="0"/>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361944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6B1633-9ED4-48D4-9468-6384E1FA99BB}" type="datetime1">
              <a:rPr lang="en-US" smtClean="0"/>
              <a:t>8/11/2021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812486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E30E7E-41C3-4FD3-9C81-0413B80FDAA9}" type="datetime1">
              <a:rPr lang="en-US" smtClean="0"/>
              <a:t>8/11/2021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2916573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9EA3F07-FD33-4502-B470-1E1AC2947B20}" type="datetime1">
              <a:rPr lang="en-US" smtClean="0"/>
              <a:t>8/11/2021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4246153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32C901-1EAB-4818-B8C4-D25252C5E0AA}" type="datetime1">
              <a:rPr lang="en-US" smtClean="0"/>
              <a:t>8/11/2021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427582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A9110E-5FBC-49D8-814C-229C7E584E78}" type="datetime1">
              <a:rPr lang="en-US" smtClean="0"/>
              <a:t>8/11/2021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158168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EA2A94C-5C15-40C7-ACA5-1E6AECD39F17}" type="datetime1">
              <a:rPr lang="en-US" smtClean="0"/>
              <a:t>8/11/2021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610F6B-851D-4B23-B067-A14D5BEF0F5B}" type="slidenum">
              <a:rPr lang="en-US" smtClean="0"/>
              <a:t>‹#›</a:t>
            </a:fld>
            <a:endParaRPr lang="en-US"/>
          </a:p>
        </p:txBody>
      </p:sp>
    </p:spTree>
    <p:extLst>
      <p:ext uri="{BB962C8B-B14F-4D97-AF65-F5344CB8AC3E}">
        <p14:creationId xmlns:p14="http://schemas.microsoft.com/office/powerpoint/2010/main" val="3581414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05B09AF-9EFE-464A-AE58-05D190FB512C}" type="datetime1">
              <a:rPr lang="en-US" smtClean="0"/>
              <a:t>8/11/2021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610F6B-851D-4B23-B067-A14D5BEF0F5B}" type="slidenum">
              <a:rPr lang="en-US" smtClean="0"/>
              <a:t>‹#›</a:t>
            </a:fld>
            <a:endParaRPr lang="en-US"/>
          </a:p>
        </p:txBody>
      </p:sp>
    </p:spTree>
    <p:extLst>
      <p:ext uri="{BB962C8B-B14F-4D97-AF65-F5344CB8AC3E}">
        <p14:creationId xmlns:p14="http://schemas.microsoft.com/office/powerpoint/2010/main" val="3762507925"/>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DFS.Medicaid@k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tx1"/>
                </a:solidFill>
              </a:rPr>
              <a:t>Community Integration Supplementation (CIS)</a:t>
            </a:r>
            <a:endParaRPr lang="en-US" dirty="0">
              <a:solidFill>
                <a:schemeClr val="tx1"/>
              </a:solidFill>
            </a:endParaRPr>
          </a:p>
        </p:txBody>
      </p:sp>
      <p:sp>
        <p:nvSpPr>
          <p:cNvPr id="4" name="Slide Number Placeholder 3"/>
          <p:cNvSpPr>
            <a:spLocks noGrp="1"/>
          </p:cNvSpPr>
          <p:nvPr>
            <p:ph type="sldNum" sz="quarter" idx="12"/>
          </p:nvPr>
        </p:nvSpPr>
        <p:spPr>
          <a:xfrm>
            <a:off x="766119" y="6041362"/>
            <a:ext cx="506627" cy="365125"/>
          </a:xfrm>
        </p:spPr>
        <p:txBody>
          <a:bodyPr/>
          <a:lstStyle/>
          <a:p>
            <a:fld id="{29610F6B-851D-4B23-B067-A14D5BEF0F5B}" type="slidenum">
              <a:rPr lang="en-US" sz="1100" smtClean="0">
                <a:solidFill>
                  <a:schemeClr val="tx1"/>
                </a:solidFill>
              </a:rPr>
              <a:t>1</a:t>
            </a:fld>
            <a:endParaRPr lang="en-US" sz="1100" dirty="0">
              <a:solidFill>
                <a:schemeClr val="tx1"/>
              </a:solidFill>
            </a:endParaRPr>
          </a:p>
        </p:txBody>
      </p:sp>
    </p:spTree>
    <p:extLst>
      <p:ext uri="{BB962C8B-B14F-4D97-AF65-F5344CB8AC3E}">
        <p14:creationId xmlns:p14="http://schemas.microsoft.com/office/powerpoint/2010/main" val="3441535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4251"/>
          </a:xfrm>
        </p:spPr>
        <p:txBody>
          <a:bodyPr/>
          <a:lstStyle/>
          <a:p>
            <a:r>
              <a:rPr lang="en-US" u="sng" dirty="0" smtClean="0">
                <a:solidFill>
                  <a:schemeClr val="tx1"/>
                </a:solidFill>
              </a:rPr>
              <a:t>What if MA is paying for the services?</a:t>
            </a:r>
            <a:endParaRPr lang="en-US" u="sng" dirty="0">
              <a:solidFill>
                <a:schemeClr val="tx1"/>
              </a:solidFill>
            </a:endParaRPr>
          </a:p>
        </p:txBody>
      </p:sp>
      <p:sp>
        <p:nvSpPr>
          <p:cNvPr id="3" name="Content Placeholder 2"/>
          <p:cNvSpPr>
            <a:spLocks noGrp="1"/>
          </p:cNvSpPr>
          <p:nvPr>
            <p:ph idx="1"/>
          </p:nvPr>
        </p:nvSpPr>
        <p:spPr>
          <a:xfrm>
            <a:off x="677334" y="1423851"/>
            <a:ext cx="8596668" cy="4617511"/>
          </a:xfrm>
        </p:spPr>
        <p:txBody>
          <a:bodyPr/>
          <a:lstStyle/>
          <a:p>
            <a:pPr algn="just"/>
            <a:r>
              <a:rPr lang="en-US" sz="3000" dirty="0" smtClean="0"/>
              <a:t>If Medicaid is paying for all of the individual’s services, additional documentation is required to verify what services that the individual receives and is paying for with the State Supplementation payment.</a:t>
            </a:r>
            <a:endParaRPr lang="en-US" dirty="0"/>
          </a:p>
          <a:p>
            <a:pPr lvl="1" algn="just"/>
            <a:r>
              <a:rPr lang="en-US" sz="2800" dirty="0" smtClean="0"/>
              <a:t>An individual may still be eligible for CIS even if Medicaid is paying for all of their services and they have no other out of pocket expenses.</a:t>
            </a:r>
          </a:p>
        </p:txBody>
      </p:sp>
      <p:sp>
        <p:nvSpPr>
          <p:cNvPr id="4" name="Slide Number Placeholder 3"/>
          <p:cNvSpPr>
            <a:spLocks noGrp="1"/>
          </p:cNvSpPr>
          <p:nvPr>
            <p:ph type="sldNum" sz="quarter" idx="12"/>
          </p:nvPr>
        </p:nvSpPr>
        <p:spPr>
          <a:xfrm>
            <a:off x="901337" y="6041362"/>
            <a:ext cx="313509" cy="365125"/>
          </a:xfrm>
        </p:spPr>
        <p:txBody>
          <a:bodyPr/>
          <a:lstStyle/>
          <a:p>
            <a:fld id="{29610F6B-851D-4B23-B067-A14D5BEF0F5B}" type="slidenum">
              <a:rPr lang="en-US" sz="1100" smtClean="0">
                <a:solidFill>
                  <a:schemeClr val="tx1"/>
                </a:solidFill>
              </a:rPr>
              <a:t>10</a:t>
            </a:fld>
            <a:endParaRPr lang="en-US" sz="1100" dirty="0">
              <a:solidFill>
                <a:schemeClr val="tx1"/>
              </a:solidFill>
            </a:endParaRPr>
          </a:p>
        </p:txBody>
      </p:sp>
    </p:spTree>
    <p:extLst>
      <p:ext uri="{BB962C8B-B14F-4D97-AF65-F5344CB8AC3E}">
        <p14:creationId xmlns:p14="http://schemas.microsoft.com/office/powerpoint/2010/main" val="12441168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076"/>
          </a:xfrm>
        </p:spPr>
        <p:txBody>
          <a:bodyPr>
            <a:noAutofit/>
          </a:bodyPr>
          <a:lstStyle/>
          <a:p>
            <a:r>
              <a:rPr lang="en-US" sz="4400" u="sng" dirty="0" smtClean="0">
                <a:solidFill>
                  <a:schemeClr val="tx1"/>
                </a:solidFill>
              </a:rPr>
              <a:t>Example 1</a:t>
            </a:r>
            <a:endParaRPr lang="en-US" sz="4400" u="sng" dirty="0">
              <a:solidFill>
                <a:schemeClr val="tx1"/>
              </a:solidFill>
            </a:endParaRPr>
          </a:p>
        </p:txBody>
      </p:sp>
      <p:sp>
        <p:nvSpPr>
          <p:cNvPr id="3" name="Content Placeholder 2"/>
          <p:cNvSpPr>
            <a:spLocks noGrp="1"/>
          </p:cNvSpPr>
          <p:nvPr>
            <p:ph idx="1"/>
          </p:nvPr>
        </p:nvSpPr>
        <p:spPr>
          <a:xfrm>
            <a:off x="677334" y="1507525"/>
            <a:ext cx="8596668" cy="4533838"/>
          </a:xfrm>
        </p:spPr>
        <p:txBody>
          <a:bodyPr>
            <a:normAutofit/>
          </a:bodyPr>
          <a:lstStyle/>
          <a:p>
            <a:pPr algn="just"/>
            <a:r>
              <a:rPr lang="en-US" sz="2000" dirty="0" smtClean="0"/>
              <a:t>John is applying for State Supplementation. He states that he rents an apartment and can use the State Supplementation payment to help pay for services to remain living in the community.  </a:t>
            </a:r>
          </a:p>
          <a:p>
            <a:pPr lvl="1" algn="just"/>
            <a:r>
              <a:rPr lang="en-US" sz="1800" dirty="0" smtClean="0"/>
              <a:t>He has tenancy rights and has provided a lease agreement.  </a:t>
            </a:r>
          </a:p>
          <a:p>
            <a:pPr lvl="1" algn="just"/>
            <a:r>
              <a:rPr lang="en-US" sz="1800" dirty="0" smtClean="0"/>
              <a:t>He has a serious mental illness and has provided a written statement from a licensed psychiatrist</a:t>
            </a:r>
            <a:r>
              <a:rPr lang="en-US" sz="1800" dirty="0"/>
              <a:t> </a:t>
            </a:r>
            <a:r>
              <a:rPr lang="en-US" sz="1800" dirty="0" smtClean="0"/>
              <a:t>that meets the necessary criteria as each requirement is listed.</a:t>
            </a:r>
          </a:p>
          <a:p>
            <a:pPr lvl="1" algn="just"/>
            <a:r>
              <a:rPr lang="en-US" sz="1800" dirty="0" smtClean="0"/>
              <a:t>He receives care and support that help him to maintain a residence and avoid going back to a PCH and has provided form </a:t>
            </a:r>
            <a:r>
              <a:rPr lang="en-US" sz="1800" dirty="0" smtClean="0"/>
              <a:t>CIS-1 that </a:t>
            </a:r>
            <a:r>
              <a:rPr lang="en-US" sz="1800" dirty="0"/>
              <a:t>meets </a:t>
            </a:r>
            <a:r>
              <a:rPr lang="en-US" sz="1800" dirty="0" smtClean="0"/>
              <a:t>the necessary criteria as </a:t>
            </a:r>
            <a:r>
              <a:rPr lang="en-US" sz="1800" dirty="0"/>
              <a:t>each requirement is </a:t>
            </a:r>
            <a:r>
              <a:rPr lang="en-US" sz="1800" dirty="0" smtClean="0"/>
              <a:t>listed. The form also notes that he is using his State Supplementation payment for a YMCA membership and paying out of pocket for help with monitoring his medications.  </a:t>
            </a:r>
          </a:p>
          <a:p>
            <a:pPr lvl="1" algn="just"/>
            <a:r>
              <a:rPr lang="en-US" sz="1800" dirty="0" smtClean="0"/>
              <a:t>John is eligible for CIS. </a:t>
            </a:r>
          </a:p>
        </p:txBody>
      </p:sp>
      <p:sp>
        <p:nvSpPr>
          <p:cNvPr id="4" name="Slide Number Placeholder 3"/>
          <p:cNvSpPr>
            <a:spLocks noGrp="1"/>
          </p:cNvSpPr>
          <p:nvPr>
            <p:ph type="sldNum" sz="quarter" idx="12"/>
          </p:nvPr>
        </p:nvSpPr>
        <p:spPr>
          <a:xfrm>
            <a:off x="677335" y="6041362"/>
            <a:ext cx="583054" cy="365125"/>
          </a:xfrm>
        </p:spPr>
        <p:txBody>
          <a:bodyPr/>
          <a:lstStyle/>
          <a:p>
            <a:fld id="{29610F6B-851D-4B23-B067-A14D5BEF0F5B}" type="slidenum">
              <a:rPr lang="en-US" sz="1100" smtClean="0">
                <a:solidFill>
                  <a:schemeClr val="tx1"/>
                </a:solidFill>
              </a:rPr>
              <a:t>11</a:t>
            </a:fld>
            <a:endParaRPr lang="en-US" sz="1100" dirty="0">
              <a:solidFill>
                <a:schemeClr val="tx1"/>
              </a:solidFill>
            </a:endParaRPr>
          </a:p>
        </p:txBody>
      </p:sp>
    </p:spTree>
    <p:extLst>
      <p:ext uri="{BB962C8B-B14F-4D97-AF65-F5344CB8AC3E}">
        <p14:creationId xmlns:p14="http://schemas.microsoft.com/office/powerpoint/2010/main" val="1168307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7314"/>
          </a:xfrm>
        </p:spPr>
        <p:txBody>
          <a:bodyPr>
            <a:normAutofit/>
          </a:bodyPr>
          <a:lstStyle/>
          <a:p>
            <a:r>
              <a:rPr lang="en-US" sz="4400" u="sng" dirty="0" smtClean="0">
                <a:solidFill>
                  <a:schemeClr val="tx1"/>
                </a:solidFill>
              </a:rPr>
              <a:t>Example 2</a:t>
            </a:r>
            <a:endParaRPr lang="en-US" sz="4400" u="sng" dirty="0">
              <a:solidFill>
                <a:schemeClr val="tx1"/>
              </a:solidFill>
            </a:endParaRPr>
          </a:p>
        </p:txBody>
      </p:sp>
      <p:sp>
        <p:nvSpPr>
          <p:cNvPr id="3" name="Content Placeholder 2"/>
          <p:cNvSpPr>
            <a:spLocks noGrp="1"/>
          </p:cNvSpPr>
          <p:nvPr>
            <p:ph idx="1"/>
          </p:nvPr>
        </p:nvSpPr>
        <p:spPr>
          <a:xfrm>
            <a:off x="677334" y="1436915"/>
            <a:ext cx="8596668" cy="4807132"/>
          </a:xfrm>
        </p:spPr>
        <p:txBody>
          <a:bodyPr>
            <a:normAutofit fontScale="92500" lnSpcReduction="20000"/>
          </a:bodyPr>
          <a:lstStyle/>
          <a:p>
            <a:pPr algn="just"/>
            <a:r>
              <a:rPr lang="en-US" dirty="0"/>
              <a:t>Becky is applying for State Supplementation. </a:t>
            </a:r>
            <a:r>
              <a:rPr lang="en-US" dirty="0" smtClean="0"/>
              <a:t>She </a:t>
            </a:r>
            <a:r>
              <a:rPr lang="en-US" dirty="0"/>
              <a:t>states that </a:t>
            </a:r>
            <a:r>
              <a:rPr lang="en-US" dirty="0" smtClean="0"/>
              <a:t>she </a:t>
            </a:r>
            <a:r>
              <a:rPr lang="en-US" dirty="0"/>
              <a:t>rents an apartment and can use the State Supp. payment to help pay for services to remain living in the community.  </a:t>
            </a:r>
            <a:endParaRPr lang="en-US" dirty="0" smtClean="0"/>
          </a:p>
          <a:p>
            <a:pPr lvl="1" algn="just"/>
            <a:r>
              <a:rPr lang="en-US" dirty="0" smtClean="0"/>
              <a:t>She has tenancy rights and </a:t>
            </a:r>
            <a:r>
              <a:rPr lang="en-US" dirty="0"/>
              <a:t>has provided a </a:t>
            </a:r>
            <a:r>
              <a:rPr lang="en-US" dirty="0" smtClean="0"/>
              <a:t>lease agreement.  </a:t>
            </a:r>
          </a:p>
          <a:p>
            <a:pPr lvl="1" algn="just"/>
            <a:r>
              <a:rPr lang="en-US" dirty="0"/>
              <a:t>S</a:t>
            </a:r>
            <a:r>
              <a:rPr lang="en-US" dirty="0" smtClean="0"/>
              <a:t>he has </a:t>
            </a:r>
            <a:r>
              <a:rPr lang="en-US" dirty="0"/>
              <a:t>a serious mental illness and has provided a written statement from a </a:t>
            </a:r>
            <a:r>
              <a:rPr lang="en-US" dirty="0" smtClean="0"/>
              <a:t>doctor that meets the necessary criteria as it lists each requirement.</a:t>
            </a:r>
          </a:p>
          <a:p>
            <a:pPr lvl="1" algn="just"/>
            <a:r>
              <a:rPr lang="en-US" dirty="0" smtClean="0"/>
              <a:t>She receives care and support </a:t>
            </a:r>
            <a:r>
              <a:rPr lang="en-US" dirty="0"/>
              <a:t>that </a:t>
            </a:r>
            <a:r>
              <a:rPr lang="en-US" dirty="0" smtClean="0"/>
              <a:t>help </a:t>
            </a:r>
            <a:r>
              <a:rPr lang="en-US" dirty="0"/>
              <a:t>her live in the community and avoid going back to </a:t>
            </a:r>
            <a:r>
              <a:rPr lang="en-US" dirty="0" smtClean="0"/>
              <a:t>a mental institution and </a:t>
            </a:r>
            <a:r>
              <a:rPr lang="en-US" dirty="0"/>
              <a:t>has provided form </a:t>
            </a:r>
            <a:r>
              <a:rPr lang="en-US" dirty="0" smtClean="0"/>
              <a:t>CIS-1. </a:t>
            </a:r>
          </a:p>
          <a:p>
            <a:pPr algn="just"/>
            <a:r>
              <a:rPr lang="en-US" dirty="0" smtClean="0"/>
              <a:t>However, while reviewing form CIS-1, a worker finds that it does not meet the criteria to verify care and supports received as Medicaid is paying for all of the services that Becky is receiving and there is no out of pocket cost to her.  Therefore, more documentation is required as to what services she receives and pays for with the State Supplementation payment.     </a:t>
            </a:r>
          </a:p>
          <a:p>
            <a:pPr algn="just"/>
            <a:r>
              <a:rPr lang="en-US" dirty="0" smtClean="0"/>
              <a:t>A detailed Request for Information (RFI) is sent to Becky asking her to provide more information on the services she is receiving to help prevent her institutionalization. </a:t>
            </a:r>
          </a:p>
          <a:p>
            <a:pPr algn="just"/>
            <a:r>
              <a:rPr lang="en-US" dirty="0" smtClean="0"/>
              <a:t>Becky provides a written statement saying that she pays $125 a month for transportation (gas and insurance) that allows her to attend her therapy sessions.</a:t>
            </a:r>
          </a:p>
          <a:p>
            <a:pPr algn="just"/>
            <a:r>
              <a:rPr lang="en-US" dirty="0" smtClean="0"/>
              <a:t>Becky is eligible for CIS.</a:t>
            </a:r>
            <a:endParaRPr lang="en-US" dirty="0"/>
          </a:p>
        </p:txBody>
      </p:sp>
      <p:sp>
        <p:nvSpPr>
          <p:cNvPr id="4" name="Slide Number Placeholder 3"/>
          <p:cNvSpPr>
            <a:spLocks noGrp="1"/>
          </p:cNvSpPr>
          <p:nvPr>
            <p:ph type="sldNum" sz="quarter" idx="12"/>
          </p:nvPr>
        </p:nvSpPr>
        <p:spPr>
          <a:xfrm>
            <a:off x="1084218" y="6041362"/>
            <a:ext cx="431074" cy="365125"/>
          </a:xfrm>
        </p:spPr>
        <p:txBody>
          <a:bodyPr/>
          <a:lstStyle/>
          <a:p>
            <a:fld id="{29610F6B-851D-4B23-B067-A14D5BEF0F5B}" type="slidenum">
              <a:rPr lang="en-US" sz="1100" smtClean="0">
                <a:solidFill>
                  <a:schemeClr val="tx1"/>
                </a:solidFill>
              </a:rPr>
              <a:t>12</a:t>
            </a:fld>
            <a:endParaRPr lang="en-US" sz="1100" dirty="0">
              <a:solidFill>
                <a:schemeClr val="tx1"/>
              </a:solidFill>
            </a:endParaRPr>
          </a:p>
        </p:txBody>
      </p:sp>
    </p:spTree>
    <p:extLst>
      <p:ext uri="{BB962C8B-B14F-4D97-AF65-F5344CB8AC3E}">
        <p14:creationId xmlns:p14="http://schemas.microsoft.com/office/powerpoint/2010/main" val="39538284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tx1"/>
                </a:solidFill>
              </a:rPr>
              <a:t>Example 3</a:t>
            </a:r>
            <a:endParaRPr lang="en-US" dirty="0"/>
          </a:p>
        </p:txBody>
      </p:sp>
      <p:sp>
        <p:nvSpPr>
          <p:cNvPr id="3" name="Content Placeholder 2"/>
          <p:cNvSpPr>
            <a:spLocks noGrp="1"/>
          </p:cNvSpPr>
          <p:nvPr>
            <p:ph idx="1"/>
          </p:nvPr>
        </p:nvSpPr>
        <p:spPr>
          <a:xfrm>
            <a:off x="768774" y="1270000"/>
            <a:ext cx="8596668" cy="5136487"/>
          </a:xfrm>
        </p:spPr>
        <p:txBody>
          <a:bodyPr>
            <a:normAutofit fontScale="92500" lnSpcReduction="20000"/>
          </a:bodyPr>
          <a:lstStyle/>
          <a:p>
            <a:pPr algn="just"/>
            <a:r>
              <a:rPr lang="en-US" dirty="0" smtClean="0"/>
              <a:t>Mary </a:t>
            </a:r>
            <a:r>
              <a:rPr lang="en-US" dirty="0"/>
              <a:t>is </a:t>
            </a:r>
            <a:r>
              <a:rPr lang="en-US" dirty="0" smtClean="0"/>
              <a:t>an SSI recipient applying </a:t>
            </a:r>
            <a:r>
              <a:rPr lang="en-US" dirty="0"/>
              <a:t>for State Supplementation. She states that she </a:t>
            </a:r>
            <a:r>
              <a:rPr lang="en-US" dirty="0" smtClean="0"/>
              <a:t>lives with her brother and </a:t>
            </a:r>
            <a:r>
              <a:rPr lang="en-US" dirty="0"/>
              <a:t>can use the State Supp. payment to help pay for services to remain living in the community.  </a:t>
            </a:r>
          </a:p>
          <a:p>
            <a:pPr lvl="1" algn="just"/>
            <a:r>
              <a:rPr lang="en-US" dirty="0"/>
              <a:t>She has tenancy rights </a:t>
            </a:r>
            <a:r>
              <a:rPr lang="en-US" dirty="0" smtClean="0"/>
              <a:t> as she lives with her brother and </a:t>
            </a:r>
            <a:r>
              <a:rPr lang="en-US" dirty="0"/>
              <a:t>has provided a </a:t>
            </a:r>
            <a:r>
              <a:rPr lang="en-US" dirty="0" smtClean="0"/>
              <a:t>lease agreement.  </a:t>
            </a:r>
            <a:endParaRPr lang="en-US" dirty="0"/>
          </a:p>
          <a:p>
            <a:pPr lvl="1" algn="just"/>
            <a:r>
              <a:rPr lang="en-US" dirty="0"/>
              <a:t>She has a serious mental illness and has provided a written statement from a </a:t>
            </a:r>
            <a:r>
              <a:rPr lang="en-US" dirty="0" smtClean="0"/>
              <a:t>LCSW </a:t>
            </a:r>
            <a:r>
              <a:rPr lang="en-US" dirty="0"/>
              <a:t>that meets </a:t>
            </a:r>
            <a:r>
              <a:rPr lang="en-US" dirty="0" smtClean="0"/>
              <a:t>the required criteria </a:t>
            </a:r>
            <a:r>
              <a:rPr lang="en-US" dirty="0"/>
              <a:t>as it lists each requirement.</a:t>
            </a:r>
          </a:p>
          <a:p>
            <a:pPr lvl="1" algn="just"/>
            <a:r>
              <a:rPr lang="en-US" dirty="0"/>
              <a:t>She receives care and support that help her live in the community and avoid going back to a mental institution and has provided form CIS-1. </a:t>
            </a:r>
          </a:p>
          <a:p>
            <a:pPr algn="just"/>
            <a:r>
              <a:rPr lang="en-US" dirty="0"/>
              <a:t>However, while reviewing form CIS-1, </a:t>
            </a:r>
            <a:r>
              <a:rPr lang="en-US" dirty="0" smtClean="0"/>
              <a:t>it </a:t>
            </a:r>
            <a:r>
              <a:rPr lang="en-US" dirty="0"/>
              <a:t>does not </a:t>
            </a:r>
            <a:r>
              <a:rPr lang="en-US" dirty="0" smtClean="0"/>
              <a:t>appear to meet the required criteria as Medicaid </a:t>
            </a:r>
            <a:r>
              <a:rPr lang="en-US" dirty="0"/>
              <a:t>is paying for all of the services that </a:t>
            </a:r>
            <a:r>
              <a:rPr lang="en-US" dirty="0" smtClean="0"/>
              <a:t>Mary </a:t>
            </a:r>
            <a:r>
              <a:rPr lang="en-US" dirty="0"/>
              <a:t>is receiving and there is no out of pocket cost to her.  Therefore, more documentation is required as to what services </a:t>
            </a:r>
            <a:r>
              <a:rPr lang="en-US" dirty="0" smtClean="0"/>
              <a:t>she </a:t>
            </a:r>
            <a:r>
              <a:rPr lang="en-US" dirty="0"/>
              <a:t>receives and pays for with the State Supplementation payment.     </a:t>
            </a:r>
          </a:p>
          <a:p>
            <a:pPr algn="just"/>
            <a:r>
              <a:rPr lang="en-US" dirty="0"/>
              <a:t>A detailed RFI is sent to </a:t>
            </a:r>
            <a:r>
              <a:rPr lang="en-US" dirty="0" smtClean="0"/>
              <a:t>Mary </a:t>
            </a:r>
            <a:r>
              <a:rPr lang="en-US" dirty="0"/>
              <a:t>asking her to provide more information on the services she is receiving to help prevent her institutionalization. </a:t>
            </a:r>
          </a:p>
          <a:p>
            <a:pPr algn="just"/>
            <a:r>
              <a:rPr lang="en-US" dirty="0" smtClean="0"/>
              <a:t>Mary contacts DCBS and states that she does not have any other expenses and that Medicaid pays for all of the services that she is receiving.</a:t>
            </a:r>
          </a:p>
          <a:p>
            <a:pPr algn="just"/>
            <a:r>
              <a:rPr lang="en-US" dirty="0" smtClean="0"/>
              <a:t>Mary is not eligible for CIS as she has no out of pocket expenses and is already receiving Medicaid as an SSI recipient.</a:t>
            </a: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29610F6B-851D-4B23-B067-A14D5BEF0F5B}" type="slidenum">
              <a:rPr lang="en-US" smtClean="0"/>
              <a:t>13</a:t>
            </a:fld>
            <a:endParaRPr lang="en-US"/>
          </a:p>
        </p:txBody>
      </p:sp>
    </p:spTree>
    <p:extLst>
      <p:ext uri="{BB962C8B-B14F-4D97-AF65-F5344CB8AC3E}">
        <p14:creationId xmlns:p14="http://schemas.microsoft.com/office/powerpoint/2010/main" val="33612468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7497"/>
          </a:xfrm>
        </p:spPr>
        <p:txBody>
          <a:bodyPr/>
          <a:lstStyle/>
          <a:p>
            <a:r>
              <a:rPr lang="en-US" u="sng" dirty="0">
                <a:solidFill>
                  <a:schemeClr val="tx1"/>
                </a:solidFill>
              </a:rPr>
              <a:t>Example </a:t>
            </a:r>
            <a:r>
              <a:rPr lang="en-US" u="sng" dirty="0" smtClean="0">
                <a:solidFill>
                  <a:schemeClr val="tx1"/>
                </a:solidFill>
              </a:rPr>
              <a:t>4</a:t>
            </a:r>
            <a:endParaRPr lang="en-US" dirty="0"/>
          </a:p>
        </p:txBody>
      </p:sp>
      <p:sp>
        <p:nvSpPr>
          <p:cNvPr id="3" name="Content Placeholder 2"/>
          <p:cNvSpPr>
            <a:spLocks noGrp="1"/>
          </p:cNvSpPr>
          <p:nvPr>
            <p:ph idx="1"/>
          </p:nvPr>
        </p:nvSpPr>
        <p:spPr>
          <a:xfrm>
            <a:off x="677334" y="1267097"/>
            <a:ext cx="8596668" cy="4774265"/>
          </a:xfrm>
        </p:spPr>
        <p:txBody>
          <a:bodyPr>
            <a:normAutofit/>
          </a:bodyPr>
          <a:lstStyle/>
          <a:p>
            <a:pPr algn="just"/>
            <a:r>
              <a:rPr lang="en-US" dirty="0" smtClean="0"/>
              <a:t>Catherine </a:t>
            </a:r>
            <a:r>
              <a:rPr lang="en-US" dirty="0"/>
              <a:t>is an </a:t>
            </a:r>
            <a:r>
              <a:rPr lang="en-US" dirty="0" smtClean="0"/>
              <a:t>RSDI recipient, not eligible for QMB, </a:t>
            </a:r>
            <a:r>
              <a:rPr lang="en-US" dirty="0"/>
              <a:t>applying for State </a:t>
            </a:r>
            <a:r>
              <a:rPr lang="en-US" dirty="0" smtClean="0"/>
              <a:t>Supplementation. </a:t>
            </a:r>
            <a:r>
              <a:rPr lang="en-US" dirty="0"/>
              <a:t>She states that she lives </a:t>
            </a:r>
            <a:r>
              <a:rPr lang="en-US" dirty="0" smtClean="0"/>
              <a:t>by herself and </a:t>
            </a:r>
            <a:r>
              <a:rPr lang="en-US" dirty="0"/>
              <a:t>can use the State Supp. payment to help pay for services to remain living in the community.  </a:t>
            </a:r>
          </a:p>
          <a:p>
            <a:pPr lvl="1" algn="just"/>
            <a:r>
              <a:rPr lang="en-US" dirty="0"/>
              <a:t>She has tenancy rights and has provided a lease agreement.  </a:t>
            </a:r>
          </a:p>
          <a:p>
            <a:pPr lvl="1" algn="just"/>
            <a:r>
              <a:rPr lang="en-US" dirty="0"/>
              <a:t>She has a serious mental illness and has provided a written statement from a doctor that meets </a:t>
            </a:r>
            <a:r>
              <a:rPr lang="en-US" dirty="0" smtClean="0"/>
              <a:t>all of the criteria as </a:t>
            </a:r>
            <a:r>
              <a:rPr lang="en-US" dirty="0"/>
              <a:t>it lists each requirement.</a:t>
            </a:r>
          </a:p>
          <a:p>
            <a:pPr lvl="1" algn="just"/>
            <a:r>
              <a:rPr lang="en-US" dirty="0"/>
              <a:t>She </a:t>
            </a:r>
            <a:r>
              <a:rPr lang="en-US" dirty="0" smtClean="0"/>
              <a:t>requires care and </a:t>
            </a:r>
            <a:r>
              <a:rPr lang="en-US" dirty="0"/>
              <a:t>support </a:t>
            </a:r>
            <a:r>
              <a:rPr lang="en-US" dirty="0" smtClean="0"/>
              <a:t>to </a:t>
            </a:r>
            <a:r>
              <a:rPr lang="en-US" dirty="0"/>
              <a:t>help her live in the community and avoid going back to a </a:t>
            </a:r>
            <a:r>
              <a:rPr lang="en-US" dirty="0" smtClean="0"/>
              <a:t>PCH and </a:t>
            </a:r>
            <a:r>
              <a:rPr lang="en-US" dirty="0"/>
              <a:t>has provided </a:t>
            </a:r>
            <a:r>
              <a:rPr lang="en-US" dirty="0" smtClean="0"/>
              <a:t>a written statement. </a:t>
            </a:r>
            <a:endParaRPr lang="en-US" dirty="0"/>
          </a:p>
          <a:p>
            <a:pPr algn="just"/>
            <a:r>
              <a:rPr lang="en-US" dirty="0" smtClean="0"/>
              <a:t>While </a:t>
            </a:r>
            <a:r>
              <a:rPr lang="en-US" dirty="0"/>
              <a:t>reviewing </a:t>
            </a:r>
            <a:r>
              <a:rPr lang="en-US" dirty="0" smtClean="0"/>
              <a:t>the written statement it </a:t>
            </a:r>
            <a:r>
              <a:rPr lang="en-US" dirty="0"/>
              <a:t>does not appear to meet </a:t>
            </a:r>
            <a:r>
              <a:rPr lang="en-US" dirty="0" smtClean="0"/>
              <a:t>the required criteria as it states </a:t>
            </a:r>
            <a:r>
              <a:rPr lang="en-US" dirty="0"/>
              <a:t>that Medicaid </a:t>
            </a:r>
            <a:r>
              <a:rPr lang="en-US" dirty="0" smtClean="0"/>
              <a:t>will pay </a:t>
            </a:r>
            <a:r>
              <a:rPr lang="en-US" dirty="0"/>
              <a:t>for all of the services that </a:t>
            </a:r>
            <a:r>
              <a:rPr lang="en-US" dirty="0" smtClean="0"/>
              <a:t>Catherine will begin </a:t>
            </a:r>
            <a:r>
              <a:rPr lang="en-US" dirty="0"/>
              <a:t>receiving and there </a:t>
            </a:r>
            <a:r>
              <a:rPr lang="en-US" dirty="0" smtClean="0"/>
              <a:t>will be </a:t>
            </a:r>
            <a:r>
              <a:rPr lang="en-US" dirty="0"/>
              <a:t>no out of pocket cost to her</a:t>
            </a:r>
            <a:r>
              <a:rPr lang="en-US" dirty="0" smtClean="0"/>
              <a:t>.</a:t>
            </a:r>
            <a:endParaRPr lang="en-US" dirty="0"/>
          </a:p>
          <a:p>
            <a:pPr algn="just"/>
            <a:r>
              <a:rPr lang="en-US" dirty="0" smtClean="0"/>
              <a:t>However, Catherine is eligible </a:t>
            </a:r>
            <a:r>
              <a:rPr lang="en-US" dirty="0"/>
              <a:t>for CIS as </a:t>
            </a:r>
            <a:r>
              <a:rPr lang="en-US" dirty="0" smtClean="0"/>
              <a:t>even though Medicaid will pay for all of the services she requires, and will receive, she will only be eligible for Medicaid as a CIS recipient.</a:t>
            </a: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29610F6B-851D-4B23-B067-A14D5BEF0F5B}" type="slidenum">
              <a:rPr lang="en-US" smtClean="0"/>
              <a:t>14</a:t>
            </a:fld>
            <a:endParaRPr lang="en-US"/>
          </a:p>
        </p:txBody>
      </p:sp>
    </p:spTree>
    <p:extLst>
      <p:ext uri="{BB962C8B-B14F-4D97-AF65-F5344CB8AC3E}">
        <p14:creationId xmlns:p14="http://schemas.microsoft.com/office/powerpoint/2010/main" val="2037071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9566"/>
          </a:xfrm>
        </p:spPr>
        <p:txBody>
          <a:bodyPr>
            <a:normAutofit/>
          </a:bodyPr>
          <a:lstStyle/>
          <a:p>
            <a:r>
              <a:rPr lang="en-US" sz="4400" u="sng" dirty="0" smtClean="0">
                <a:solidFill>
                  <a:schemeClr val="tx1"/>
                </a:solidFill>
              </a:rPr>
              <a:t>Things to Remember</a:t>
            </a:r>
            <a:endParaRPr lang="en-US" sz="4400" u="sng" dirty="0">
              <a:solidFill>
                <a:schemeClr val="tx1"/>
              </a:solidFill>
            </a:endParaRPr>
          </a:p>
        </p:txBody>
      </p:sp>
      <p:sp>
        <p:nvSpPr>
          <p:cNvPr id="3" name="Content Placeholder 2"/>
          <p:cNvSpPr>
            <a:spLocks noGrp="1"/>
          </p:cNvSpPr>
          <p:nvPr>
            <p:ph idx="1"/>
          </p:nvPr>
        </p:nvSpPr>
        <p:spPr>
          <a:xfrm>
            <a:off x="677334" y="1489167"/>
            <a:ext cx="8596668" cy="4552196"/>
          </a:xfrm>
        </p:spPr>
        <p:txBody>
          <a:bodyPr/>
          <a:lstStyle/>
          <a:p>
            <a:pPr algn="just"/>
            <a:r>
              <a:rPr lang="en-US" sz="2000" dirty="0" smtClean="0"/>
              <a:t>If an individual is living with family members or friends, they must provide a lease agreement.  </a:t>
            </a:r>
          </a:p>
          <a:p>
            <a:pPr algn="just"/>
            <a:r>
              <a:rPr lang="en-US" sz="2000" dirty="0" smtClean="0"/>
              <a:t>The written statement to verify the serious mental illness must specify what area of living that the illness impairs or impedes.</a:t>
            </a:r>
          </a:p>
          <a:p>
            <a:pPr algn="just"/>
            <a:r>
              <a:rPr lang="en-US" sz="2000" dirty="0" smtClean="0"/>
              <a:t>Statements must specify that the services provided are preventing institutionalization.  </a:t>
            </a:r>
          </a:p>
          <a:p>
            <a:pPr algn="just"/>
            <a:r>
              <a:rPr lang="en-US" sz="2000" dirty="0" smtClean="0"/>
              <a:t>If the statement that the services provided prevent institutionalization is included on the serious mental illness statement.  That is okay as long as long as it’s in regards to specific services being received that prevent institutionalization.</a:t>
            </a:r>
          </a:p>
          <a:p>
            <a:pPr algn="just"/>
            <a:r>
              <a:rPr lang="en-US" sz="2000" dirty="0" smtClean="0"/>
              <a:t>Additional documentation of services received is required if Medicaid is paying for all of the individual’s services.   </a:t>
            </a:r>
          </a:p>
          <a:p>
            <a:endParaRPr lang="en-US" dirty="0" smtClean="0"/>
          </a:p>
          <a:p>
            <a:endParaRPr lang="en-US" dirty="0"/>
          </a:p>
        </p:txBody>
      </p:sp>
      <p:sp>
        <p:nvSpPr>
          <p:cNvPr id="4" name="Slide Number Placeholder 3"/>
          <p:cNvSpPr>
            <a:spLocks noGrp="1"/>
          </p:cNvSpPr>
          <p:nvPr>
            <p:ph type="sldNum" sz="quarter" idx="12"/>
          </p:nvPr>
        </p:nvSpPr>
        <p:spPr>
          <a:xfrm>
            <a:off x="1058092" y="6041362"/>
            <a:ext cx="444138" cy="365125"/>
          </a:xfrm>
        </p:spPr>
        <p:txBody>
          <a:bodyPr/>
          <a:lstStyle/>
          <a:p>
            <a:fld id="{29610F6B-851D-4B23-B067-A14D5BEF0F5B}" type="slidenum">
              <a:rPr lang="en-US" sz="1200" smtClean="0">
                <a:solidFill>
                  <a:schemeClr val="tx1"/>
                </a:solidFill>
              </a:rPr>
              <a:t>15</a:t>
            </a:fld>
            <a:endParaRPr lang="en-US" sz="1200" dirty="0">
              <a:solidFill>
                <a:schemeClr val="tx1"/>
              </a:solidFill>
            </a:endParaRPr>
          </a:p>
        </p:txBody>
      </p:sp>
    </p:spTree>
    <p:extLst>
      <p:ext uri="{BB962C8B-B14F-4D97-AF65-F5344CB8AC3E}">
        <p14:creationId xmlns:p14="http://schemas.microsoft.com/office/powerpoint/2010/main" val="2507794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874"/>
          </a:xfrm>
        </p:spPr>
        <p:txBody>
          <a:bodyPr>
            <a:noAutofit/>
          </a:bodyPr>
          <a:lstStyle/>
          <a:p>
            <a:r>
              <a:rPr lang="en-US" sz="4400" u="sng" dirty="0" smtClean="0">
                <a:solidFill>
                  <a:schemeClr val="tx1"/>
                </a:solidFill>
              </a:rPr>
              <a:t>Don’t Forget</a:t>
            </a:r>
            <a:endParaRPr lang="en-US" sz="4400" u="sng" dirty="0">
              <a:solidFill>
                <a:schemeClr val="tx1"/>
              </a:solidFill>
            </a:endParaRPr>
          </a:p>
        </p:txBody>
      </p:sp>
      <p:sp>
        <p:nvSpPr>
          <p:cNvPr id="3" name="Content Placeholder 2"/>
          <p:cNvSpPr>
            <a:spLocks noGrp="1"/>
          </p:cNvSpPr>
          <p:nvPr>
            <p:ph idx="1"/>
          </p:nvPr>
        </p:nvSpPr>
        <p:spPr>
          <a:xfrm>
            <a:off x="677334" y="1502229"/>
            <a:ext cx="8596668" cy="4539133"/>
          </a:xfrm>
        </p:spPr>
        <p:txBody>
          <a:bodyPr>
            <a:normAutofit lnSpcReduction="10000"/>
          </a:bodyPr>
          <a:lstStyle/>
          <a:p>
            <a:pPr algn="just"/>
            <a:r>
              <a:rPr lang="en-US" sz="2200" dirty="0" smtClean="0"/>
              <a:t>Additional </a:t>
            </a:r>
            <a:r>
              <a:rPr lang="en-US" sz="2200" dirty="0"/>
              <a:t>verification may be needed once </a:t>
            </a:r>
            <a:r>
              <a:rPr lang="en-US" sz="2200" dirty="0" smtClean="0"/>
              <a:t>other documentation </a:t>
            </a:r>
            <a:r>
              <a:rPr lang="en-US" sz="2200" dirty="0"/>
              <a:t>has been provided and </a:t>
            </a:r>
            <a:r>
              <a:rPr lang="en-US" sz="2200" dirty="0" smtClean="0"/>
              <a:t>reviewed.</a:t>
            </a:r>
          </a:p>
          <a:p>
            <a:pPr algn="just"/>
            <a:r>
              <a:rPr lang="en-US" sz="2200" dirty="0"/>
              <a:t>CIS requires looking at the full </a:t>
            </a:r>
            <a:r>
              <a:rPr lang="en-US" sz="2200" dirty="0" smtClean="0"/>
              <a:t>picture:</a:t>
            </a:r>
          </a:p>
          <a:p>
            <a:pPr lvl="1" algn="just"/>
            <a:r>
              <a:rPr lang="en-US" sz="2000" dirty="0" smtClean="0"/>
              <a:t>Just because someone has a Serious Mental Illness does not automatically make them eligible; and</a:t>
            </a:r>
          </a:p>
          <a:p>
            <a:pPr lvl="1" algn="just"/>
            <a:r>
              <a:rPr lang="en-US" sz="2000" dirty="0" smtClean="0"/>
              <a:t>Just because Medicaid is paying for every service doesn’t automatically mean they are ineligible.</a:t>
            </a:r>
            <a:r>
              <a:rPr lang="en-US" sz="2200" dirty="0" smtClean="0"/>
              <a:t>  </a:t>
            </a:r>
          </a:p>
          <a:p>
            <a:pPr algn="just"/>
            <a:r>
              <a:rPr lang="en-US" sz="2200" dirty="0" smtClean="0"/>
              <a:t>You may be asked some follow up questions such as:</a:t>
            </a:r>
          </a:p>
          <a:p>
            <a:pPr lvl="1"/>
            <a:r>
              <a:rPr lang="en-US" sz="2200" dirty="0" smtClean="0"/>
              <a:t>What has changed to put the individual at risk of living in a PCH or institution?</a:t>
            </a:r>
          </a:p>
          <a:p>
            <a:pPr lvl="1"/>
            <a:r>
              <a:rPr lang="en-US" sz="2200" dirty="0" smtClean="0"/>
              <a:t>How did the individual pay for services before the CIS payment? </a:t>
            </a:r>
          </a:p>
          <a:p>
            <a:pPr marL="457200" lvl="1" indent="0">
              <a:buNone/>
            </a:pPr>
            <a:endParaRPr lang="en-US" dirty="0" smtClean="0"/>
          </a:p>
          <a:p>
            <a:pPr lvl="1"/>
            <a:endParaRPr lang="en-US" dirty="0"/>
          </a:p>
        </p:txBody>
      </p:sp>
      <p:sp>
        <p:nvSpPr>
          <p:cNvPr id="4" name="Slide Number Placeholder 3"/>
          <p:cNvSpPr>
            <a:spLocks noGrp="1"/>
          </p:cNvSpPr>
          <p:nvPr>
            <p:ph type="sldNum" sz="quarter" idx="12"/>
          </p:nvPr>
        </p:nvSpPr>
        <p:spPr>
          <a:xfrm>
            <a:off x="677335" y="6041362"/>
            <a:ext cx="446071" cy="365125"/>
          </a:xfrm>
        </p:spPr>
        <p:txBody>
          <a:bodyPr/>
          <a:lstStyle/>
          <a:p>
            <a:fld id="{29610F6B-851D-4B23-B067-A14D5BEF0F5B}" type="slidenum">
              <a:rPr lang="en-US" sz="1200" smtClean="0">
                <a:solidFill>
                  <a:schemeClr val="tx1"/>
                </a:solidFill>
              </a:rPr>
              <a:t>16</a:t>
            </a:fld>
            <a:endParaRPr lang="en-US" sz="1200" dirty="0">
              <a:solidFill>
                <a:schemeClr val="tx1"/>
              </a:solidFill>
            </a:endParaRPr>
          </a:p>
        </p:txBody>
      </p:sp>
    </p:spTree>
    <p:extLst>
      <p:ext uri="{BB962C8B-B14F-4D97-AF65-F5344CB8AC3E}">
        <p14:creationId xmlns:p14="http://schemas.microsoft.com/office/powerpoint/2010/main" val="3512124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tx1"/>
                </a:solidFill>
              </a:rPr>
              <a:t>Who to Contact</a:t>
            </a:r>
            <a:endParaRPr lang="en-US" dirty="0"/>
          </a:p>
        </p:txBody>
      </p:sp>
      <p:sp>
        <p:nvSpPr>
          <p:cNvPr id="3" name="Content Placeholder 2"/>
          <p:cNvSpPr>
            <a:spLocks noGrp="1"/>
          </p:cNvSpPr>
          <p:nvPr>
            <p:ph idx="1"/>
          </p:nvPr>
        </p:nvSpPr>
        <p:spPr>
          <a:xfrm>
            <a:off x="677334" y="1314406"/>
            <a:ext cx="8596668" cy="3880773"/>
          </a:xfrm>
        </p:spPr>
        <p:txBody>
          <a:bodyPr/>
          <a:lstStyle/>
          <a:p>
            <a:r>
              <a:rPr lang="en-US" sz="2200" dirty="0" smtClean="0"/>
              <a:t>Who do I contact if I have questions about a case or RFI?</a:t>
            </a:r>
          </a:p>
          <a:p>
            <a:pPr lvl="1"/>
            <a:r>
              <a:rPr lang="en-US" sz="2000" dirty="0" smtClean="0"/>
              <a:t>First contact the local DCBS office either via the call center 855-306-8959 or by visiting the local office;</a:t>
            </a:r>
          </a:p>
          <a:p>
            <a:pPr lvl="1"/>
            <a:r>
              <a:rPr lang="en-US" sz="2000" dirty="0" smtClean="0"/>
              <a:t>If the local office is unable to help, or you believe the information you have been told is incorrect, you can email MSBB at </a:t>
            </a:r>
            <a:r>
              <a:rPr lang="en-US" sz="2000" dirty="0" smtClean="0">
                <a:hlinkClick r:id="rId2"/>
              </a:rPr>
              <a:t>DFS.Medicaid@ky.gov</a:t>
            </a:r>
            <a:r>
              <a:rPr lang="en-US" sz="2000" dirty="0" smtClean="0"/>
              <a:t> </a:t>
            </a:r>
            <a:endParaRPr lang="en-US" sz="2000" dirty="0"/>
          </a:p>
        </p:txBody>
      </p:sp>
      <p:sp>
        <p:nvSpPr>
          <p:cNvPr id="4" name="Slide Number Placeholder 3"/>
          <p:cNvSpPr>
            <a:spLocks noGrp="1"/>
          </p:cNvSpPr>
          <p:nvPr>
            <p:ph type="sldNum" sz="quarter" idx="12"/>
          </p:nvPr>
        </p:nvSpPr>
        <p:spPr/>
        <p:txBody>
          <a:bodyPr/>
          <a:lstStyle/>
          <a:p>
            <a:fld id="{29610F6B-851D-4B23-B067-A14D5BEF0F5B}" type="slidenum">
              <a:rPr lang="en-US" smtClean="0"/>
              <a:t>17</a:t>
            </a:fld>
            <a:endParaRPr lang="en-US"/>
          </a:p>
        </p:txBody>
      </p:sp>
    </p:spTree>
    <p:extLst>
      <p:ext uri="{BB962C8B-B14F-4D97-AF65-F5344CB8AC3E}">
        <p14:creationId xmlns:p14="http://schemas.microsoft.com/office/powerpoint/2010/main" val="2406941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2864"/>
          </a:xfrm>
        </p:spPr>
        <p:txBody>
          <a:bodyPr>
            <a:noAutofit/>
          </a:bodyPr>
          <a:lstStyle/>
          <a:p>
            <a:r>
              <a:rPr lang="en-US" sz="4400" u="sng" dirty="0" smtClean="0">
                <a:solidFill>
                  <a:schemeClr val="tx1"/>
                </a:solidFill>
              </a:rPr>
              <a:t>Types of State Supplementation</a:t>
            </a:r>
            <a:endParaRPr lang="en-US" sz="4400" u="sng" dirty="0">
              <a:solidFill>
                <a:schemeClr val="tx1"/>
              </a:solidFill>
            </a:endParaRPr>
          </a:p>
        </p:txBody>
      </p:sp>
      <p:sp>
        <p:nvSpPr>
          <p:cNvPr id="3" name="Content Placeholder 2"/>
          <p:cNvSpPr>
            <a:spLocks noGrp="1"/>
          </p:cNvSpPr>
          <p:nvPr>
            <p:ph idx="1"/>
          </p:nvPr>
        </p:nvSpPr>
        <p:spPr>
          <a:xfrm>
            <a:off x="677334" y="1409767"/>
            <a:ext cx="8596668" cy="5317604"/>
          </a:xfrm>
        </p:spPr>
        <p:txBody>
          <a:bodyPr>
            <a:noAutofit/>
          </a:bodyPr>
          <a:lstStyle/>
          <a:p>
            <a:pPr algn="just"/>
            <a:r>
              <a:rPr lang="en-US" sz="1600" dirty="0" smtClean="0"/>
              <a:t>Personal Care Home (PCH);</a:t>
            </a:r>
            <a:endParaRPr lang="en-US" sz="1600" dirty="0"/>
          </a:p>
          <a:p>
            <a:pPr lvl="1" algn="just"/>
            <a:r>
              <a:rPr lang="en-US" dirty="0" smtClean="0"/>
              <a:t>Establishments </a:t>
            </a:r>
            <a:r>
              <a:rPr lang="en-US" dirty="0"/>
              <a:t>with permanent facilities including resident </a:t>
            </a:r>
            <a:r>
              <a:rPr lang="en-US" dirty="0" smtClean="0"/>
              <a:t>beds that provide continuous </a:t>
            </a:r>
            <a:r>
              <a:rPr lang="en-US" dirty="0"/>
              <a:t>supervision of residents, basic health and health-related services, personal care services, residential care services, and social and recreational activities</a:t>
            </a:r>
            <a:r>
              <a:rPr lang="en-US" dirty="0" smtClean="0"/>
              <a:t>.</a:t>
            </a:r>
          </a:p>
          <a:p>
            <a:pPr algn="just"/>
            <a:r>
              <a:rPr lang="en-US" sz="1600" dirty="0" smtClean="0"/>
              <a:t>Family Care Home (FCH);</a:t>
            </a:r>
          </a:p>
          <a:p>
            <a:pPr lvl="1" algn="just"/>
            <a:r>
              <a:rPr lang="en-US" dirty="0" smtClean="0"/>
              <a:t>Residential </a:t>
            </a:r>
            <a:r>
              <a:rPr lang="en-US" dirty="0"/>
              <a:t>accommodations </a:t>
            </a:r>
            <a:r>
              <a:rPr lang="en-US" dirty="0" smtClean="0"/>
              <a:t>for no more than 2-3 </a:t>
            </a:r>
            <a:r>
              <a:rPr lang="en-US" dirty="0"/>
              <a:t>individuals who need assistance with activities of daily living, but do not require constant medical care or skilled nursing services</a:t>
            </a:r>
            <a:r>
              <a:rPr lang="en-US" dirty="0" smtClean="0"/>
              <a:t>.</a:t>
            </a:r>
          </a:p>
          <a:p>
            <a:pPr algn="just"/>
            <a:r>
              <a:rPr lang="en-US" sz="1600" dirty="0" smtClean="0"/>
              <a:t>Caretaker Services; and</a:t>
            </a:r>
          </a:p>
          <a:p>
            <a:pPr lvl="1" algn="just"/>
            <a:r>
              <a:rPr lang="en-US" dirty="0" smtClean="0"/>
              <a:t>Individuals residing in the community who </a:t>
            </a:r>
            <a:r>
              <a:rPr lang="en-US" dirty="0"/>
              <a:t>need assistance with activities of daily living, but do not require constant medical care or skilled nursing </a:t>
            </a:r>
            <a:r>
              <a:rPr lang="en-US" dirty="0" smtClean="0"/>
              <a:t>services. </a:t>
            </a:r>
          </a:p>
          <a:p>
            <a:pPr lvl="1" algn="just"/>
            <a:r>
              <a:rPr lang="en-US" dirty="0" smtClean="0"/>
              <a:t>The services provided must prevent institutionalization in a nursing facility or other institution.</a:t>
            </a:r>
          </a:p>
          <a:p>
            <a:pPr algn="just"/>
            <a:r>
              <a:rPr lang="en-US" sz="1600" dirty="0" smtClean="0"/>
              <a:t>Community Integration Supplementation (CIS)</a:t>
            </a:r>
          </a:p>
          <a:p>
            <a:endParaRPr lang="en-US" sz="1600" dirty="0" smtClean="0"/>
          </a:p>
        </p:txBody>
      </p:sp>
      <p:sp>
        <p:nvSpPr>
          <p:cNvPr id="4" name="Slide Number Placeholder 3"/>
          <p:cNvSpPr>
            <a:spLocks noGrp="1"/>
          </p:cNvSpPr>
          <p:nvPr>
            <p:ph type="sldNum" sz="quarter" idx="12"/>
          </p:nvPr>
        </p:nvSpPr>
        <p:spPr>
          <a:xfrm>
            <a:off x="790833" y="6041362"/>
            <a:ext cx="444843" cy="365125"/>
          </a:xfrm>
        </p:spPr>
        <p:txBody>
          <a:bodyPr/>
          <a:lstStyle/>
          <a:p>
            <a:fld id="{29610F6B-851D-4B23-B067-A14D5BEF0F5B}" type="slidenum">
              <a:rPr lang="en-US" sz="1100" smtClean="0">
                <a:solidFill>
                  <a:schemeClr val="tx1"/>
                </a:solidFill>
              </a:rPr>
              <a:pPr/>
              <a:t>2</a:t>
            </a:fld>
            <a:endParaRPr lang="en-US" sz="1100" dirty="0">
              <a:solidFill>
                <a:schemeClr val="tx1"/>
              </a:solidFill>
            </a:endParaRPr>
          </a:p>
        </p:txBody>
      </p:sp>
    </p:spTree>
    <p:extLst>
      <p:ext uri="{BB962C8B-B14F-4D97-AF65-F5344CB8AC3E}">
        <p14:creationId xmlns:p14="http://schemas.microsoft.com/office/powerpoint/2010/main" val="805323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2864"/>
          </a:xfrm>
        </p:spPr>
        <p:txBody>
          <a:bodyPr>
            <a:noAutofit/>
          </a:bodyPr>
          <a:lstStyle/>
          <a:p>
            <a:r>
              <a:rPr lang="en-US" sz="4400" u="sng" dirty="0" smtClean="0">
                <a:solidFill>
                  <a:schemeClr val="tx1"/>
                </a:solidFill>
              </a:rPr>
              <a:t>What is CIS?</a:t>
            </a:r>
            <a:endParaRPr lang="en-US" sz="4400" u="sng" dirty="0">
              <a:solidFill>
                <a:schemeClr val="tx1"/>
              </a:solidFill>
            </a:endParaRPr>
          </a:p>
        </p:txBody>
      </p:sp>
      <p:sp>
        <p:nvSpPr>
          <p:cNvPr id="3" name="Content Placeholder 2"/>
          <p:cNvSpPr>
            <a:spLocks noGrp="1"/>
          </p:cNvSpPr>
          <p:nvPr>
            <p:ph idx="1"/>
          </p:nvPr>
        </p:nvSpPr>
        <p:spPr>
          <a:xfrm>
            <a:off x="677334" y="1717589"/>
            <a:ext cx="8596668" cy="4323773"/>
          </a:xfrm>
        </p:spPr>
        <p:txBody>
          <a:bodyPr>
            <a:normAutofit/>
          </a:bodyPr>
          <a:lstStyle/>
          <a:p>
            <a:pPr algn="just"/>
            <a:r>
              <a:rPr lang="en-US" sz="3600" dirty="0" smtClean="0"/>
              <a:t>CIS is a type of State Supplementation that allows individuals, with a serious mental illness, </a:t>
            </a:r>
            <a:r>
              <a:rPr lang="en-US" sz="3600" b="1" u="sng" dirty="0" smtClean="0"/>
              <a:t>at risk of entering a Personal Care Home (PCH) or other institution</a:t>
            </a:r>
            <a:r>
              <a:rPr lang="en-US" sz="3600" dirty="0" smtClean="0"/>
              <a:t>, a way to maintain their residence in the community.</a:t>
            </a:r>
          </a:p>
          <a:p>
            <a:endParaRPr lang="en-US" sz="3600" dirty="0" smtClean="0"/>
          </a:p>
        </p:txBody>
      </p:sp>
      <p:sp>
        <p:nvSpPr>
          <p:cNvPr id="4" name="Slide Number Placeholder 3"/>
          <p:cNvSpPr>
            <a:spLocks noGrp="1"/>
          </p:cNvSpPr>
          <p:nvPr>
            <p:ph type="sldNum" sz="quarter" idx="12"/>
          </p:nvPr>
        </p:nvSpPr>
        <p:spPr>
          <a:xfrm>
            <a:off x="790833" y="6041362"/>
            <a:ext cx="444843" cy="365125"/>
          </a:xfrm>
        </p:spPr>
        <p:txBody>
          <a:bodyPr/>
          <a:lstStyle/>
          <a:p>
            <a:fld id="{29610F6B-851D-4B23-B067-A14D5BEF0F5B}" type="slidenum">
              <a:rPr lang="en-US" sz="1100" smtClean="0">
                <a:solidFill>
                  <a:schemeClr val="tx1"/>
                </a:solidFill>
              </a:rPr>
              <a:pPr/>
              <a:t>3</a:t>
            </a:fld>
            <a:endParaRPr lang="en-US" sz="1100" dirty="0">
              <a:solidFill>
                <a:schemeClr val="tx1"/>
              </a:solidFill>
            </a:endParaRPr>
          </a:p>
        </p:txBody>
      </p:sp>
    </p:spTree>
    <p:extLst>
      <p:ext uri="{BB962C8B-B14F-4D97-AF65-F5344CB8AC3E}">
        <p14:creationId xmlns:p14="http://schemas.microsoft.com/office/powerpoint/2010/main" val="187070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2864"/>
          </a:xfrm>
        </p:spPr>
        <p:txBody>
          <a:bodyPr>
            <a:noAutofit/>
          </a:bodyPr>
          <a:lstStyle/>
          <a:p>
            <a:r>
              <a:rPr lang="en-US" sz="4400" u="sng" dirty="0" smtClean="0">
                <a:solidFill>
                  <a:schemeClr val="tx1"/>
                </a:solidFill>
              </a:rPr>
              <a:t>How to Apply for CIS</a:t>
            </a:r>
            <a:endParaRPr lang="en-US" sz="4400" u="sng" dirty="0">
              <a:solidFill>
                <a:schemeClr val="tx1"/>
              </a:solidFill>
            </a:endParaRPr>
          </a:p>
        </p:txBody>
      </p:sp>
      <p:sp>
        <p:nvSpPr>
          <p:cNvPr id="3" name="Content Placeholder 2"/>
          <p:cNvSpPr>
            <a:spLocks noGrp="1"/>
          </p:cNvSpPr>
          <p:nvPr>
            <p:ph idx="1"/>
          </p:nvPr>
        </p:nvSpPr>
        <p:spPr>
          <a:xfrm>
            <a:off x="677334" y="1717589"/>
            <a:ext cx="8596668" cy="4323773"/>
          </a:xfrm>
        </p:spPr>
        <p:txBody>
          <a:bodyPr>
            <a:normAutofit/>
          </a:bodyPr>
          <a:lstStyle/>
          <a:p>
            <a:pPr algn="just"/>
            <a:r>
              <a:rPr lang="en-US" sz="3600" dirty="0" smtClean="0"/>
              <a:t>In-person at a DCBS office; or</a:t>
            </a:r>
          </a:p>
          <a:p>
            <a:pPr algn="just"/>
            <a:r>
              <a:rPr lang="en-US" sz="3600" dirty="0" smtClean="0"/>
              <a:t>Through our Call Center 855-306-8959; </a:t>
            </a:r>
          </a:p>
          <a:p>
            <a:pPr algn="just"/>
            <a:r>
              <a:rPr lang="en-US" sz="3600" dirty="0" smtClean="0"/>
              <a:t>State </a:t>
            </a:r>
            <a:r>
              <a:rPr lang="en-US" sz="3600" dirty="0" err="1" smtClean="0"/>
              <a:t>Supplemenation</a:t>
            </a:r>
            <a:r>
              <a:rPr lang="en-US" sz="3600" dirty="0" smtClean="0"/>
              <a:t>, including CIS, cannot be applied for through our self-service portal at kynect.ky.gov.</a:t>
            </a:r>
          </a:p>
          <a:p>
            <a:pPr algn="just"/>
            <a:endParaRPr lang="en-US" sz="3600" dirty="0" smtClean="0"/>
          </a:p>
        </p:txBody>
      </p:sp>
      <p:sp>
        <p:nvSpPr>
          <p:cNvPr id="4" name="Slide Number Placeholder 3"/>
          <p:cNvSpPr>
            <a:spLocks noGrp="1"/>
          </p:cNvSpPr>
          <p:nvPr>
            <p:ph type="sldNum" sz="quarter" idx="12"/>
          </p:nvPr>
        </p:nvSpPr>
        <p:spPr>
          <a:xfrm>
            <a:off x="790833" y="6041362"/>
            <a:ext cx="444843" cy="365125"/>
          </a:xfrm>
        </p:spPr>
        <p:txBody>
          <a:bodyPr/>
          <a:lstStyle/>
          <a:p>
            <a:fld id="{29610F6B-851D-4B23-B067-A14D5BEF0F5B}" type="slidenum">
              <a:rPr lang="en-US" sz="1100" smtClean="0">
                <a:solidFill>
                  <a:schemeClr val="tx1"/>
                </a:solidFill>
              </a:rPr>
              <a:pPr/>
              <a:t>4</a:t>
            </a:fld>
            <a:endParaRPr lang="en-US" sz="1100" dirty="0">
              <a:solidFill>
                <a:schemeClr val="tx1"/>
              </a:solidFill>
            </a:endParaRPr>
          </a:p>
        </p:txBody>
      </p:sp>
    </p:spTree>
    <p:extLst>
      <p:ext uri="{BB962C8B-B14F-4D97-AF65-F5344CB8AC3E}">
        <p14:creationId xmlns:p14="http://schemas.microsoft.com/office/powerpoint/2010/main" val="1790325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2864"/>
          </a:xfrm>
        </p:spPr>
        <p:txBody>
          <a:bodyPr>
            <a:noAutofit/>
          </a:bodyPr>
          <a:lstStyle/>
          <a:p>
            <a:r>
              <a:rPr lang="en-US" sz="4400" u="sng" dirty="0" smtClean="0">
                <a:solidFill>
                  <a:schemeClr val="tx1"/>
                </a:solidFill>
              </a:rPr>
              <a:t>Who Can Submit an Application?</a:t>
            </a:r>
            <a:endParaRPr lang="en-US" sz="4400" u="sng" dirty="0">
              <a:solidFill>
                <a:schemeClr val="tx1"/>
              </a:solidFill>
            </a:endParaRPr>
          </a:p>
        </p:txBody>
      </p:sp>
      <p:sp>
        <p:nvSpPr>
          <p:cNvPr id="3" name="Content Placeholder 2"/>
          <p:cNvSpPr>
            <a:spLocks noGrp="1"/>
          </p:cNvSpPr>
          <p:nvPr>
            <p:ph idx="1"/>
          </p:nvPr>
        </p:nvSpPr>
        <p:spPr>
          <a:xfrm>
            <a:off x="790833" y="1535026"/>
            <a:ext cx="8596668" cy="4323773"/>
          </a:xfrm>
        </p:spPr>
        <p:txBody>
          <a:bodyPr>
            <a:noAutofit/>
          </a:bodyPr>
          <a:lstStyle/>
          <a:p>
            <a:pPr algn="just"/>
            <a:r>
              <a:rPr lang="en-US" sz="2400" dirty="0" smtClean="0"/>
              <a:t>The client and client’s spouse;</a:t>
            </a:r>
          </a:p>
          <a:p>
            <a:pPr algn="just"/>
            <a:r>
              <a:rPr lang="en-US" sz="2400" dirty="0" smtClean="0"/>
              <a:t>Statutory Payee;</a:t>
            </a:r>
          </a:p>
          <a:p>
            <a:pPr algn="just"/>
            <a:r>
              <a:rPr lang="en-US" sz="2400" dirty="0" smtClean="0"/>
              <a:t>Power of Attorney (POA) or Court </a:t>
            </a:r>
            <a:r>
              <a:rPr lang="en-US" sz="2400" dirty="0"/>
              <a:t>A</a:t>
            </a:r>
            <a:r>
              <a:rPr lang="en-US" sz="2400" dirty="0" smtClean="0"/>
              <a:t>ppointed Legal Guardian; or</a:t>
            </a:r>
          </a:p>
          <a:p>
            <a:pPr lvl="1" algn="just"/>
            <a:r>
              <a:rPr lang="en-US" sz="2400" dirty="0" smtClean="0"/>
              <a:t>Must provide the POA or Legal Guardian documentation.</a:t>
            </a:r>
          </a:p>
          <a:p>
            <a:pPr algn="just"/>
            <a:r>
              <a:rPr lang="en-US" sz="2400" dirty="0" smtClean="0"/>
              <a:t>The client’s authorized representative.</a:t>
            </a:r>
          </a:p>
          <a:p>
            <a:pPr lvl="1" algn="just"/>
            <a:r>
              <a:rPr lang="en-US" sz="2400" dirty="0" smtClean="0"/>
              <a:t>Must provide a signed, dated, written statement from the client stating they wish the named individual to be their authorized representative for State Supplementation.</a:t>
            </a:r>
          </a:p>
        </p:txBody>
      </p:sp>
      <p:sp>
        <p:nvSpPr>
          <p:cNvPr id="4" name="Slide Number Placeholder 3"/>
          <p:cNvSpPr>
            <a:spLocks noGrp="1"/>
          </p:cNvSpPr>
          <p:nvPr>
            <p:ph type="sldNum" sz="quarter" idx="12"/>
          </p:nvPr>
        </p:nvSpPr>
        <p:spPr>
          <a:xfrm>
            <a:off x="790833" y="6041362"/>
            <a:ext cx="444843" cy="365125"/>
          </a:xfrm>
        </p:spPr>
        <p:txBody>
          <a:bodyPr/>
          <a:lstStyle/>
          <a:p>
            <a:fld id="{29610F6B-851D-4B23-B067-A14D5BEF0F5B}" type="slidenum">
              <a:rPr lang="en-US" sz="1100" smtClean="0">
                <a:solidFill>
                  <a:schemeClr val="tx1"/>
                </a:solidFill>
              </a:rPr>
              <a:pPr/>
              <a:t>5</a:t>
            </a:fld>
            <a:endParaRPr lang="en-US" sz="1100" dirty="0">
              <a:solidFill>
                <a:schemeClr val="tx1"/>
              </a:solidFill>
            </a:endParaRPr>
          </a:p>
        </p:txBody>
      </p:sp>
    </p:spTree>
    <p:extLst>
      <p:ext uri="{BB962C8B-B14F-4D97-AF65-F5344CB8AC3E}">
        <p14:creationId xmlns:p14="http://schemas.microsoft.com/office/powerpoint/2010/main" val="2058620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8412"/>
            <a:ext cx="8806300" cy="839243"/>
          </a:xfrm>
        </p:spPr>
        <p:txBody>
          <a:bodyPr>
            <a:noAutofit/>
          </a:bodyPr>
          <a:lstStyle/>
          <a:p>
            <a:r>
              <a:rPr lang="en-US" sz="4400" u="sng" dirty="0" smtClean="0">
                <a:solidFill>
                  <a:schemeClr val="tx1"/>
                </a:solidFill>
              </a:rPr>
              <a:t>CIS Requirements – Tenancy Rights</a:t>
            </a:r>
            <a:r>
              <a:rPr lang="en-US" sz="4400" dirty="0" smtClean="0">
                <a:solidFill>
                  <a:schemeClr val="tx1"/>
                </a:solidFill>
              </a:rPr>
              <a:t/>
            </a:r>
            <a:br>
              <a:rPr lang="en-US" sz="4400" dirty="0" smtClean="0">
                <a:solidFill>
                  <a:schemeClr val="tx1"/>
                </a:solidFill>
              </a:rPr>
            </a:br>
            <a:endParaRPr lang="en-US" sz="4400" dirty="0">
              <a:solidFill>
                <a:schemeClr val="tx1"/>
              </a:solidFill>
            </a:endParaRPr>
          </a:p>
        </p:txBody>
      </p:sp>
      <p:sp>
        <p:nvSpPr>
          <p:cNvPr id="3" name="Content Placeholder 2"/>
          <p:cNvSpPr>
            <a:spLocks noGrp="1"/>
          </p:cNvSpPr>
          <p:nvPr>
            <p:ph idx="1"/>
          </p:nvPr>
        </p:nvSpPr>
        <p:spPr>
          <a:xfrm>
            <a:off x="677334" y="1277655"/>
            <a:ext cx="8596668" cy="4763707"/>
          </a:xfrm>
        </p:spPr>
        <p:txBody>
          <a:bodyPr>
            <a:normAutofit fontScale="92500" lnSpcReduction="10000"/>
          </a:bodyPr>
          <a:lstStyle/>
          <a:p>
            <a:pPr algn="just"/>
            <a:r>
              <a:rPr lang="en-US" sz="2200" dirty="0" smtClean="0"/>
              <a:t>Individuals must maintain a permanent residence within the community.</a:t>
            </a:r>
          </a:p>
          <a:p>
            <a:pPr algn="just"/>
            <a:r>
              <a:rPr lang="en-US" sz="2200" dirty="0" smtClean="0"/>
              <a:t>If renting individuals must have a lease agreement with tenancy rights.</a:t>
            </a:r>
          </a:p>
          <a:p>
            <a:pPr lvl="1" algn="just"/>
            <a:r>
              <a:rPr lang="en-US" sz="2200" dirty="0" smtClean="0"/>
              <a:t>Lease agreements may be month to month or year long.</a:t>
            </a:r>
          </a:p>
          <a:p>
            <a:pPr lvl="1" algn="just"/>
            <a:r>
              <a:rPr lang="en-US" sz="2200" dirty="0" smtClean="0"/>
              <a:t>It protects an </a:t>
            </a:r>
            <a:r>
              <a:rPr lang="en-US" sz="2200" dirty="0"/>
              <a:t>individual from being told to leave or from being thrown out of their home (other than eviction proceedings).  </a:t>
            </a:r>
          </a:p>
          <a:p>
            <a:pPr lvl="1" algn="just"/>
            <a:r>
              <a:rPr lang="en-US" sz="2200" dirty="0" smtClean="0"/>
              <a:t>It must </a:t>
            </a:r>
            <a:r>
              <a:rPr lang="en-US" sz="2200" dirty="0"/>
              <a:t>identify itself as being a lease agreement.</a:t>
            </a:r>
          </a:p>
          <a:p>
            <a:pPr lvl="1" algn="just"/>
            <a:r>
              <a:rPr lang="en-US" sz="2200" dirty="0" smtClean="0"/>
              <a:t>It must </a:t>
            </a:r>
            <a:r>
              <a:rPr lang="en-US" sz="2200" dirty="0"/>
              <a:t>outline aspects of the agreement so that each party understands their rights and obligations</a:t>
            </a:r>
            <a:r>
              <a:rPr lang="en-US" sz="2200" dirty="0" smtClean="0"/>
              <a:t>.</a:t>
            </a:r>
          </a:p>
          <a:p>
            <a:pPr algn="just"/>
            <a:r>
              <a:rPr lang="en-US" sz="2400" dirty="0" smtClean="0"/>
              <a:t>If the individual owns their home they must provide verification of that ownership such as a property deed or mortgage statement.</a:t>
            </a:r>
            <a:endParaRPr lang="en-US" sz="2400" dirty="0"/>
          </a:p>
          <a:p>
            <a:pPr lvl="1"/>
            <a:endParaRPr lang="en-US" sz="2200" dirty="0" smtClean="0"/>
          </a:p>
        </p:txBody>
      </p:sp>
      <p:sp>
        <p:nvSpPr>
          <p:cNvPr id="4" name="Slide Number Placeholder 3"/>
          <p:cNvSpPr>
            <a:spLocks noGrp="1"/>
          </p:cNvSpPr>
          <p:nvPr>
            <p:ph type="sldNum" sz="quarter" idx="12"/>
          </p:nvPr>
        </p:nvSpPr>
        <p:spPr>
          <a:xfrm>
            <a:off x="852617" y="6041362"/>
            <a:ext cx="444842" cy="365125"/>
          </a:xfrm>
        </p:spPr>
        <p:txBody>
          <a:bodyPr/>
          <a:lstStyle/>
          <a:p>
            <a:fld id="{29610F6B-851D-4B23-B067-A14D5BEF0F5B}" type="slidenum">
              <a:rPr lang="en-US" sz="1100" smtClean="0">
                <a:solidFill>
                  <a:schemeClr val="tx1"/>
                </a:solidFill>
              </a:rPr>
              <a:pPr/>
              <a:t>6</a:t>
            </a:fld>
            <a:endParaRPr lang="en-US" sz="1100" dirty="0">
              <a:solidFill>
                <a:schemeClr val="tx1"/>
              </a:solidFill>
            </a:endParaRPr>
          </a:p>
        </p:txBody>
      </p:sp>
    </p:spTree>
    <p:extLst>
      <p:ext uri="{BB962C8B-B14F-4D97-AF65-F5344CB8AC3E}">
        <p14:creationId xmlns:p14="http://schemas.microsoft.com/office/powerpoint/2010/main" val="3396946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726540" cy="718159"/>
          </a:xfrm>
        </p:spPr>
        <p:txBody>
          <a:bodyPr>
            <a:noAutofit/>
          </a:bodyPr>
          <a:lstStyle/>
          <a:p>
            <a:r>
              <a:rPr lang="en-US" sz="3800" u="sng" dirty="0" smtClean="0">
                <a:solidFill>
                  <a:schemeClr val="tx1"/>
                </a:solidFill>
              </a:rPr>
              <a:t>CIS Requirements - Serious Mental Illness </a:t>
            </a:r>
            <a:endParaRPr lang="en-US" sz="3800" u="sng" dirty="0">
              <a:solidFill>
                <a:schemeClr val="tx1"/>
              </a:solidFill>
            </a:endParaRPr>
          </a:p>
        </p:txBody>
      </p:sp>
      <p:sp>
        <p:nvSpPr>
          <p:cNvPr id="3" name="Content Placeholder 2"/>
          <p:cNvSpPr>
            <a:spLocks noGrp="1"/>
          </p:cNvSpPr>
          <p:nvPr>
            <p:ph idx="1"/>
          </p:nvPr>
        </p:nvSpPr>
        <p:spPr>
          <a:xfrm>
            <a:off x="877331" y="1459401"/>
            <a:ext cx="8596668" cy="4450319"/>
          </a:xfrm>
        </p:spPr>
        <p:txBody>
          <a:bodyPr>
            <a:normAutofit fontScale="92500" lnSpcReduction="10000"/>
          </a:bodyPr>
          <a:lstStyle/>
          <a:p>
            <a:pPr algn="just"/>
            <a:r>
              <a:rPr lang="en-US" sz="2200" dirty="0" smtClean="0"/>
              <a:t>Individuals must have a serious mental illness. </a:t>
            </a:r>
          </a:p>
          <a:p>
            <a:pPr algn="just"/>
            <a:r>
              <a:rPr lang="en-US" sz="2200" dirty="0" smtClean="0"/>
              <a:t>Written verification must be from a qualified Mental Health Professional.</a:t>
            </a:r>
          </a:p>
          <a:p>
            <a:pPr algn="just"/>
            <a:r>
              <a:rPr lang="en-US" sz="2200" dirty="0" smtClean="0"/>
              <a:t>The written statement must include the following information:</a:t>
            </a:r>
          </a:p>
          <a:p>
            <a:pPr lvl="1" algn="just"/>
            <a:r>
              <a:rPr lang="en-US" sz="2200" dirty="0" smtClean="0"/>
              <a:t>Impairs or impedes the individual’s functioning in at least one major area of living</a:t>
            </a:r>
            <a:r>
              <a:rPr lang="en-US" sz="2200" dirty="0"/>
              <a:t> </a:t>
            </a:r>
            <a:r>
              <a:rPr lang="en-US" sz="2200" dirty="0" smtClean="0"/>
              <a:t>such as, </a:t>
            </a:r>
            <a:r>
              <a:rPr lang="en-US" sz="2200" b="1" dirty="0" smtClean="0"/>
              <a:t>but not limited to</a:t>
            </a:r>
            <a:r>
              <a:rPr lang="en-US" sz="2200" dirty="0" smtClean="0"/>
              <a:t>, </a:t>
            </a:r>
            <a:r>
              <a:rPr lang="en-US" sz="2200" dirty="0"/>
              <a:t>inability to care for or support self, communicate, or make and maintain interpersonal </a:t>
            </a:r>
            <a:r>
              <a:rPr lang="en-US" sz="2200" dirty="0" smtClean="0"/>
              <a:t>relationships. It must specify what major area of living is being impaired or impeded; </a:t>
            </a:r>
            <a:r>
              <a:rPr lang="en-US" sz="2200" b="1" dirty="0"/>
              <a:t>and</a:t>
            </a:r>
            <a:endParaRPr lang="en-US" sz="2200" b="1" dirty="0" smtClean="0"/>
          </a:p>
          <a:p>
            <a:pPr lvl="1" algn="just"/>
            <a:r>
              <a:rPr lang="en-US" sz="2200" dirty="0" smtClean="0"/>
              <a:t>Is unlikely to improve without treatment, services, or supports; </a:t>
            </a:r>
            <a:r>
              <a:rPr lang="en-US" sz="2200" b="1" dirty="0" smtClean="0"/>
              <a:t>and</a:t>
            </a:r>
            <a:r>
              <a:rPr lang="en-US" sz="2200" dirty="0" smtClean="0"/>
              <a:t> </a:t>
            </a:r>
          </a:p>
          <a:p>
            <a:pPr lvl="1" algn="just"/>
            <a:r>
              <a:rPr lang="en-US" sz="2200" dirty="0" smtClean="0"/>
              <a:t>Does not include a primary diagnosis of Alzheimer’s disease or dementia.</a:t>
            </a:r>
          </a:p>
        </p:txBody>
      </p:sp>
      <p:sp>
        <p:nvSpPr>
          <p:cNvPr id="4" name="Slide Number Placeholder 3"/>
          <p:cNvSpPr>
            <a:spLocks noGrp="1"/>
          </p:cNvSpPr>
          <p:nvPr>
            <p:ph type="sldNum" sz="quarter" idx="12"/>
          </p:nvPr>
        </p:nvSpPr>
        <p:spPr>
          <a:xfrm>
            <a:off x="877331" y="6041362"/>
            <a:ext cx="432485" cy="365125"/>
          </a:xfrm>
        </p:spPr>
        <p:txBody>
          <a:bodyPr/>
          <a:lstStyle/>
          <a:p>
            <a:fld id="{29610F6B-851D-4B23-B067-A14D5BEF0F5B}" type="slidenum">
              <a:rPr lang="en-US" sz="1100" smtClean="0">
                <a:solidFill>
                  <a:schemeClr val="tx1"/>
                </a:solidFill>
              </a:rPr>
              <a:t>7</a:t>
            </a:fld>
            <a:endParaRPr lang="en-US" sz="1100" dirty="0">
              <a:solidFill>
                <a:schemeClr val="tx1"/>
              </a:solidFill>
            </a:endParaRPr>
          </a:p>
        </p:txBody>
      </p:sp>
    </p:spTree>
    <p:extLst>
      <p:ext uri="{BB962C8B-B14F-4D97-AF65-F5344CB8AC3E}">
        <p14:creationId xmlns:p14="http://schemas.microsoft.com/office/powerpoint/2010/main" val="9228515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707637" cy="742865"/>
          </a:xfrm>
        </p:spPr>
        <p:txBody>
          <a:bodyPr>
            <a:noAutofit/>
          </a:bodyPr>
          <a:lstStyle/>
          <a:p>
            <a:r>
              <a:rPr lang="en-US" sz="4100" u="sng" dirty="0" smtClean="0">
                <a:solidFill>
                  <a:schemeClr val="tx1"/>
                </a:solidFill>
              </a:rPr>
              <a:t>CIS Requirements</a:t>
            </a:r>
            <a:r>
              <a:rPr lang="en-US" sz="4100" u="sng" dirty="0">
                <a:solidFill>
                  <a:schemeClr val="tx1"/>
                </a:solidFill>
              </a:rPr>
              <a:t> </a:t>
            </a:r>
            <a:r>
              <a:rPr lang="en-US" sz="4100" u="sng" dirty="0" smtClean="0">
                <a:solidFill>
                  <a:schemeClr val="tx1"/>
                </a:solidFill>
              </a:rPr>
              <a:t>– Care and Support</a:t>
            </a:r>
            <a:r>
              <a:rPr lang="en-US" sz="4100" dirty="0" smtClean="0">
                <a:solidFill>
                  <a:schemeClr val="tx1"/>
                </a:solidFill>
              </a:rPr>
              <a:t> </a:t>
            </a:r>
            <a:endParaRPr lang="en-US" sz="4100" dirty="0">
              <a:solidFill>
                <a:schemeClr val="tx1"/>
              </a:solidFill>
            </a:endParaRPr>
          </a:p>
        </p:txBody>
      </p:sp>
      <p:sp>
        <p:nvSpPr>
          <p:cNvPr id="3" name="Content Placeholder 2"/>
          <p:cNvSpPr>
            <a:spLocks noGrp="1"/>
          </p:cNvSpPr>
          <p:nvPr>
            <p:ph idx="1"/>
          </p:nvPr>
        </p:nvSpPr>
        <p:spPr>
          <a:xfrm>
            <a:off x="677334" y="1495168"/>
            <a:ext cx="8596668" cy="4633783"/>
          </a:xfrm>
        </p:spPr>
        <p:txBody>
          <a:bodyPr>
            <a:normAutofit fontScale="92500" lnSpcReduction="10000"/>
          </a:bodyPr>
          <a:lstStyle/>
          <a:p>
            <a:pPr algn="just"/>
            <a:r>
              <a:rPr lang="en-US" sz="2000" dirty="0" smtClean="0"/>
              <a:t>Individuals must have the need for care and support above and beyond room and board.</a:t>
            </a:r>
          </a:p>
          <a:p>
            <a:r>
              <a:rPr lang="en-US" sz="2000" dirty="0" smtClean="0"/>
              <a:t>Verification of care and support must include the following information:</a:t>
            </a:r>
          </a:p>
          <a:p>
            <a:pPr lvl="1"/>
            <a:r>
              <a:rPr lang="en-US" sz="2000" dirty="0" smtClean="0"/>
              <a:t>The services required to provide support and how often each service is provided; </a:t>
            </a:r>
            <a:r>
              <a:rPr lang="en-US" sz="2000" b="1" dirty="0" smtClean="0"/>
              <a:t>and</a:t>
            </a:r>
            <a:endParaRPr lang="en-US" sz="2000" dirty="0" smtClean="0"/>
          </a:p>
          <a:p>
            <a:pPr lvl="1"/>
            <a:r>
              <a:rPr lang="en-US" sz="2000" dirty="0" smtClean="0"/>
              <a:t>The amount (even if it is $0) and how often payment is made; </a:t>
            </a:r>
            <a:r>
              <a:rPr lang="en-US" sz="2000" b="1" dirty="0" smtClean="0"/>
              <a:t>and</a:t>
            </a:r>
          </a:p>
          <a:p>
            <a:pPr lvl="1"/>
            <a:r>
              <a:rPr lang="en-US" sz="2000" dirty="0" smtClean="0"/>
              <a:t>That the services provided prevent institutionalization.</a:t>
            </a:r>
          </a:p>
          <a:p>
            <a:pPr algn="just"/>
            <a:r>
              <a:rPr lang="en-US" sz="2000" dirty="0" smtClean="0"/>
              <a:t>Verification can be from the individual, AR, statutory benefit payee, legal guardian, or care coordinator.</a:t>
            </a:r>
          </a:p>
          <a:p>
            <a:pPr algn="just"/>
            <a:r>
              <a:rPr lang="en-US" sz="2000" dirty="0"/>
              <a:t>Prior to approving the individual for </a:t>
            </a:r>
            <a:r>
              <a:rPr lang="en-US" sz="2000"/>
              <a:t>CIS </a:t>
            </a:r>
            <a:r>
              <a:rPr lang="en-US" sz="2000" smtClean="0"/>
              <a:t>DCBS </a:t>
            </a:r>
            <a:r>
              <a:rPr lang="en-US" sz="2000" dirty="0"/>
              <a:t>must contact the client or individual providing the care/services to verify that the client is still actually receiving those services</a:t>
            </a:r>
            <a:r>
              <a:rPr lang="en-US" sz="2000" dirty="0" smtClean="0"/>
              <a:t>.</a:t>
            </a:r>
          </a:p>
          <a:p>
            <a:pPr algn="just"/>
            <a:r>
              <a:rPr lang="en-US" sz="2000" dirty="0"/>
              <a:t>Form </a:t>
            </a:r>
            <a:r>
              <a:rPr lang="en-US" sz="2000" dirty="0" smtClean="0"/>
              <a:t>CIS-1</a:t>
            </a:r>
            <a:r>
              <a:rPr lang="en-US" sz="2000" dirty="0"/>
              <a:t>, Community Integration Supplementation Optional Checklist, can be used to verify care and </a:t>
            </a:r>
            <a:r>
              <a:rPr lang="en-US" sz="2000" dirty="0" smtClean="0"/>
              <a:t>support</a:t>
            </a:r>
            <a:r>
              <a:rPr lang="en-US" sz="2000" dirty="0"/>
              <a:t> </a:t>
            </a:r>
            <a:r>
              <a:rPr lang="en-US" sz="2000" dirty="0" smtClean="0"/>
              <a:t>but is not required.</a:t>
            </a:r>
            <a:endParaRPr lang="en-US" sz="2000" dirty="0"/>
          </a:p>
          <a:p>
            <a:endParaRPr lang="en-US" dirty="0" smtClean="0"/>
          </a:p>
        </p:txBody>
      </p:sp>
      <p:sp>
        <p:nvSpPr>
          <p:cNvPr id="4" name="Slide Number Placeholder 3"/>
          <p:cNvSpPr>
            <a:spLocks noGrp="1"/>
          </p:cNvSpPr>
          <p:nvPr>
            <p:ph type="sldNum" sz="quarter" idx="12"/>
          </p:nvPr>
        </p:nvSpPr>
        <p:spPr>
          <a:xfrm>
            <a:off x="840259" y="6041362"/>
            <a:ext cx="395417" cy="365125"/>
          </a:xfrm>
        </p:spPr>
        <p:txBody>
          <a:bodyPr/>
          <a:lstStyle/>
          <a:p>
            <a:fld id="{29610F6B-851D-4B23-B067-A14D5BEF0F5B}" type="slidenum">
              <a:rPr lang="en-US" sz="1100" smtClean="0">
                <a:solidFill>
                  <a:schemeClr val="tx1"/>
                </a:solidFill>
              </a:rPr>
              <a:t>8</a:t>
            </a:fld>
            <a:endParaRPr lang="en-US" sz="1100" dirty="0">
              <a:solidFill>
                <a:schemeClr val="tx1"/>
              </a:solidFill>
            </a:endParaRPr>
          </a:p>
        </p:txBody>
      </p:sp>
    </p:spTree>
    <p:extLst>
      <p:ext uri="{BB962C8B-B14F-4D97-AF65-F5344CB8AC3E}">
        <p14:creationId xmlns:p14="http://schemas.microsoft.com/office/powerpoint/2010/main" val="11222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7860"/>
          </a:xfrm>
        </p:spPr>
        <p:txBody>
          <a:bodyPr>
            <a:noAutofit/>
          </a:bodyPr>
          <a:lstStyle/>
          <a:p>
            <a:r>
              <a:rPr lang="en-US" sz="4000" u="sng" dirty="0" smtClean="0">
                <a:solidFill>
                  <a:schemeClr val="tx1"/>
                </a:solidFill>
              </a:rPr>
              <a:t>What can the Payment be Spent on?</a:t>
            </a:r>
            <a:endParaRPr lang="en-US" sz="4000" u="sng" dirty="0">
              <a:solidFill>
                <a:schemeClr val="tx1"/>
              </a:solidFill>
            </a:endParaRPr>
          </a:p>
        </p:txBody>
      </p:sp>
      <p:sp>
        <p:nvSpPr>
          <p:cNvPr id="3" name="Content Placeholder 2"/>
          <p:cNvSpPr>
            <a:spLocks noGrp="1"/>
          </p:cNvSpPr>
          <p:nvPr>
            <p:ph sz="half" idx="1"/>
          </p:nvPr>
        </p:nvSpPr>
        <p:spPr>
          <a:xfrm>
            <a:off x="677334" y="1297459"/>
            <a:ext cx="8701444" cy="5560541"/>
          </a:xfrm>
        </p:spPr>
        <p:txBody>
          <a:bodyPr>
            <a:noAutofit/>
          </a:bodyPr>
          <a:lstStyle/>
          <a:p>
            <a:pPr algn="just"/>
            <a:r>
              <a:rPr lang="en-US" sz="2000" dirty="0" smtClean="0"/>
              <a:t>The payment can only be used to pay for services needed to help the individual remain living in the community. Services they could not pay for without the State Supplementation payment and services without which they will have to live in a PCH or other institution.  </a:t>
            </a:r>
            <a:endParaRPr lang="en-US" sz="2000" dirty="0"/>
          </a:p>
          <a:p>
            <a:r>
              <a:rPr lang="en-US" dirty="0" smtClean="0"/>
              <a:t>The payment is not required to be for medical or healthcare related services. A few examples of acceptable uses of the CIS payment are below. However, acceptable uses are not limited to the items on this list:</a:t>
            </a:r>
            <a:r>
              <a:rPr lang="en-US" sz="1800" dirty="0" smtClean="0"/>
              <a:t>	</a:t>
            </a:r>
          </a:p>
          <a:p>
            <a:pPr lvl="1"/>
            <a:r>
              <a:rPr lang="en-US" sz="1700" dirty="0" smtClean="0"/>
              <a:t>Transportation;</a:t>
            </a:r>
          </a:p>
          <a:p>
            <a:pPr lvl="1"/>
            <a:r>
              <a:rPr lang="en-US" sz="1700" dirty="0" smtClean="0"/>
              <a:t>Housekeeping;</a:t>
            </a:r>
          </a:p>
          <a:p>
            <a:pPr lvl="1"/>
            <a:r>
              <a:rPr lang="en-US" sz="1700" dirty="0" smtClean="0"/>
              <a:t>Help with monitoring medication;</a:t>
            </a:r>
          </a:p>
          <a:p>
            <a:pPr lvl="1"/>
            <a:r>
              <a:rPr lang="en-US" sz="1700" dirty="0" smtClean="0"/>
              <a:t>Food;</a:t>
            </a:r>
          </a:p>
          <a:p>
            <a:pPr lvl="1"/>
            <a:r>
              <a:rPr lang="en-US" sz="1700" dirty="0" smtClean="0"/>
              <a:t>Co-payments;</a:t>
            </a:r>
          </a:p>
          <a:p>
            <a:pPr lvl="1"/>
            <a:r>
              <a:rPr lang="en-US" sz="1700" dirty="0" smtClean="0"/>
              <a:t>Mental health services; or</a:t>
            </a:r>
          </a:p>
          <a:p>
            <a:pPr lvl="1"/>
            <a:r>
              <a:rPr lang="en-US" sz="1700" dirty="0" smtClean="0"/>
              <a:t>Memberships to clubs, gyms, etc.</a:t>
            </a:r>
          </a:p>
          <a:p>
            <a:pPr lvl="1"/>
            <a:r>
              <a:rPr lang="en-US" sz="1700" dirty="0" smtClean="0"/>
              <a:t>Rent – only if other services are also being received that prevent institutionalization.</a:t>
            </a:r>
          </a:p>
          <a:p>
            <a:pPr marL="457200" lvl="1" indent="0">
              <a:buNone/>
            </a:pPr>
            <a:endParaRPr lang="en-US" sz="1800" dirty="0" smtClean="0"/>
          </a:p>
          <a:p>
            <a:pPr marL="457200" lvl="1" indent="0">
              <a:buNone/>
            </a:pPr>
            <a:r>
              <a:rPr lang="en-US" sz="1700" dirty="0" smtClean="0"/>
              <a:t> </a:t>
            </a:r>
          </a:p>
          <a:p>
            <a:pPr lvl="1"/>
            <a:endParaRPr lang="en-US" sz="1700" dirty="0" smtClean="0"/>
          </a:p>
        </p:txBody>
      </p:sp>
      <p:sp>
        <p:nvSpPr>
          <p:cNvPr id="4" name="Slide Number Placeholder 3"/>
          <p:cNvSpPr>
            <a:spLocks noGrp="1"/>
          </p:cNvSpPr>
          <p:nvPr>
            <p:ph type="sldNum" sz="quarter" idx="12"/>
          </p:nvPr>
        </p:nvSpPr>
        <p:spPr>
          <a:xfrm>
            <a:off x="345990" y="6041362"/>
            <a:ext cx="679622" cy="365125"/>
          </a:xfrm>
        </p:spPr>
        <p:txBody>
          <a:bodyPr/>
          <a:lstStyle/>
          <a:p>
            <a:fld id="{29610F6B-851D-4B23-B067-A14D5BEF0F5B}" type="slidenum">
              <a:rPr lang="en-US" sz="1100" smtClean="0">
                <a:solidFill>
                  <a:schemeClr val="tx1"/>
                </a:solidFill>
              </a:rPr>
              <a:t>9</a:t>
            </a:fld>
            <a:endParaRPr lang="en-US" sz="1100" dirty="0">
              <a:solidFill>
                <a:schemeClr val="tx1"/>
              </a:solidFill>
            </a:endParaRPr>
          </a:p>
        </p:txBody>
      </p:sp>
    </p:spTree>
    <p:extLst>
      <p:ext uri="{BB962C8B-B14F-4D97-AF65-F5344CB8AC3E}">
        <p14:creationId xmlns:p14="http://schemas.microsoft.com/office/powerpoint/2010/main" val="1772483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3158</TotalTime>
  <Words>1956</Words>
  <Application>Microsoft Office PowerPoint</Application>
  <PresentationFormat>Widescreen</PresentationFormat>
  <Paragraphs>129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Trebuchet MS</vt:lpstr>
      <vt:lpstr>Wingdings 3</vt:lpstr>
      <vt:lpstr>Facet</vt:lpstr>
      <vt:lpstr>Community Integration Supplementation (CIS)</vt:lpstr>
      <vt:lpstr>Types of State Supplementation</vt:lpstr>
      <vt:lpstr>What is CIS?</vt:lpstr>
      <vt:lpstr>How to Apply for CIS</vt:lpstr>
      <vt:lpstr>Who Can Submit an Application?</vt:lpstr>
      <vt:lpstr>CIS Requirements – Tenancy Rights </vt:lpstr>
      <vt:lpstr>CIS Requirements - Serious Mental Illness </vt:lpstr>
      <vt:lpstr>CIS Requirements – Care and Support </vt:lpstr>
      <vt:lpstr>What can the Payment be Spent on?</vt:lpstr>
      <vt:lpstr>What if MA is paying for the services?</vt:lpstr>
      <vt:lpstr>Example 1</vt:lpstr>
      <vt:lpstr>Example 2</vt:lpstr>
      <vt:lpstr>Example 3</vt:lpstr>
      <vt:lpstr>Example 4</vt:lpstr>
      <vt:lpstr>Things to Remember</vt:lpstr>
      <vt:lpstr>Don’t Forget</vt:lpstr>
      <vt:lpstr>Who to Contact</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Integration Supplementation</dc:title>
  <dc:creator>Reynolds, Keri B (CHFS DCBS DFS)</dc:creator>
  <cp:lastModifiedBy>justin.shaw</cp:lastModifiedBy>
  <cp:revision>171</cp:revision>
  <cp:lastPrinted>2019-09-30T13:19:57Z</cp:lastPrinted>
  <dcterms:created xsi:type="dcterms:W3CDTF">2019-09-06T19:43:06Z</dcterms:created>
  <dcterms:modified xsi:type="dcterms:W3CDTF">2021-08-11T19:02:09Z</dcterms:modified>
</cp:coreProperties>
</file>