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59" r:id="rId4"/>
    <p:sldId id="353" r:id="rId5"/>
    <p:sldId id="354" r:id="rId6"/>
    <p:sldId id="355" r:id="rId7"/>
    <p:sldId id="356" r:id="rId8"/>
    <p:sldId id="357" r:id="rId9"/>
    <p:sldId id="280" r:id="rId10"/>
    <p:sldId id="264" r:id="rId11"/>
    <p:sldId id="290" r:id="rId12"/>
    <p:sldId id="359" r:id="rId13"/>
    <p:sldId id="348" r:id="rId14"/>
    <p:sldId id="349" r:id="rId15"/>
    <p:sldId id="350" r:id="rId16"/>
    <p:sldId id="351" r:id="rId17"/>
    <p:sldId id="360" r:id="rId18"/>
    <p:sldId id="352" r:id="rId19"/>
    <p:sldId id="361" r:id="rId20"/>
    <p:sldId id="358" r:id="rId21"/>
    <p:sldId id="347" r:id="rId22"/>
    <p:sldId id="338" r:id="rId23"/>
    <p:sldId id="260" r:id="rId24"/>
    <p:sldId id="25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399" autoAdjust="0"/>
  </p:normalViewPr>
  <p:slideViewPr>
    <p:cSldViewPr snapToGrid="0">
      <p:cViewPr varScale="1">
        <p:scale>
          <a:sx n="83" d="100"/>
          <a:sy n="83" d="100"/>
        </p:scale>
        <p:origin x="4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26659-8C8F-4431-933F-90346D6918CC}" type="datetimeFigureOut">
              <a:rPr lang="en-US" smtClean="0"/>
              <a:t>4/26/2022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DFC17-B99C-4C85-A3C0-5865024250EB}" type="slidenum">
              <a:rPr lang="en-US" smtClean="0"/>
              <a:t>‹#›</a:t>
            </a:fld>
            <a:endParaRPr lang="en-US"/>
          </a:p>
        </p:txBody>
      </p:sp>
    </p:spTree>
    <p:extLst>
      <p:ext uri="{BB962C8B-B14F-4D97-AF65-F5344CB8AC3E}">
        <p14:creationId xmlns:p14="http://schemas.microsoft.com/office/powerpoint/2010/main" val="80825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DFC17-B99C-4C85-A3C0-5865024250EB}" type="slidenum">
              <a:rPr lang="en-US" smtClean="0"/>
              <a:t>1</a:t>
            </a:fld>
            <a:endParaRPr lang="en-US"/>
          </a:p>
        </p:txBody>
      </p:sp>
    </p:spTree>
    <p:extLst>
      <p:ext uri="{BB962C8B-B14F-4D97-AF65-F5344CB8AC3E}">
        <p14:creationId xmlns:p14="http://schemas.microsoft.com/office/powerpoint/2010/main" val="92615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a:t>
            </a:r>
          </a:p>
        </p:txBody>
      </p:sp>
      <p:sp>
        <p:nvSpPr>
          <p:cNvPr id="4" name="Slide Number Placeholder 3"/>
          <p:cNvSpPr>
            <a:spLocks noGrp="1"/>
          </p:cNvSpPr>
          <p:nvPr>
            <p:ph type="sldNum" sz="quarter" idx="5"/>
          </p:nvPr>
        </p:nvSpPr>
        <p:spPr/>
        <p:txBody>
          <a:bodyPr/>
          <a:lstStyle/>
          <a:p>
            <a:fld id="{BE0DFC17-B99C-4C85-A3C0-5865024250EB}" type="slidenum">
              <a:rPr lang="en-US" smtClean="0"/>
              <a:t>11</a:t>
            </a:fld>
            <a:endParaRPr lang="en-US"/>
          </a:p>
        </p:txBody>
      </p:sp>
    </p:spTree>
    <p:extLst>
      <p:ext uri="{BB962C8B-B14F-4D97-AF65-F5344CB8AC3E}">
        <p14:creationId xmlns:p14="http://schemas.microsoft.com/office/powerpoint/2010/main" val="134538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5"/>
          </p:nvPr>
        </p:nvSpPr>
        <p:spPr/>
        <p:txBody>
          <a:bodyPr/>
          <a:lstStyle/>
          <a:p>
            <a:fld id="{BE0DFC17-B99C-4C85-A3C0-5865024250EB}" type="slidenum">
              <a:rPr lang="en-US" smtClean="0"/>
              <a:t>12</a:t>
            </a:fld>
            <a:endParaRPr lang="en-US"/>
          </a:p>
        </p:txBody>
      </p:sp>
    </p:spTree>
    <p:extLst>
      <p:ext uri="{BB962C8B-B14F-4D97-AF65-F5344CB8AC3E}">
        <p14:creationId xmlns:p14="http://schemas.microsoft.com/office/powerpoint/2010/main" val="1740304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a:t>
            </a:r>
          </a:p>
          <a:p>
            <a:r>
              <a:rPr lang="en-US" dirty="0"/>
              <a:t>Messages have been sent by LA for clients that had not completed these fields – make sure that you read this email and completed it</a:t>
            </a:r>
          </a:p>
        </p:txBody>
      </p:sp>
      <p:sp>
        <p:nvSpPr>
          <p:cNvPr id="4" name="Slide Number Placeholder 3"/>
          <p:cNvSpPr>
            <a:spLocks noGrp="1"/>
          </p:cNvSpPr>
          <p:nvPr>
            <p:ph type="sldNum" sz="quarter" idx="5"/>
          </p:nvPr>
        </p:nvSpPr>
        <p:spPr/>
        <p:txBody>
          <a:bodyPr/>
          <a:lstStyle/>
          <a:p>
            <a:fld id="{BE0DFC17-B99C-4C85-A3C0-5865024250EB}" type="slidenum">
              <a:rPr lang="en-US" smtClean="0"/>
              <a:t>13</a:t>
            </a:fld>
            <a:endParaRPr lang="en-US"/>
          </a:p>
        </p:txBody>
      </p:sp>
    </p:spTree>
    <p:extLst>
      <p:ext uri="{BB962C8B-B14F-4D97-AF65-F5344CB8AC3E}">
        <p14:creationId xmlns:p14="http://schemas.microsoft.com/office/powerpoint/2010/main" val="2873741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5"/>
          </p:nvPr>
        </p:nvSpPr>
        <p:spPr/>
        <p:txBody>
          <a:bodyPr/>
          <a:lstStyle/>
          <a:p>
            <a:fld id="{BE0DFC17-B99C-4C85-A3C0-5865024250EB}" type="slidenum">
              <a:rPr lang="en-US" smtClean="0"/>
              <a:t>15</a:t>
            </a:fld>
            <a:endParaRPr lang="en-US"/>
          </a:p>
        </p:txBody>
      </p:sp>
    </p:spTree>
    <p:extLst>
      <p:ext uri="{BB962C8B-B14F-4D97-AF65-F5344CB8AC3E}">
        <p14:creationId xmlns:p14="http://schemas.microsoft.com/office/powerpoint/2010/main" val="794159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Danielle</a:t>
            </a:r>
          </a:p>
        </p:txBody>
      </p:sp>
      <p:sp>
        <p:nvSpPr>
          <p:cNvPr id="4" name="Slide Number Placeholder 3"/>
          <p:cNvSpPr>
            <a:spLocks noGrp="1"/>
          </p:cNvSpPr>
          <p:nvPr>
            <p:ph type="sldNum" sz="quarter" idx="5"/>
          </p:nvPr>
        </p:nvSpPr>
        <p:spPr/>
        <p:txBody>
          <a:bodyPr/>
          <a:lstStyle/>
          <a:p>
            <a:fld id="{BE0DFC17-B99C-4C85-A3C0-5865024250EB}" type="slidenum">
              <a:rPr lang="en-US" smtClean="0"/>
              <a:t>16</a:t>
            </a:fld>
            <a:endParaRPr lang="en-US"/>
          </a:p>
        </p:txBody>
      </p:sp>
    </p:spTree>
    <p:extLst>
      <p:ext uri="{BB962C8B-B14F-4D97-AF65-F5344CB8AC3E}">
        <p14:creationId xmlns:p14="http://schemas.microsoft.com/office/powerpoint/2010/main" val="2638149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a:t>
            </a:r>
          </a:p>
        </p:txBody>
      </p:sp>
      <p:sp>
        <p:nvSpPr>
          <p:cNvPr id="4" name="Slide Number Placeholder 3"/>
          <p:cNvSpPr>
            <a:spLocks noGrp="1"/>
          </p:cNvSpPr>
          <p:nvPr>
            <p:ph type="sldNum" sz="quarter" idx="5"/>
          </p:nvPr>
        </p:nvSpPr>
        <p:spPr/>
        <p:txBody>
          <a:bodyPr/>
          <a:lstStyle/>
          <a:p>
            <a:fld id="{BE0DFC17-B99C-4C85-A3C0-5865024250EB}" type="slidenum">
              <a:rPr lang="en-US" smtClean="0"/>
              <a:t>18</a:t>
            </a:fld>
            <a:endParaRPr lang="en-US"/>
          </a:p>
        </p:txBody>
      </p:sp>
    </p:spTree>
    <p:extLst>
      <p:ext uri="{BB962C8B-B14F-4D97-AF65-F5344CB8AC3E}">
        <p14:creationId xmlns:p14="http://schemas.microsoft.com/office/powerpoint/2010/main" val="2463378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 Smith</a:t>
            </a:r>
          </a:p>
        </p:txBody>
      </p:sp>
      <p:sp>
        <p:nvSpPr>
          <p:cNvPr id="4" name="Slide Number Placeholder 3"/>
          <p:cNvSpPr>
            <a:spLocks noGrp="1"/>
          </p:cNvSpPr>
          <p:nvPr>
            <p:ph type="sldNum" sz="quarter" idx="5"/>
          </p:nvPr>
        </p:nvSpPr>
        <p:spPr/>
        <p:txBody>
          <a:bodyPr/>
          <a:lstStyle/>
          <a:p>
            <a:fld id="{BE0DFC17-B99C-4C85-A3C0-5865024250EB}" type="slidenum">
              <a:rPr lang="en-US" smtClean="0"/>
              <a:t>20</a:t>
            </a:fld>
            <a:endParaRPr lang="en-US"/>
          </a:p>
        </p:txBody>
      </p:sp>
    </p:spTree>
    <p:extLst>
      <p:ext uri="{BB962C8B-B14F-4D97-AF65-F5344CB8AC3E}">
        <p14:creationId xmlns:p14="http://schemas.microsoft.com/office/powerpoint/2010/main" val="2642494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a:t>
            </a:r>
          </a:p>
        </p:txBody>
      </p:sp>
      <p:sp>
        <p:nvSpPr>
          <p:cNvPr id="4" name="Slide Number Placeholder 3"/>
          <p:cNvSpPr>
            <a:spLocks noGrp="1"/>
          </p:cNvSpPr>
          <p:nvPr>
            <p:ph type="sldNum" sz="quarter" idx="5"/>
          </p:nvPr>
        </p:nvSpPr>
        <p:spPr/>
        <p:txBody>
          <a:bodyPr/>
          <a:lstStyle/>
          <a:p>
            <a:fld id="{BE0DFC17-B99C-4C85-A3C0-5865024250EB}" type="slidenum">
              <a:rPr lang="en-US" smtClean="0"/>
              <a:t>21</a:t>
            </a:fld>
            <a:endParaRPr lang="en-US"/>
          </a:p>
        </p:txBody>
      </p:sp>
    </p:spTree>
    <p:extLst>
      <p:ext uri="{BB962C8B-B14F-4D97-AF65-F5344CB8AC3E}">
        <p14:creationId xmlns:p14="http://schemas.microsoft.com/office/powerpoint/2010/main" val="2227370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 Smith</a:t>
            </a:r>
          </a:p>
        </p:txBody>
      </p:sp>
      <p:sp>
        <p:nvSpPr>
          <p:cNvPr id="4" name="Slide Number Placeholder 3"/>
          <p:cNvSpPr>
            <a:spLocks noGrp="1"/>
          </p:cNvSpPr>
          <p:nvPr>
            <p:ph type="sldNum" sz="quarter" idx="5"/>
          </p:nvPr>
        </p:nvSpPr>
        <p:spPr/>
        <p:txBody>
          <a:bodyPr/>
          <a:lstStyle/>
          <a:p>
            <a:fld id="{BE0DFC17-B99C-4C85-A3C0-5865024250EB}" type="slidenum">
              <a:rPr lang="en-US" smtClean="0"/>
              <a:t>22</a:t>
            </a:fld>
            <a:endParaRPr lang="en-US"/>
          </a:p>
        </p:txBody>
      </p:sp>
    </p:spTree>
    <p:extLst>
      <p:ext uri="{BB962C8B-B14F-4D97-AF65-F5344CB8AC3E}">
        <p14:creationId xmlns:p14="http://schemas.microsoft.com/office/powerpoint/2010/main" val="4091524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 Smith</a:t>
            </a:r>
          </a:p>
        </p:txBody>
      </p:sp>
      <p:sp>
        <p:nvSpPr>
          <p:cNvPr id="4" name="Slide Number Placeholder 3"/>
          <p:cNvSpPr>
            <a:spLocks noGrp="1"/>
          </p:cNvSpPr>
          <p:nvPr>
            <p:ph type="sldNum" sz="quarter" idx="5"/>
          </p:nvPr>
        </p:nvSpPr>
        <p:spPr/>
        <p:txBody>
          <a:bodyPr/>
          <a:lstStyle/>
          <a:p>
            <a:fld id="{BE0DFC17-B99C-4C85-A3C0-5865024250EB}" type="slidenum">
              <a:rPr lang="en-US" smtClean="0"/>
              <a:t>23</a:t>
            </a:fld>
            <a:endParaRPr lang="en-US"/>
          </a:p>
        </p:txBody>
      </p:sp>
    </p:spTree>
    <p:extLst>
      <p:ext uri="{BB962C8B-B14F-4D97-AF65-F5344CB8AC3E}">
        <p14:creationId xmlns:p14="http://schemas.microsoft.com/office/powerpoint/2010/main" val="16822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 Smith</a:t>
            </a:r>
          </a:p>
        </p:txBody>
      </p:sp>
      <p:sp>
        <p:nvSpPr>
          <p:cNvPr id="4" name="Slide Number Placeholder 3"/>
          <p:cNvSpPr>
            <a:spLocks noGrp="1"/>
          </p:cNvSpPr>
          <p:nvPr>
            <p:ph type="sldNum" sz="quarter" idx="5"/>
          </p:nvPr>
        </p:nvSpPr>
        <p:spPr/>
        <p:txBody>
          <a:bodyPr/>
          <a:lstStyle/>
          <a:p>
            <a:fld id="{BE0DFC17-B99C-4C85-A3C0-5865024250EB}" type="slidenum">
              <a:rPr lang="en-US" smtClean="0"/>
              <a:t>2</a:t>
            </a:fld>
            <a:endParaRPr lang="en-US"/>
          </a:p>
        </p:txBody>
      </p:sp>
    </p:spTree>
    <p:extLst>
      <p:ext uri="{BB962C8B-B14F-4D97-AF65-F5344CB8AC3E}">
        <p14:creationId xmlns:p14="http://schemas.microsoft.com/office/powerpoint/2010/main" val="3133989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 Smith</a:t>
            </a:r>
          </a:p>
        </p:txBody>
      </p:sp>
      <p:sp>
        <p:nvSpPr>
          <p:cNvPr id="4" name="Slide Number Placeholder 3"/>
          <p:cNvSpPr>
            <a:spLocks noGrp="1"/>
          </p:cNvSpPr>
          <p:nvPr>
            <p:ph type="sldNum" sz="quarter" idx="5"/>
          </p:nvPr>
        </p:nvSpPr>
        <p:spPr/>
        <p:txBody>
          <a:bodyPr/>
          <a:lstStyle/>
          <a:p>
            <a:fld id="{BE0DFC17-B99C-4C85-A3C0-5865024250EB}" type="slidenum">
              <a:rPr lang="en-US" smtClean="0"/>
              <a:t>24</a:t>
            </a:fld>
            <a:endParaRPr lang="en-US"/>
          </a:p>
        </p:txBody>
      </p:sp>
    </p:spTree>
    <p:extLst>
      <p:ext uri="{BB962C8B-B14F-4D97-AF65-F5344CB8AC3E}">
        <p14:creationId xmlns:p14="http://schemas.microsoft.com/office/powerpoint/2010/main" val="403815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Margaret Ann Smith</a:t>
            </a:r>
          </a:p>
        </p:txBody>
      </p:sp>
      <p:sp>
        <p:nvSpPr>
          <p:cNvPr id="4" name="Slide Number Placeholder 3"/>
          <p:cNvSpPr>
            <a:spLocks noGrp="1"/>
          </p:cNvSpPr>
          <p:nvPr>
            <p:ph type="sldNum" sz="quarter" idx="5"/>
          </p:nvPr>
        </p:nvSpPr>
        <p:spPr/>
        <p:txBody>
          <a:bodyPr/>
          <a:lstStyle/>
          <a:p>
            <a:fld id="{BE0DFC17-B99C-4C85-A3C0-5865024250EB}" type="slidenum">
              <a:rPr lang="en-US" smtClean="0"/>
              <a:t>3</a:t>
            </a:fld>
            <a:endParaRPr lang="en-US"/>
          </a:p>
        </p:txBody>
      </p:sp>
    </p:spTree>
    <p:extLst>
      <p:ext uri="{BB962C8B-B14F-4D97-AF65-F5344CB8AC3E}">
        <p14:creationId xmlns:p14="http://schemas.microsoft.com/office/powerpoint/2010/main" val="346542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p:txBody>
      </p:sp>
      <p:sp>
        <p:nvSpPr>
          <p:cNvPr id="4" name="Slide Number Placeholder 3"/>
          <p:cNvSpPr>
            <a:spLocks noGrp="1"/>
          </p:cNvSpPr>
          <p:nvPr>
            <p:ph type="sldNum" sz="quarter" idx="5"/>
          </p:nvPr>
        </p:nvSpPr>
        <p:spPr/>
        <p:txBody>
          <a:bodyPr/>
          <a:lstStyle/>
          <a:p>
            <a:fld id="{BE0DFC17-B99C-4C85-A3C0-5865024250EB}" type="slidenum">
              <a:rPr lang="en-US" smtClean="0"/>
              <a:t>4</a:t>
            </a:fld>
            <a:endParaRPr lang="en-US"/>
          </a:p>
        </p:txBody>
      </p:sp>
    </p:spTree>
    <p:extLst>
      <p:ext uri="{BB962C8B-B14F-4D97-AF65-F5344CB8AC3E}">
        <p14:creationId xmlns:p14="http://schemas.microsoft.com/office/powerpoint/2010/main" val="118767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a:p>
            <a:r>
              <a:rPr lang="en-US" dirty="0"/>
              <a:t>Here is a little visual (from our HUD friends) that will help to explain how the ESG CAPER Reporting works. </a:t>
            </a:r>
          </a:p>
          <a:p>
            <a:endParaRPr lang="en-US" dirty="0"/>
          </a:p>
        </p:txBody>
      </p:sp>
      <p:sp>
        <p:nvSpPr>
          <p:cNvPr id="4" name="Slide Number Placeholder 3"/>
          <p:cNvSpPr>
            <a:spLocks noGrp="1"/>
          </p:cNvSpPr>
          <p:nvPr>
            <p:ph type="sldNum" sz="quarter" idx="5"/>
          </p:nvPr>
        </p:nvSpPr>
        <p:spPr/>
        <p:txBody>
          <a:bodyPr/>
          <a:lstStyle/>
          <a:p>
            <a:fld id="{BE0DFC17-B99C-4C85-A3C0-5865024250EB}" type="slidenum">
              <a:rPr lang="en-US" smtClean="0"/>
              <a:t>6</a:t>
            </a:fld>
            <a:endParaRPr lang="en-US"/>
          </a:p>
        </p:txBody>
      </p:sp>
    </p:spTree>
    <p:extLst>
      <p:ext uri="{BB962C8B-B14F-4D97-AF65-F5344CB8AC3E}">
        <p14:creationId xmlns:p14="http://schemas.microsoft.com/office/powerpoint/2010/main" val="3270818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p:txBody>
      </p:sp>
      <p:sp>
        <p:nvSpPr>
          <p:cNvPr id="4" name="Slide Number Placeholder 3"/>
          <p:cNvSpPr>
            <a:spLocks noGrp="1"/>
          </p:cNvSpPr>
          <p:nvPr>
            <p:ph type="sldNum" sz="quarter" idx="5"/>
          </p:nvPr>
        </p:nvSpPr>
        <p:spPr/>
        <p:txBody>
          <a:bodyPr/>
          <a:lstStyle/>
          <a:p>
            <a:fld id="{BE0DFC17-B99C-4C85-A3C0-5865024250EB}" type="slidenum">
              <a:rPr lang="en-US" smtClean="0"/>
              <a:t>7</a:t>
            </a:fld>
            <a:endParaRPr lang="en-US"/>
          </a:p>
        </p:txBody>
      </p:sp>
    </p:spTree>
    <p:extLst>
      <p:ext uri="{BB962C8B-B14F-4D97-AF65-F5344CB8AC3E}">
        <p14:creationId xmlns:p14="http://schemas.microsoft.com/office/powerpoint/2010/main" val="338372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a:p>
            <a:r>
              <a:rPr lang="en-US" dirty="0"/>
              <a:t>For my last slide-I’ve put together a little timeline or What to Expect . </a:t>
            </a:r>
          </a:p>
          <a:p>
            <a:endParaRPr lang="en-US" dirty="0"/>
          </a:p>
        </p:txBody>
      </p:sp>
      <p:sp>
        <p:nvSpPr>
          <p:cNvPr id="4" name="Slide Number Placeholder 3"/>
          <p:cNvSpPr>
            <a:spLocks noGrp="1"/>
          </p:cNvSpPr>
          <p:nvPr>
            <p:ph type="sldNum" sz="quarter" idx="5"/>
          </p:nvPr>
        </p:nvSpPr>
        <p:spPr/>
        <p:txBody>
          <a:bodyPr/>
          <a:lstStyle/>
          <a:p>
            <a:fld id="{BE0DFC17-B99C-4C85-A3C0-5865024250EB}" type="slidenum">
              <a:rPr lang="en-US" smtClean="0"/>
              <a:t>8</a:t>
            </a:fld>
            <a:endParaRPr lang="en-US"/>
          </a:p>
        </p:txBody>
      </p:sp>
    </p:spTree>
    <p:extLst>
      <p:ext uri="{BB962C8B-B14F-4D97-AF65-F5344CB8AC3E}">
        <p14:creationId xmlns:p14="http://schemas.microsoft.com/office/powerpoint/2010/main" val="649392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C48D5688-79E8-4B56-B1B3-6DA5D5E458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6518BB0-529A-4470-8780-F711B6E582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Sara</a:t>
            </a:r>
          </a:p>
        </p:txBody>
      </p:sp>
      <p:sp>
        <p:nvSpPr>
          <p:cNvPr id="17412" name="Slide Number Placeholder 3">
            <a:extLst>
              <a:ext uri="{FF2B5EF4-FFF2-40B4-BE49-F238E27FC236}">
                <a16:creationId xmlns:a16="http://schemas.microsoft.com/office/drawing/2014/main" id="{0B9EA73E-8CE1-407C-83AB-DE722706E8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C0688D-96AB-4DEC-94BF-D5749CDA6924}" type="slidenum">
              <a:rPr lang="en-US" altLang="en-US" smtClean="0"/>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Sara-talking point slide</a:t>
            </a:r>
          </a:p>
          <a:p>
            <a:endParaRPr lang="en-US" dirty="0"/>
          </a:p>
          <a:p>
            <a:r>
              <a:rPr lang="en-US" sz="1800" dirty="0">
                <a:effectLst/>
                <a:latin typeface="Calibri" panose="020F0502020204030204" pitchFamily="34" charset="0"/>
                <a:ea typeface="Calibri" panose="020F0502020204030204" pitchFamily="34" charset="0"/>
              </a:rPr>
              <a:t>Just want to remind everyone to make sure that their data is as accurate as possible and that if they have any issues with errors they can’t correct they should contact the help desk. Making sure that they do the Annual Assessment within +/- 30 days, and to make sure to exit people when they leave and fill out their exit destination if they can. </a:t>
            </a:r>
            <a:endParaRPr lang="en-US" dirty="0"/>
          </a:p>
        </p:txBody>
      </p:sp>
      <p:sp>
        <p:nvSpPr>
          <p:cNvPr id="4" name="Slide Number Placeholder 3"/>
          <p:cNvSpPr>
            <a:spLocks noGrp="1"/>
          </p:cNvSpPr>
          <p:nvPr>
            <p:ph type="sldNum" sz="quarter" idx="5"/>
          </p:nvPr>
        </p:nvSpPr>
        <p:spPr/>
        <p:txBody>
          <a:bodyPr/>
          <a:lstStyle/>
          <a:p>
            <a:fld id="{BE0DFC17-B99C-4C85-A3C0-5865024250EB}" type="slidenum">
              <a:rPr lang="en-US" smtClean="0"/>
              <a:t>10</a:t>
            </a:fld>
            <a:endParaRPr lang="en-US"/>
          </a:p>
        </p:txBody>
      </p:sp>
    </p:spTree>
    <p:extLst>
      <p:ext uri="{BB962C8B-B14F-4D97-AF65-F5344CB8AC3E}">
        <p14:creationId xmlns:p14="http://schemas.microsoft.com/office/powerpoint/2010/main" val="1982188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140E9F-81EF-4F74-9158-32B5A828F1E1}"/>
              </a:ext>
            </a:extLst>
          </p:cNvPr>
          <p:cNvPicPr>
            <a:picLocks noChangeAspect="1"/>
          </p:cNvPicPr>
          <p:nvPr userDrawn="1"/>
        </p:nvPicPr>
        <p:blipFill>
          <a:blip r:embed="rId2"/>
          <a:stretch>
            <a:fillRect/>
          </a:stretch>
        </p:blipFill>
        <p:spPr>
          <a:xfrm>
            <a:off x="2528627" y="-678304"/>
            <a:ext cx="7134746" cy="7134746"/>
          </a:xfrm>
          <a:prstGeom prst="rect">
            <a:avLst/>
          </a:prstGeom>
        </p:spPr>
      </p:pic>
      <p:sp>
        <p:nvSpPr>
          <p:cNvPr id="7" name="Rectangle 6"/>
          <p:cNvSpPr/>
          <p:nvPr/>
        </p:nvSpPr>
        <p:spPr>
          <a:xfrm>
            <a:off x="446534" y="5843451"/>
            <a:ext cx="11262866" cy="547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p:cNvSpPr>
            <a:spLocks noGrp="1"/>
          </p:cNvSpPr>
          <p:nvPr>
            <p:ph type="ftr" sz="quarter" idx="11"/>
          </p:nvPr>
        </p:nvSpPr>
        <p:spPr>
          <a:xfrm>
            <a:off x="581192" y="5951811"/>
            <a:ext cx="9842448"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297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81191" y="5951811"/>
            <a:ext cx="9841897"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10558298" y="5951810"/>
            <a:ext cx="105251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ctr">
            <a:normAutofit/>
          </a:bodyPr>
          <a:lstStyle>
            <a:lvl1pPr algn="ctr">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chor="ctr">
            <a:normAutofit/>
          </a:bodyPr>
          <a:lstStyle>
            <a:lvl1pPr marL="0" indent="0" algn="ctr">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29483" y="6274040"/>
            <a:ext cx="1052510" cy="365125"/>
          </a:xfrm>
          <a:prstGeom prst="rect">
            <a:avLst/>
          </a:prstGeom>
        </p:spPr>
        <p:txBody>
          <a:bodyPr/>
          <a:lstStyle/>
          <a:p>
            <a:fld id="{D57F1E4F-1CFF-5643-939E-217C01CDF565}" type="slidenum">
              <a:rPr lang="en-US" dirty="0"/>
              <a:pPr/>
              <a:t>‹#›</a:t>
            </a:fld>
            <a:endParaRPr lang="en-US" dirty="0"/>
          </a:p>
        </p:txBody>
      </p:sp>
      <p:pic>
        <p:nvPicPr>
          <p:cNvPr id="9" name="Picture 8">
            <a:extLst>
              <a:ext uri="{FF2B5EF4-FFF2-40B4-BE49-F238E27FC236}">
                <a16:creationId xmlns:a16="http://schemas.microsoft.com/office/drawing/2014/main" id="{DFCD2B62-5F29-4094-9453-9413E1365A01}"/>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Title-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140E9F-81EF-4F74-9158-32B5A828F1E1}"/>
              </a:ext>
            </a:extLst>
          </p:cNvPr>
          <p:cNvPicPr>
            <a:picLocks noChangeAspect="1"/>
          </p:cNvPicPr>
          <p:nvPr userDrawn="1"/>
        </p:nvPicPr>
        <p:blipFill>
          <a:blip r:embed="rId2"/>
          <a:stretch>
            <a:fillRect/>
          </a:stretch>
        </p:blipFill>
        <p:spPr>
          <a:xfrm>
            <a:off x="424392" y="1115810"/>
            <a:ext cx="11343216" cy="2031213"/>
          </a:xfrm>
          <a:prstGeom prst="rect">
            <a:avLst/>
          </a:prstGeom>
        </p:spPr>
      </p:pic>
      <p:sp>
        <p:nvSpPr>
          <p:cNvPr id="7" name="Rectangle 6"/>
          <p:cNvSpPr/>
          <p:nvPr/>
        </p:nvSpPr>
        <p:spPr>
          <a:xfrm>
            <a:off x="446534" y="5843451"/>
            <a:ext cx="11262866" cy="5471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Footer Placeholder 4"/>
          <p:cNvSpPr>
            <a:spLocks noGrp="1"/>
          </p:cNvSpPr>
          <p:nvPr>
            <p:ph type="ftr" sz="quarter" idx="11"/>
          </p:nvPr>
        </p:nvSpPr>
        <p:spPr>
          <a:xfrm>
            <a:off x="581192" y="5951811"/>
            <a:ext cx="9842448"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
        <p:nvSpPr>
          <p:cNvPr id="9" name="Title 1">
            <a:extLst>
              <a:ext uri="{FF2B5EF4-FFF2-40B4-BE49-F238E27FC236}">
                <a16:creationId xmlns:a16="http://schemas.microsoft.com/office/drawing/2014/main" id="{0035AC1D-DFA4-4A9A-826D-E1A844ED0CDC}"/>
              </a:ext>
            </a:extLst>
          </p:cNvPr>
          <p:cNvSpPr>
            <a:spLocks noGrp="1"/>
          </p:cNvSpPr>
          <p:nvPr>
            <p:ph type="ctrTitle"/>
          </p:nvPr>
        </p:nvSpPr>
        <p:spPr>
          <a:xfrm>
            <a:off x="581191" y="3528502"/>
            <a:ext cx="10993549" cy="1475013"/>
          </a:xfrm>
          <a:effectLst/>
        </p:spPr>
        <p:txBody>
          <a:bodyPr anchor="ctr">
            <a:normAutofit/>
          </a:bodyPr>
          <a:lstStyle>
            <a:lvl1pPr algn="ctr">
              <a:defRPr sz="3600" b="0">
                <a:solidFill>
                  <a:schemeClr val="accent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B6998087-3CA3-4010-8B81-3440D1643E42}"/>
              </a:ext>
            </a:extLst>
          </p:cNvPr>
          <p:cNvSpPr>
            <a:spLocks noGrp="1"/>
          </p:cNvSpPr>
          <p:nvPr>
            <p:ph type="subTitle" idx="1"/>
          </p:nvPr>
        </p:nvSpPr>
        <p:spPr>
          <a:xfrm>
            <a:off x="581194" y="5003516"/>
            <a:ext cx="10993546" cy="590321"/>
          </a:xfrm>
        </p:spPr>
        <p:txBody>
          <a:bodyPr anchor="ctr">
            <a:normAutofit/>
          </a:bodyPr>
          <a:lstStyle>
            <a:lvl1pPr marL="0" indent="0" algn="ctr">
              <a:buNone/>
              <a:defRPr sz="1600" b="1" cap="none">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9814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ctr">
            <a:normAutofit/>
          </a:bodyPr>
          <a:lstStyle>
            <a:lvl1pPr algn="ctr">
              <a:defRPr sz="3600" b="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ctr">
            <a:normAutofit/>
          </a:bodyPr>
          <a:lstStyle>
            <a:lvl1pPr marL="0" indent="0" algn="ctr">
              <a:buNone/>
              <a:defRPr sz="1600" b="1" cap="none">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581192" y="5951811"/>
            <a:ext cx="9842448"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581192" y="5951811"/>
            <a:ext cx="6917210" cy="365125"/>
          </a:xfrm>
        </p:spPr>
        <p:txBody>
          <a:bodyPr/>
          <a:lstStyle/>
          <a:p>
            <a:endParaRPr lang="en-US" dirty="0"/>
          </a:p>
        </p:txBody>
      </p:sp>
      <p:sp>
        <p:nvSpPr>
          <p:cNvPr id="8" name="Slide Number Placeholder 5">
            <a:extLst>
              <a:ext uri="{FF2B5EF4-FFF2-40B4-BE49-F238E27FC236}">
                <a16:creationId xmlns:a16="http://schemas.microsoft.com/office/drawing/2014/main" id="{E5140417-24DD-49F5-BF18-0E94FABA290E}"/>
              </a:ext>
            </a:extLst>
          </p:cNvPr>
          <p:cNvSpPr>
            <a:spLocks noGrp="1"/>
          </p:cNvSpPr>
          <p:nvPr>
            <p:ph type="sldNum" sz="quarter" idx="4"/>
          </p:nvPr>
        </p:nvSpPr>
        <p:spPr>
          <a:xfrm>
            <a:off x="7614795"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pic>
        <p:nvPicPr>
          <p:cNvPr id="9" name="Picture 8">
            <a:extLst>
              <a:ext uri="{FF2B5EF4-FFF2-40B4-BE49-F238E27FC236}">
                <a16:creationId xmlns:a16="http://schemas.microsoft.com/office/drawing/2014/main" id="{24485504-47BB-44ED-A272-0F56F6397724}"/>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ctr">
            <a:normAutofit/>
          </a:bodyPr>
          <a:lstStyle>
            <a:lvl1pPr algn="ctr">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ctr">
            <a:normAutofit/>
          </a:bodyPr>
          <a:lstStyle>
            <a:lvl1pPr marL="0" indent="0" algn="ctr">
              <a:buNone/>
              <a:defRPr sz="1800" cap="none">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581191" y="5951811"/>
            <a:ext cx="9849235"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558297" y="5951811"/>
            <a:ext cx="1052510" cy="365125"/>
          </a:xfrm>
          <a:prstGeom prst="rect">
            <a:avLst/>
          </a:prstGeom>
        </p:spPr>
        <p:txBody>
          <a:bodyPr/>
          <a:lstStyle>
            <a:lvl1pPr>
              <a:defRPr>
                <a:solidFill>
                  <a:schemeClr val="bg1"/>
                </a:solidFill>
              </a:defRPr>
            </a:lvl1p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chor="ct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29483" y="6268574"/>
            <a:ext cx="1052510" cy="365125"/>
          </a:xfrm>
          <a:prstGeom prst="rect">
            <a:avLst/>
          </a:prstGeom>
        </p:spPr>
        <p:txBody>
          <a:bodyPr/>
          <a:lstStyle/>
          <a:p>
            <a:fld id="{D57F1E4F-1CFF-5643-939E-217C01CDF565}" type="slidenum">
              <a:rPr lang="en-US" dirty="0"/>
              <a:pPr/>
              <a:t>‹#›</a:t>
            </a:fld>
            <a:endParaRPr lang="en-US" dirty="0"/>
          </a:p>
        </p:txBody>
      </p:sp>
      <p:pic>
        <p:nvPicPr>
          <p:cNvPr id="9" name="Picture 8">
            <a:extLst>
              <a:ext uri="{FF2B5EF4-FFF2-40B4-BE49-F238E27FC236}">
                <a16:creationId xmlns:a16="http://schemas.microsoft.com/office/drawing/2014/main" id="{BDD19416-026C-49B4-BD15-A9C1885FA2BB}"/>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chor="ctr"/>
          <a:lstStyle>
            <a:lvl1pPr algn="ct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887219" y="2250892"/>
            <a:ext cx="5087075" cy="536005"/>
          </a:xfrm>
        </p:spPr>
        <p:txBody>
          <a:bodyPr anchor="ctr">
            <a:noAutofit/>
          </a:bodyPr>
          <a:lstStyle>
            <a:lvl1pPr marL="0" indent="0" algn="ctr">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ctr">
            <a:noAutofit/>
          </a:bodyPr>
          <a:lstStyle>
            <a:lvl1pPr marL="0" indent="0" algn="ctr">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29483" y="6251446"/>
            <a:ext cx="1052510" cy="365125"/>
          </a:xfrm>
          <a:prstGeom prst="rect">
            <a:avLst/>
          </a:prstGeom>
        </p:spPr>
        <p:txBody>
          <a:bodyPr/>
          <a:lstStyle/>
          <a:p>
            <a:fld id="{D57F1E4F-1CFF-5643-939E-217C01CDF565}" type="slidenum">
              <a:rPr lang="en-US" dirty="0"/>
              <a:pPr/>
              <a:t>‹#›</a:t>
            </a:fld>
            <a:endParaRPr lang="en-US" dirty="0"/>
          </a:p>
        </p:txBody>
      </p:sp>
      <p:pic>
        <p:nvPicPr>
          <p:cNvPr id="14" name="Picture 13">
            <a:extLst>
              <a:ext uri="{FF2B5EF4-FFF2-40B4-BE49-F238E27FC236}">
                <a16:creationId xmlns:a16="http://schemas.microsoft.com/office/drawing/2014/main" id="{70B57D32-0D3A-49AE-95DB-7A9953CE2A31}"/>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29483" y="6274040"/>
            <a:ext cx="1052510" cy="365125"/>
          </a:xfrm>
          <a:prstGeom prst="rect">
            <a:avLst/>
          </a:prstGeom>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nchor="ctr"/>
          <a:lstStyle>
            <a:lvl1pPr algn="ctr">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66BB4D51-09D9-4238-A418-0F66FE4AD29C}"/>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29483" y="6264171"/>
            <a:ext cx="1052510" cy="365125"/>
          </a:xfrm>
          <a:prstGeom prst="rect">
            <a:avLst/>
          </a:prstGeom>
        </p:spPr>
        <p:txBody>
          <a:bodyPr/>
          <a:lstStyle/>
          <a:p>
            <a:fld id="{D57F1E4F-1CFF-5643-939E-217C01CDF565}" type="slidenum">
              <a:rPr lang="en-US" dirty="0"/>
              <a:pPr/>
              <a:t>‹#›</a:t>
            </a:fld>
            <a:endParaRPr lang="en-US" dirty="0"/>
          </a:p>
        </p:txBody>
      </p:sp>
      <p:pic>
        <p:nvPicPr>
          <p:cNvPr id="6" name="Picture 5">
            <a:extLst>
              <a:ext uri="{FF2B5EF4-FFF2-40B4-BE49-F238E27FC236}">
                <a16:creationId xmlns:a16="http://schemas.microsoft.com/office/drawing/2014/main" id="{97976A35-86CE-4BAE-80BC-5B22A1133DDB}"/>
              </a:ext>
            </a:extLst>
          </p:cNvPr>
          <p:cNvPicPr>
            <a:picLocks noChangeAspect="1"/>
          </p:cNvPicPr>
          <p:nvPr userDrawn="1"/>
        </p:nvPicPr>
        <p:blipFill>
          <a:blip r:embed="rId2"/>
          <a:stretch>
            <a:fillRect/>
          </a:stretch>
        </p:blipFill>
        <p:spPr>
          <a:xfrm>
            <a:off x="8699862" y="6135209"/>
            <a:ext cx="3371044" cy="6036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81687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81192" y="6274040"/>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614795" y="6278366"/>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Arial" panose="020B0604020202020204" pitchFamily="34"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pxhere.com/en/photo/933315"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kyhmis.zendesk.com/hc/en-us/articles/4402609949979-KYHMIS-User-Agreement"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kyhmis.zendesk.com/hc/en-us/articles/215780543-KYHMIS-Security-Monitoring-Form" TargetMode="External"/><Relationship Id="rId4" Type="http://schemas.openxmlformats.org/officeDocument/2006/relationships/hyperlink" Target="https://kyhmis.zendesk.com/hc/en-us/articles/4402604373275-KYHMIS-Agency-Agreemen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KYHMISReporting@kyhousing.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KYHMISReporting@kyhousing.or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KYHMISReporting@kyhousing.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78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E9A7-644D-4A35-9B20-81F5ABAF553B}"/>
              </a:ext>
            </a:extLst>
          </p:cNvPr>
          <p:cNvSpPr>
            <a:spLocks noGrp="1"/>
          </p:cNvSpPr>
          <p:nvPr>
            <p:ph type="ctrTitle"/>
          </p:nvPr>
        </p:nvSpPr>
        <p:spPr/>
        <p:txBody>
          <a:bodyPr>
            <a:normAutofit/>
          </a:bodyPr>
          <a:lstStyle/>
          <a:p>
            <a:r>
              <a:rPr lang="en-US" sz="4000" dirty="0"/>
              <a:t>Data Accuracy</a:t>
            </a:r>
          </a:p>
        </p:txBody>
      </p:sp>
      <p:sp>
        <p:nvSpPr>
          <p:cNvPr id="4" name="Subtitle 3">
            <a:extLst>
              <a:ext uri="{FF2B5EF4-FFF2-40B4-BE49-F238E27FC236}">
                <a16:creationId xmlns:a16="http://schemas.microsoft.com/office/drawing/2014/main" id="{4B09DF43-1392-475F-AEC7-136A4FC198F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56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C431-4592-4540-B074-9314348E0C35}"/>
              </a:ext>
            </a:extLst>
          </p:cNvPr>
          <p:cNvSpPr>
            <a:spLocks noGrp="1"/>
          </p:cNvSpPr>
          <p:nvPr>
            <p:ph type="title"/>
          </p:nvPr>
        </p:nvSpPr>
        <p:spPr/>
        <p:txBody>
          <a:bodyPr>
            <a:normAutofit/>
          </a:bodyPr>
          <a:lstStyle/>
          <a:p>
            <a:r>
              <a:rPr lang="en-US" sz="4000" dirty="0"/>
              <a:t>Agency Performance Accomplishments</a:t>
            </a:r>
          </a:p>
        </p:txBody>
      </p:sp>
      <p:sp>
        <p:nvSpPr>
          <p:cNvPr id="3" name="Content Placeholder 2">
            <a:extLst>
              <a:ext uri="{FF2B5EF4-FFF2-40B4-BE49-F238E27FC236}">
                <a16:creationId xmlns:a16="http://schemas.microsoft.com/office/drawing/2014/main" id="{13CD52DD-5437-4BE8-A125-2C7E9AFBB1A0}"/>
              </a:ext>
            </a:extLst>
          </p:cNvPr>
          <p:cNvSpPr>
            <a:spLocks noGrp="1"/>
          </p:cNvSpPr>
          <p:nvPr>
            <p:ph idx="1"/>
          </p:nvPr>
        </p:nvSpPr>
        <p:spPr>
          <a:xfrm>
            <a:off x="5133702" y="2180497"/>
            <a:ext cx="6731895" cy="1777892"/>
          </a:xfrm>
        </p:spPr>
        <p:txBody>
          <a:bodyPr>
            <a:normAutofit/>
          </a:bodyPr>
          <a:lstStyle/>
          <a:p>
            <a:pPr marL="0" indent="0" algn="ctr">
              <a:buNone/>
            </a:pPr>
            <a:r>
              <a:rPr lang="en-US" sz="2800" b="1" dirty="0"/>
              <a:t>Kentucky River Foothills</a:t>
            </a:r>
          </a:p>
        </p:txBody>
      </p:sp>
      <p:pic>
        <p:nvPicPr>
          <p:cNvPr id="8" name="Picture 7">
            <a:extLst>
              <a:ext uri="{FF2B5EF4-FFF2-40B4-BE49-F238E27FC236}">
                <a16:creationId xmlns:a16="http://schemas.microsoft.com/office/drawing/2014/main" id="{5BC6A852-8C71-45B0-B6E5-FA664DE10CB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6402" y="2655737"/>
            <a:ext cx="4698287" cy="3500108"/>
          </a:xfrm>
          <a:prstGeom prst="rect">
            <a:avLst/>
          </a:prstGeom>
        </p:spPr>
      </p:pic>
    </p:spTree>
    <p:extLst>
      <p:ext uri="{BB962C8B-B14F-4D97-AF65-F5344CB8AC3E}">
        <p14:creationId xmlns:p14="http://schemas.microsoft.com/office/powerpoint/2010/main" val="3009429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72DB9-3806-4CE1-95C6-8FB31AF91A99}"/>
              </a:ext>
            </a:extLst>
          </p:cNvPr>
          <p:cNvSpPr>
            <a:spLocks noGrp="1"/>
          </p:cNvSpPr>
          <p:nvPr>
            <p:ph type="ctrTitle"/>
          </p:nvPr>
        </p:nvSpPr>
        <p:spPr/>
        <p:txBody>
          <a:bodyPr>
            <a:normAutofit/>
          </a:bodyPr>
          <a:lstStyle/>
          <a:p>
            <a:r>
              <a:rPr lang="en-US" sz="4000" dirty="0"/>
              <a:t>Data Quality Feedback and Next Steps</a:t>
            </a:r>
          </a:p>
        </p:txBody>
      </p:sp>
      <p:sp>
        <p:nvSpPr>
          <p:cNvPr id="3" name="Subtitle 2">
            <a:extLst>
              <a:ext uri="{FF2B5EF4-FFF2-40B4-BE49-F238E27FC236}">
                <a16:creationId xmlns:a16="http://schemas.microsoft.com/office/drawing/2014/main" id="{14B1A85D-F05B-4705-9F30-87123E31657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322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FF38-1349-4A51-913B-270FF8A57334}"/>
              </a:ext>
            </a:extLst>
          </p:cNvPr>
          <p:cNvSpPr>
            <a:spLocks noGrp="1"/>
          </p:cNvSpPr>
          <p:nvPr>
            <p:ph type="title"/>
          </p:nvPr>
        </p:nvSpPr>
        <p:spPr/>
        <p:txBody>
          <a:bodyPr>
            <a:normAutofit/>
          </a:bodyPr>
          <a:lstStyle/>
          <a:p>
            <a:r>
              <a:rPr lang="en-US" sz="4000" dirty="0"/>
              <a:t>Coordinated Entry Assessment</a:t>
            </a:r>
          </a:p>
        </p:txBody>
      </p:sp>
      <p:sp>
        <p:nvSpPr>
          <p:cNvPr id="3" name="Content Placeholder 2">
            <a:extLst>
              <a:ext uri="{FF2B5EF4-FFF2-40B4-BE49-F238E27FC236}">
                <a16:creationId xmlns:a16="http://schemas.microsoft.com/office/drawing/2014/main" id="{1904F548-F4AD-4D92-894C-6028EF923E70}"/>
              </a:ext>
            </a:extLst>
          </p:cNvPr>
          <p:cNvSpPr>
            <a:spLocks noGrp="1"/>
          </p:cNvSpPr>
          <p:nvPr>
            <p:ph idx="1"/>
          </p:nvPr>
        </p:nvSpPr>
        <p:spPr>
          <a:xfrm>
            <a:off x="364623" y="3972166"/>
            <a:ext cx="6482782" cy="1549293"/>
          </a:xfrm>
        </p:spPr>
        <p:txBody>
          <a:bodyPr/>
          <a:lstStyle/>
          <a:p>
            <a:r>
              <a:rPr lang="en-US" dirty="0"/>
              <a:t>When entering a client into the CE project make sure you are completing the Coordinated Entry Assessment</a:t>
            </a:r>
          </a:p>
          <a:p>
            <a:r>
              <a:rPr lang="en-US" dirty="0"/>
              <a:t>Not completing this the client will not show up on the CE APR that is sent to HUD</a:t>
            </a:r>
          </a:p>
        </p:txBody>
      </p:sp>
      <p:pic>
        <p:nvPicPr>
          <p:cNvPr id="5" name="Picture 4">
            <a:extLst>
              <a:ext uri="{FF2B5EF4-FFF2-40B4-BE49-F238E27FC236}">
                <a16:creationId xmlns:a16="http://schemas.microsoft.com/office/drawing/2014/main" id="{E9D9E953-C3BE-4A41-82F0-CC19D16D70D2}"/>
              </a:ext>
            </a:extLst>
          </p:cNvPr>
          <p:cNvPicPr>
            <a:picLocks noChangeAspect="1"/>
          </p:cNvPicPr>
          <p:nvPr/>
        </p:nvPicPr>
        <p:blipFill>
          <a:blip r:embed="rId3"/>
          <a:stretch>
            <a:fillRect/>
          </a:stretch>
        </p:blipFill>
        <p:spPr>
          <a:xfrm>
            <a:off x="581192" y="1994311"/>
            <a:ext cx="7690245" cy="1358970"/>
          </a:xfrm>
          <a:prstGeom prst="rect">
            <a:avLst/>
          </a:prstGeom>
        </p:spPr>
      </p:pic>
      <p:pic>
        <p:nvPicPr>
          <p:cNvPr id="7" name="Picture 6">
            <a:extLst>
              <a:ext uri="{FF2B5EF4-FFF2-40B4-BE49-F238E27FC236}">
                <a16:creationId xmlns:a16="http://schemas.microsoft.com/office/drawing/2014/main" id="{7980F7A2-5D49-49F1-8844-DEC21B26FA3B}"/>
              </a:ext>
            </a:extLst>
          </p:cNvPr>
          <p:cNvPicPr>
            <a:picLocks noChangeAspect="1"/>
          </p:cNvPicPr>
          <p:nvPr/>
        </p:nvPicPr>
        <p:blipFill>
          <a:blip r:embed="rId4"/>
          <a:stretch>
            <a:fillRect/>
          </a:stretch>
        </p:blipFill>
        <p:spPr>
          <a:xfrm>
            <a:off x="7063974" y="3429000"/>
            <a:ext cx="4546834" cy="2197213"/>
          </a:xfrm>
          <a:prstGeom prst="rect">
            <a:avLst/>
          </a:prstGeom>
        </p:spPr>
      </p:pic>
    </p:spTree>
    <p:extLst>
      <p:ext uri="{BB962C8B-B14F-4D97-AF65-F5344CB8AC3E}">
        <p14:creationId xmlns:p14="http://schemas.microsoft.com/office/powerpoint/2010/main" val="192521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99580-2AC7-4803-B827-21430D2257CD}"/>
              </a:ext>
            </a:extLst>
          </p:cNvPr>
          <p:cNvSpPr>
            <a:spLocks noGrp="1"/>
          </p:cNvSpPr>
          <p:nvPr>
            <p:ph type="title"/>
          </p:nvPr>
        </p:nvSpPr>
        <p:spPr/>
        <p:txBody>
          <a:bodyPr>
            <a:normAutofit/>
          </a:bodyPr>
          <a:lstStyle/>
          <a:p>
            <a:r>
              <a:rPr lang="en-US" sz="4000" dirty="0"/>
              <a:t>Anonymous Client</a:t>
            </a:r>
          </a:p>
        </p:txBody>
      </p:sp>
      <p:sp>
        <p:nvSpPr>
          <p:cNvPr id="3" name="Content Placeholder 2">
            <a:extLst>
              <a:ext uri="{FF2B5EF4-FFF2-40B4-BE49-F238E27FC236}">
                <a16:creationId xmlns:a16="http://schemas.microsoft.com/office/drawing/2014/main" id="{D53C24E6-7310-4485-9A13-0C36B80706CF}"/>
              </a:ext>
            </a:extLst>
          </p:cNvPr>
          <p:cNvSpPr>
            <a:spLocks noGrp="1"/>
          </p:cNvSpPr>
          <p:nvPr>
            <p:ph idx="1"/>
          </p:nvPr>
        </p:nvSpPr>
        <p:spPr>
          <a:xfrm>
            <a:off x="581192" y="2180497"/>
            <a:ext cx="11029615" cy="550671"/>
          </a:xfrm>
        </p:spPr>
        <p:txBody>
          <a:bodyPr/>
          <a:lstStyle/>
          <a:p>
            <a:r>
              <a:rPr lang="en-US" dirty="0"/>
              <a:t>Do not use the Anonymous Client button!!</a:t>
            </a:r>
          </a:p>
        </p:txBody>
      </p:sp>
      <p:pic>
        <p:nvPicPr>
          <p:cNvPr id="5" name="Picture 4">
            <a:extLst>
              <a:ext uri="{FF2B5EF4-FFF2-40B4-BE49-F238E27FC236}">
                <a16:creationId xmlns:a16="http://schemas.microsoft.com/office/drawing/2014/main" id="{0D999C3A-40CA-4C44-8F16-CE2724E544A8}"/>
              </a:ext>
            </a:extLst>
          </p:cNvPr>
          <p:cNvPicPr>
            <a:picLocks noChangeAspect="1"/>
          </p:cNvPicPr>
          <p:nvPr/>
        </p:nvPicPr>
        <p:blipFill>
          <a:blip r:embed="rId2"/>
          <a:stretch>
            <a:fillRect/>
          </a:stretch>
        </p:blipFill>
        <p:spPr>
          <a:xfrm>
            <a:off x="1927873" y="2947737"/>
            <a:ext cx="8792264" cy="3116179"/>
          </a:xfrm>
          <a:prstGeom prst="rect">
            <a:avLst/>
          </a:prstGeom>
        </p:spPr>
      </p:pic>
      <p:sp>
        <p:nvSpPr>
          <p:cNvPr id="6" name="Rectangle 5">
            <a:extLst>
              <a:ext uri="{FF2B5EF4-FFF2-40B4-BE49-F238E27FC236}">
                <a16:creationId xmlns:a16="http://schemas.microsoft.com/office/drawing/2014/main" id="{FB8B789D-194E-4D46-9379-56358AA89D41}"/>
              </a:ext>
            </a:extLst>
          </p:cNvPr>
          <p:cNvSpPr/>
          <p:nvPr/>
        </p:nvSpPr>
        <p:spPr>
          <a:xfrm>
            <a:off x="6096000" y="5642811"/>
            <a:ext cx="1760621" cy="5130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1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EF3A-5705-4145-A2D3-DE5832B9BBFC}"/>
              </a:ext>
            </a:extLst>
          </p:cNvPr>
          <p:cNvSpPr>
            <a:spLocks noGrp="1"/>
          </p:cNvSpPr>
          <p:nvPr>
            <p:ph type="title"/>
          </p:nvPr>
        </p:nvSpPr>
        <p:spPr/>
        <p:txBody>
          <a:bodyPr>
            <a:normAutofit/>
          </a:bodyPr>
          <a:lstStyle/>
          <a:p>
            <a:r>
              <a:rPr lang="en-US" sz="4000" dirty="0"/>
              <a:t>Poll Question</a:t>
            </a:r>
          </a:p>
        </p:txBody>
      </p:sp>
      <p:sp>
        <p:nvSpPr>
          <p:cNvPr id="3" name="Content Placeholder 2">
            <a:extLst>
              <a:ext uri="{FF2B5EF4-FFF2-40B4-BE49-F238E27FC236}">
                <a16:creationId xmlns:a16="http://schemas.microsoft.com/office/drawing/2014/main" id="{BA7EFD39-71DE-4601-9F6D-AFDFFD7CD7D3}"/>
              </a:ext>
            </a:extLst>
          </p:cNvPr>
          <p:cNvSpPr>
            <a:spLocks noGrp="1"/>
          </p:cNvSpPr>
          <p:nvPr>
            <p:ph idx="1"/>
          </p:nvPr>
        </p:nvSpPr>
        <p:spPr/>
        <p:txBody>
          <a:bodyPr/>
          <a:lstStyle/>
          <a:p>
            <a:r>
              <a:rPr lang="en-US" dirty="0"/>
              <a:t>Please select Yes or No – Do you use ART?</a:t>
            </a:r>
          </a:p>
        </p:txBody>
      </p:sp>
    </p:spTree>
    <p:extLst>
      <p:ext uri="{BB962C8B-B14F-4D97-AF65-F5344CB8AC3E}">
        <p14:creationId xmlns:p14="http://schemas.microsoft.com/office/powerpoint/2010/main" val="761342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965E-8646-4279-A604-425852C07AAC}"/>
              </a:ext>
            </a:extLst>
          </p:cNvPr>
          <p:cNvSpPr>
            <a:spLocks noGrp="1"/>
          </p:cNvSpPr>
          <p:nvPr>
            <p:ph type="title"/>
          </p:nvPr>
        </p:nvSpPr>
        <p:spPr/>
        <p:txBody>
          <a:bodyPr>
            <a:normAutofit/>
          </a:bodyPr>
          <a:lstStyle/>
          <a:p>
            <a:r>
              <a:rPr lang="en-US" sz="4000" dirty="0"/>
              <a:t>Reporting tool</a:t>
            </a:r>
          </a:p>
        </p:txBody>
      </p:sp>
      <p:sp>
        <p:nvSpPr>
          <p:cNvPr id="3" name="Content Placeholder 2">
            <a:extLst>
              <a:ext uri="{FF2B5EF4-FFF2-40B4-BE49-F238E27FC236}">
                <a16:creationId xmlns:a16="http://schemas.microsoft.com/office/drawing/2014/main" id="{1E11823A-AFC8-45E0-8018-A42B5CEE9451}"/>
              </a:ext>
            </a:extLst>
          </p:cNvPr>
          <p:cNvSpPr>
            <a:spLocks noGrp="1"/>
          </p:cNvSpPr>
          <p:nvPr>
            <p:ph idx="1"/>
          </p:nvPr>
        </p:nvSpPr>
        <p:spPr>
          <a:xfrm>
            <a:off x="581192" y="2180496"/>
            <a:ext cx="11029615" cy="1104125"/>
          </a:xfrm>
        </p:spPr>
        <p:txBody>
          <a:bodyPr/>
          <a:lstStyle/>
          <a:p>
            <a:r>
              <a:rPr lang="en-US" dirty="0"/>
              <a:t>Art will be going away May 14 – you will no longer have the ART button</a:t>
            </a:r>
          </a:p>
          <a:p>
            <a:r>
              <a:rPr lang="en-US" dirty="0"/>
              <a:t>The new reporting tool is SAP Business Objects</a:t>
            </a:r>
          </a:p>
        </p:txBody>
      </p:sp>
      <p:pic>
        <p:nvPicPr>
          <p:cNvPr id="5" name="Picture 4">
            <a:extLst>
              <a:ext uri="{FF2B5EF4-FFF2-40B4-BE49-F238E27FC236}">
                <a16:creationId xmlns:a16="http://schemas.microsoft.com/office/drawing/2014/main" id="{4F2412CC-8BB5-424A-8AAE-479A0F23E810}"/>
              </a:ext>
            </a:extLst>
          </p:cNvPr>
          <p:cNvPicPr>
            <a:picLocks noChangeAspect="1"/>
          </p:cNvPicPr>
          <p:nvPr/>
        </p:nvPicPr>
        <p:blipFill>
          <a:blip r:embed="rId3"/>
          <a:stretch>
            <a:fillRect/>
          </a:stretch>
        </p:blipFill>
        <p:spPr>
          <a:xfrm>
            <a:off x="1395663" y="3383654"/>
            <a:ext cx="9625263" cy="2463927"/>
          </a:xfrm>
          <a:prstGeom prst="rect">
            <a:avLst/>
          </a:prstGeom>
        </p:spPr>
      </p:pic>
      <p:sp>
        <p:nvSpPr>
          <p:cNvPr id="6" name="Rectangle 5">
            <a:extLst>
              <a:ext uri="{FF2B5EF4-FFF2-40B4-BE49-F238E27FC236}">
                <a16:creationId xmlns:a16="http://schemas.microsoft.com/office/drawing/2014/main" id="{E92A2B6B-A3EB-4D33-A919-783C1A849F9E}"/>
              </a:ext>
            </a:extLst>
          </p:cNvPr>
          <p:cNvSpPr/>
          <p:nvPr/>
        </p:nvSpPr>
        <p:spPr>
          <a:xfrm>
            <a:off x="3392905" y="3573380"/>
            <a:ext cx="1937084" cy="12392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2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6C52-CFA1-414F-AE26-BB880809055F}"/>
              </a:ext>
            </a:extLst>
          </p:cNvPr>
          <p:cNvSpPr>
            <a:spLocks noGrp="1"/>
          </p:cNvSpPr>
          <p:nvPr>
            <p:ph type="ctrTitle"/>
          </p:nvPr>
        </p:nvSpPr>
        <p:spPr/>
        <p:txBody>
          <a:bodyPr>
            <a:normAutofit/>
          </a:bodyPr>
          <a:lstStyle/>
          <a:p>
            <a:r>
              <a:rPr lang="en-US" sz="4000" dirty="0"/>
              <a:t>Learning Management System (LMS)</a:t>
            </a:r>
          </a:p>
        </p:txBody>
      </p:sp>
      <p:sp>
        <p:nvSpPr>
          <p:cNvPr id="3" name="Subtitle 2">
            <a:extLst>
              <a:ext uri="{FF2B5EF4-FFF2-40B4-BE49-F238E27FC236}">
                <a16:creationId xmlns:a16="http://schemas.microsoft.com/office/drawing/2014/main" id="{CBAC4C1D-43E2-4578-A6BF-9E2ED5E6600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699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E41E-0E8E-4685-A40B-7586068DA8A0}"/>
              </a:ext>
            </a:extLst>
          </p:cNvPr>
          <p:cNvSpPr>
            <a:spLocks noGrp="1"/>
          </p:cNvSpPr>
          <p:nvPr>
            <p:ph type="title"/>
          </p:nvPr>
        </p:nvSpPr>
        <p:spPr/>
        <p:txBody>
          <a:bodyPr>
            <a:normAutofit/>
          </a:bodyPr>
          <a:lstStyle/>
          <a:p>
            <a:r>
              <a:rPr lang="en-US" sz="4000" dirty="0"/>
              <a:t>Learning Management System (LMS)</a:t>
            </a:r>
          </a:p>
        </p:txBody>
      </p:sp>
      <p:pic>
        <p:nvPicPr>
          <p:cNvPr id="5" name="Picture 4">
            <a:extLst>
              <a:ext uri="{FF2B5EF4-FFF2-40B4-BE49-F238E27FC236}">
                <a16:creationId xmlns:a16="http://schemas.microsoft.com/office/drawing/2014/main" id="{D2836363-9505-4325-A240-7A5511794F2A}"/>
              </a:ext>
            </a:extLst>
          </p:cNvPr>
          <p:cNvPicPr>
            <a:picLocks noChangeAspect="1"/>
          </p:cNvPicPr>
          <p:nvPr/>
        </p:nvPicPr>
        <p:blipFill>
          <a:blip r:embed="rId3"/>
          <a:stretch>
            <a:fillRect/>
          </a:stretch>
        </p:blipFill>
        <p:spPr>
          <a:xfrm>
            <a:off x="1744579" y="2021305"/>
            <a:ext cx="9228221" cy="4030579"/>
          </a:xfrm>
          <a:prstGeom prst="rect">
            <a:avLst/>
          </a:prstGeom>
        </p:spPr>
      </p:pic>
    </p:spTree>
    <p:extLst>
      <p:ext uri="{BB962C8B-B14F-4D97-AF65-F5344CB8AC3E}">
        <p14:creationId xmlns:p14="http://schemas.microsoft.com/office/powerpoint/2010/main" val="362791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F005-C0D5-47FA-8B4B-2777B34E6A43}"/>
              </a:ext>
            </a:extLst>
          </p:cNvPr>
          <p:cNvSpPr>
            <a:spLocks noGrp="1"/>
          </p:cNvSpPr>
          <p:nvPr>
            <p:ph type="title"/>
          </p:nvPr>
        </p:nvSpPr>
        <p:spPr/>
        <p:txBody>
          <a:bodyPr>
            <a:normAutofit/>
          </a:bodyPr>
          <a:lstStyle/>
          <a:p>
            <a:r>
              <a:rPr lang="en-US" sz="4000" dirty="0"/>
              <a:t>Learning Management System (LMS)</a:t>
            </a:r>
          </a:p>
        </p:txBody>
      </p:sp>
      <p:pic>
        <p:nvPicPr>
          <p:cNvPr id="5" name="Content Placeholder 4">
            <a:extLst>
              <a:ext uri="{FF2B5EF4-FFF2-40B4-BE49-F238E27FC236}">
                <a16:creationId xmlns:a16="http://schemas.microsoft.com/office/drawing/2014/main" id="{A9F398B1-3E5E-41FF-BB4F-C89CA129BE34}"/>
              </a:ext>
            </a:extLst>
          </p:cNvPr>
          <p:cNvPicPr>
            <a:picLocks noGrp="1" noChangeAspect="1"/>
          </p:cNvPicPr>
          <p:nvPr>
            <p:ph idx="1"/>
          </p:nvPr>
        </p:nvPicPr>
        <p:blipFill>
          <a:blip r:embed="rId2"/>
          <a:stretch>
            <a:fillRect/>
          </a:stretch>
        </p:blipFill>
        <p:spPr>
          <a:xfrm>
            <a:off x="937549" y="2181225"/>
            <a:ext cx="10370917" cy="3678238"/>
          </a:xfrm>
        </p:spPr>
      </p:pic>
    </p:spTree>
    <p:extLst>
      <p:ext uri="{BB962C8B-B14F-4D97-AF65-F5344CB8AC3E}">
        <p14:creationId xmlns:p14="http://schemas.microsoft.com/office/powerpoint/2010/main" val="2921837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2F052A-4B87-4554-A941-93F27204264E}"/>
              </a:ext>
            </a:extLst>
          </p:cNvPr>
          <p:cNvSpPr>
            <a:spLocks noGrp="1"/>
          </p:cNvSpPr>
          <p:nvPr>
            <p:ph type="ctrTitle"/>
          </p:nvPr>
        </p:nvSpPr>
        <p:spPr/>
        <p:txBody>
          <a:bodyPr>
            <a:normAutofit/>
          </a:bodyPr>
          <a:lstStyle/>
          <a:p>
            <a:r>
              <a:rPr lang="en-US" sz="4000" dirty="0"/>
              <a:t>KYHMIS BOS Quarterly Meeting</a:t>
            </a:r>
          </a:p>
        </p:txBody>
      </p:sp>
      <p:sp>
        <p:nvSpPr>
          <p:cNvPr id="5" name="Subtitle 4">
            <a:extLst>
              <a:ext uri="{FF2B5EF4-FFF2-40B4-BE49-F238E27FC236}">
                <a16:creationId xmlns:a16="http://schemas.microsoft.com/office/drawing/2014/main" id="{35C5808A-6622-477F-BFA3-B53A37DC042D}"/>
              </a:ext>
            </a:extLst>
          </p:cNvPr>
          <p:cNvSpPr>
            <a:spLocks noGrp="1"/>
          </p:cNvSpPr>
          <p:nvPr>
            <p:ph type="subTitle" idx="1"/>
          </p:nvPr>
        </p:nvSpPr>
        <p:spPr/>
        <p:txBody>
          <a:bodyPr>
            <a:normAutofit fontScale="92500" lnSpcReduction="20000"/>
          </a:bodyPr>
          <a:lstStyle/>
          <a:p>
            <a:r>
              <a:rPr lang="en-US" dirty="0"/>
              <a:t>April 27, 2022</a:t>
            </a:r>
          </a:p>
          <a:p>
            <a:r>
              <a:rPr lang="en-US" dirty="0"/>
              <a:t>1:30 PM</a:t>
            </a:r>
          </a:p>
        </p:txBody>
      </p:sp>
    </p:spTree>
    <p:extLst>
      <p:ext uri="{BB962C8B-B14F-4D97-AF65-F5344CB8AC3E}">
        <p14:creationId xmlns:p14="http://schemas.microsoft.com/office/powerpoint/2010/main" val="407380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FCC2-D66D-443E-9E36-0B05A69D61D9}"/>
              </a:ext>
            </a:extLst>
          </p:cNvPr>
          <p:cNvSpPr>
            <a:spLocks noGrp="1"/>
          </p:cNvSpPr>
          <p:nvPr>
            <p:ph type="title"/>
          </p:nvPr>
        </p:nvSpPr>
        <p:spPr/>
        <p:txBody>
          <a:bodyPr>
            <a:normAutofit/>
          </a:bodyPr>
          <a:lstStyle/>
          <a:p>
            <a:r>
              <a:rPr lang="en-US" sz="4000" dirty="0"/>
              <a:t>Learning Management System (LMS)</a:t>
            </a:r>
          </a:p>
        </p:txBody>
      </p:sp>
      <p:sp>
        <p:nvSpPr>
          <p:cNvPr id="3" name="Content Placeholder 2">
            <a:extLst>
              <a:ext uri="{FF2B5EF4-FFF2-40B4-BE49-F238E27FC236}">
                <a16:creationId xmlns:a16="http://schemas.microsoft.com/office/drawing/2014/main" id="{5FE5D85F-B4C1-431C-8A5B-A46F4428F09D}"/>
              </a:ext>
            </a:extLst>
          </p:cNvPr>
          <p:cNvSpPr>
            <a:spLocks noGrp="1"/>
          </p:cNvSpPr>
          <p:nvPr>
            <p:ph idx="1"/>
          </p:nvPr>
        </p:nvSpPr>
        <p:spPr/>
        <p:txBody>
          <a:bodyPr/>
          <a:lstStyle/>
          <a:p>
            <a:r>
              <a:rPr lang="en-US" dirty="0"/>
              <a:t>New Training Process</a:t>
            </a:r>
          </a:p>
          <a:p>
            <a:pPr lvl="1"/>
            <a:r>
              <a:rPr lang="en-US" dirty="0"/>
              <a:t>New user will submit a Help Desk ticket requesting training</a:t>
            </a:r>
          </a:p>
          <a:p>
            <a:pPr lvl="2"/>
            <a:r>
              <a:rPr lang="en-US" dirty="0"/>
              <a:t>I will give user access to the LMS as well as the Training site</a:t>
            </a:r>
          </a:p>
          <a:p>
            <a:pPr lvl="1"/>
            <a:r>
              <a:rPr lang="en-US" dirty="0"/>
              <a:t>The LMS will guide them on the trainings they have to complete</a:t>
            </a:r>
          </a:p>
        </p:txBody>
      </p:sp>
    </p:spTree>
    <p:extLst>
      <p:ext uri="{BB962C8B-B14F-4D97-AF65-F5344CB8AC3E}">
        <p14:creationId xmlns:p14="http://schemas.microsoft.com/office/powerpoint/2010/main" val="37401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8621-5B0E-43B7-B34B-D9979A2B2A4A}"/>
              </a:ext>
            </a:extLst>
          </p:cNvPr>
          <p:cNvSpPr>
            <a:spLocks noGrp="1"/>
          </p:cNvSpPr>
          <p:nvPr>
            <p:ph type="title"/>
          </p:nvPr>
        </p:nvSpPr>
        <p:spPr/>
        <p:txBody>
          <a:bodyPr>
            <a:normAutofit/>
          </a:bodyPr>
          <a:lstStyle/>
          <a:p>
            <a:r>
              <a:rPr lang="en-US" sz="4000" dirty="0"/>
              <a:t>Upcoming requirements</a:t>
            </a:r>
          </a:p>
        </p:txBody>
      </p:sp>
      <p:sp>
        <p:nvSpPr>
          <p:cNvPr id="3" name="Content Placeholder 2">
            <a:extLst>
              <a:ext uri="{FF2B5EF4-FFF2-40B4-BE49-F238E27FC236}">
                <a16:creationId xmlns:a16="http://schemas.microsoft.com/office/drawing/2014/main" id="{10FBF8E1-9F2E-48FD-A823-A4C345F4F4D1}"/>
              </a:ext>
            </a:extLst>
          </p:cNvPr>
          <p:cNvSpPr>
            <a:spLocks noGrp="1"/>
          </p:cNvSpPr>
          <p:nvPr>
            <p:ph idx="1"/>
          </p:nvPr>
        </p:nvSpPr>
        <p:spPr/>
        <p:txBody>
          <a:bodyPr/>
          <a:lstStyle/>
          <a:p>
            <a:r>
              <a:rPr lang="en-US" dirty="0"/>
              <a:t>Annual Documents</a:t>
            </a:r>
          </a:p>
          <a:p>
            <a:pPr lvl="1"/>
            <a:r>
              <a:rPr lang="en-US" dirty="0"/>
              <a:t>ALL KYHMIS users will need to sign Annual Documentation for this fiscal year – </a:t>
            </a:r>
            <a:r>
              <a:rPr lang="en-US" dirty="0" err="1"/>
              <a:t>eGram</a:t>
            </a:r>
            <a:r>
              <a:rPr lang="en-US" dirty="0"/>
              <a:t> will go out closer to the time</a:t>
            </a:r>
          </a:p>
          <a:p>
            <a:pPr lvl="1"/>
            <a:r>
              <a:rPr lang="en-US" dirty="0"/>
              <a:t>We will need updated signed </a:t>
            </a:r>
            <a:r>
              <a:rPr lang="en-US" dirty="0">
                <a:hlinkClick r:id="rId3"/>
              </a:rPr>
              <a:t>User Agreements </a:t>
            </a:r>
            <a:r>
              <a:rPr lang="en-US" dirty="0"/>
              <a:t>for ALL KYHMIS users and </a:t>
            </a:r>
            <a:r>
              <a:rPr lang="en-US" dirty="0">
                <a:hlinkClick r:id="rId4"/>
              </a:rPr>
              <a:t>Agency Agreements </a:t>
            </a:r>
            <a:r>
              <a:rPr lang="en-US" dirty="0"/>
              <a:t>as well as the </a:t>
            </a:r>
            <a:r>
              <a:rPr lang="en-US" dirty="0">
                <a:hlinkClick r:id="rId5"/>
              </a:rPr>
              <a:t>KYHMIS Security Monitoring Form</a:t>
            </a:r>
            <a:endParaRPr lang="en-US" dirty="0"/>
          </a:p>
          <a:p>
            <a:r>
              <a:rPr lang="en-US" dirty="0"/>
              <a:t>Refresher Training and Security Training</a:t>
            </a:r>
          </a:p>
          <a:p>
            <a:pPr lvl="1"/>
            <a:r>
              <a:rPr lang="en-US" dirty="0"/>
              <a:t>All Users will have to complete the training it will be conducted through our LMS – links will go out the first of June to all KYHMIS BOS Users</a:t>
            </a:r>
          </a:p>
          <a:p>
            <a:pPr lvl="1"/>
            <a:r>
              <a:rPr lang="en-US" dirty="0"/>
              <a:t>Users will have the month of June to complete this training – this is a requirement of your license</a:t>
            </a:r>
          </a:p>
          <a:p>
            <a:r>
              <a:rPr lang="en-US" dirty="0"/>
              <a:t>Annual Invoicing – first part of July</a:t>
            </a:r>
          </a:p>
          <a:p>
            <a:pPr lvl="1"/>
            <a:endParaRPr lang="en-US" dirty="0"/>
          </a:p>
        </p:txBody>
      </p:sp>
    </p:spTree>
    <p:extLst>
      <p:ext uri="{BB962C8B-B14F-4D97-AF65-F5344CB8AC3E}">
        <p14:creationId xmlns:p14="http://schemas.microsoft.com/office/powerpoint/2010/main" val="506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FEC7-685F-418A-807D-B054E45861FF}"/>
              </a:ext>
            </a:extLst>
          </p:cNvPr>
          <p:cNvSpPr>
            <a:spLocks noGrp="1"/>
          </p:cNvSpPr>
          <p:nvPr>
            <p:ph type="ctrTitle"/>
          </p:nvPr>
        </p:nvSpPr>
        <p:spPr/>
        <p:txBody>
          <a:bodyPr>
            <a:normAutofit/>
          </a:bodyPr>
          <a:lstStyle/>
          <a:p>
            <a:r>
              <a:rPr lang="en-US" sz="4000" dirty="0"/>
              <a:t>Intermediate Training</a:t>
            </a:r>
          </a:p>
        </p:txBody>
      </p:sp>
      <p:sp>
        <p:nvSpPr>
          <p:cNvPr id="3" name="Subtitle 2">
            <a:extLst>
              <a:ext uri="{FF2B5EF4-FFF2-40B4-BE49-F238E27FC236}">
                <a16:creationId xmlns:a16="http://schemas.microsoft.com/office/drawing/2014/main" id="{CBCE4977-C14D-4469-B620-D8E78218DA40}"/>
              </a:ext>
            </a:extLst>
          </p:cNvPr>
          <p:cNvSpPr>
            <a:spLocks noGrp="1"/>
          </p:cNvSpPr>
          <p:nvPr>
            <p:ph type="subTitle" idx="1"/>
          </p:nvPr>
        </p:nvSpPr>
        <p:spPr>
          <a:xfrm>
            <a:off x="684064" y="2495444"/>
            <a:ext cx="10993546" cy="590321"/>
          </a:xfrm>
        </p:spPr>
        <p:txBody>
          <a:bodyPr>
            <a:normAutofit fontScale="85000" lnSpcReduction="20000"/>
          </a:bodyPr>
          <a:lstStyle/>
          <a:p>
            <a:r>
              <a:rPr lang="en-US" dirty="0"/>
              <a:t>April 28, 2022; 3:00 pm </a:t>
            </a:r>
            <a:r>
              <a:rPr lang="en-US" dirty="0" err="1"/>
              <a:t>est</a:t>
            </a:r>
            <a:endParaRPr lang="en-US" dirty="0"/>
          </a:p>
          <a:p>
            <a:r>
              <a:rPr lang="en-US" dirty="0"/>
              <a:t>https://attendee.gotowebinar.com/register/1184734096743481356</a:t>
            </a:r>
          </a:p>
        </p:txBody>
      </p:sp>
    </p:spTree>
    <p:extLst>
      <p:ext uri="{BB962C8B-B14F-4D97-AF65-F5344CB8AC3E}">
        <p14:creationId xmlns:p14="http://schemas.microsoft.com/office/powerpoint/2010/main" val="742055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9CF6-BD42-49B8-A4D8-C733DD2527AA}"/>
              </a:ext>
            </a:extLst>
          </p:cNvPr>
          <p:cNvSpPr>
            <a:spLocks noGrp="1"/>
          </p:cNvSpPr>
          <p:nvPr>
            <p:ph type="ctrTitle"/>
          </p:nvPr>
        </p:nvSpPr>
        <p:spPr/>
        <p:txBody>
          <a:bodyPr>
            <a:normAutofit/>
          </a:bodyPr>
          <a:lstStyle/>
          <a:p>
            <a:r>
              <a:rPr lang="en-US" sz="4000" dirty="0"/>
              <a:t>Next Meeting</a:t>
            </a:r>
          </a:p>
        </p:txBody>
      </p:sp>
      <p:sp>
        <p:nvSpPr>
          <p:cNvPr id="3" name="Subtitle 2">
            <a:extLst>
              <a:ext uri="{FF2B5EF4-FFF2-40B4-BE49-F238E27FC236}">
                <a16:creationId xmlns:a16="http://schemas.microsoft.com/office/drawing/2014/main" id="{E5FF9499-B963-4152-A123-6DC485BC2CAB}"/>
              </a:ext>
            </a:extLst>
          </p:cNvPr>
          <p:cNvSpPr>
            <a:spLocks noGrp="1"/>
          </p:cNvSpPr>
          <p:nvPr>
            <p:ph type="subTitle" idx="1"/>
          </p:nvPr>
        </p:nvSpPr>
        <p:spPr/>
        <p:txBody>
          <a:bodyPr>
            <a:normAutofit fontScale="85000" lnSpcReduction="20000"/>
          </a:bodyPr>
          <a:lstStyle/>
          <a:p>
            <a:r>
              <a:rPr lang="en-US" dirty="0"/>
              <a:t>July 27, 2022- 1:30 PM EST</a:t>
            </a:r>
          </a:p>
          <a:p>
            <a:r>
              <a:rPr lang="en-US" dirty="0"/>
              <a:t>https://attendee.gotowebinar.com/register/2749833919743668491</a:t>
            </a:r>
          </a:p>
        </p:txBody>
      </p:sp>
    </p:spTree>
    <p:extLst>
      <p:ext uri="{BB962C8B-B14F-4D97-AF65-F5344CB8AC3E}">
        <p14:creationId xmlns:p14="http://schemas.microsoft.com/office/powerpoint/2010/main" val="1816316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0FC6-CA80-4CEA-910D-D3911BFD4149}"/>
              </a:ext>
            </a:extLst>
          </p:cNvPr>
          <p:cNvSpPr>
            <a:spLocks noGrp="1"/>
          </p:cNvSpPr>
          <p:nvPr>
            <p:ph type="ctrTitle"/>
          </p:nvPr>
        </p:nvSpPr>
        <p:spPr/>
        <p:txBody>
          <a:bodyPr>
            <a:normAutofit/>
          </a:bodyPr>
          <a:lstStyle/>
          <a:p>
            <a:r>
              <a:rPr lang="en-US" sz="4000" dirty="0"/>
              <a:t>Questions?</a:t>
            </a:r>
          </a:p>
        </p:txBody>
      </p:sp>
      <p:sp>
        <p:nvSpPr>
          <p:cNvPr id="3" name="Subtitle 2">
            <a:extLst>
              <a:ext uri="{FF2B5EF4-FFF2-40B4-BE49-F238E27FC236}">
                <a16:creationId xmlns:a16="http://schemas.microsoft.com/office/drawing/2014/main" id="{ADD4A753-CE4D-431F-8B4A-CA74E51C20D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4181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14690D-1120-4E7D-A75A-D86294AD22A1}"/>
              </a:ext>
            </a:extLst>
          </p:cNvPr>
          <p:cNvSpPr>
            <a:spLocks noGrp="1"/>
          </p:cNvSpPr>
          <p:nvPr>
            <p:ph type="title"/>
          </p:nvPr>
        </p:nvSpPr>
        <p:spPr/>
        <p:txBody>
          <a:bodyPr>
            <a:normAutofit/>
          </a:bodyPr>
          <a:lstStyle/>
          <a:p>
            <a:r>
              <a:rPr lang="en-US" sz="4000" dirty="0"/>
              <a:t>agenda</a:t>
            </a:r>
          </a:p>
        </p:txBody>
      </p:sp>
      <p:sp>
        <p:nvSpPr>
          <p:cNvPr id="5" name="Content Placeholder 4">
            <a:extLst>
              <a:ext uri="{FF2B5EF4-FFF2-40B4-BE49-F238E27FC236}">
                <a16:creationId xmlns:a16="http://schemas.microsoft.com/office/drawing/2014/main" id="{092A2A92-7E9C-4FE5-B0CA-DC8F010666E6}"/>
              </a:ext>
            </a:extLst>
          </p:cNvPr>
          <p:cNvSpPr>
            <a:spLocks noGrp="1"/>
          </p:cNvSpPr>
          <p:nvPr>
            <p:ph idx="1"/>
          </p:nvPr>
        </p:nvSpPr>
        <p:spPr/>
        <p:txBody>
          <a:bodyPr>
            <a:normAutofit fontScale="92500" lnSpcReduction="20000"/>
          </a:bodyPr>
          <a:lstStyle/>
          <a:p>
            <a:r>
              <a:rPr lang="en-US" dirty="0"/>
              <a:t>Reporting</a:t>
            </a:r>
          </a:p>
          <a:p>
            <a:pPr lvl="1"/>
            <a:r>
              <a:rPr lang="en-US" dirty="0"/>
              <a:t>CoC APR</a:t>
            </a:r>
          </a:p>
          <a:p>
            <a:pPr lvl="1"/>
            <a:r>
              <a:rPr lang="en-US" dirty="0"/>
              <a:t>ESG CAPER</a:t>
            </a:r>
          </a:p>
          <a:p>
            <a:pPr lvl="1"/>
            <a:r>
              <a:rPr lang="en-US" dirty="0"/>
              <a:t>Data Quality</a:t>
            </a:r>
          </a:p>
          <a:p>
            <a:r>
              <a:rPr lang="en-US" dirty="0"/>
              <a:t>Client Data Entry</a:t>
            </a:r>
          </a:p>
          <a:p>
            <a:pPr lvl="1"/>
            <a:r>
              <a:rPr lang="en-US" dirty="0"/>
              <a:t>CE Assessment</a:t>
            </a:r>
          </a:p>
          <a:p>
            <a:pPr lvl="1"/>
            <a:r>
              <a:rPr lang="en-US" dirty="0"/>
              <a:t>Anonymous Client</a:t>
            </a:r>
          </a:p>
          <a:p>
            <a:r>
              <a:rPr lang="en-US" dirty="0"/>
              <a:t>Reporting Tool</a:t>
            </a:r>
          </a:p>
          <a:p>
            <a:r>
              <a:rPr lang="en-US" dirty="0"/>
              <a:t>Learning Management System (LMS)</a:t>
            </a:r>
          </a:p>
          <a:p>
            <a:r>
              <a:rPr lang="en-US" dirty="0"/>
              <a:t>Annual Invoices and Requirements</a:t>
            </a:r>
          </a:p>
          <a:p>
            <a:r>
              <a:rPr lang="en-US" dirty="0"/>
              <a:t>Questions</a:t>
            </a:r>
          </a:p>
        </p:txBody>
      </p:sp>
    </p:spTree>
    <p:extLst>
      <p:ext uri="{BB962C8B-B14F-4D97-AF65-F5344CB8AC3E}">
        <p14:creationId xmlns:p14="http://schemas.microsoft.com/office/powerpoint/2010/main" val="322230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AA43-531B-49CC-8BBE-E2D5F168C9D5}"/>
              </a:ext>
            </a:extLst>
          </p:cNvPr>
          <p:cNvSpPr>
            <a:spLocks noGrp="1"/>
          </p:cNvSpPr>
          <p:nvPr>
            <p:ph type="title"/>
          </p:nvPr>
        </p:nvSpPr>
        <p:spPr/>
        <p:txBody>
          <a:bodyPr>
            <a:normAutofit/>
          </a:bodyPr>
          <a:lstStyle/>
          <a:p>
            <a:r>
              <a:rPr lang="en-US" sz="4000" dirty="0"/>
              <a:t>CoC APR-reminders</a:t>
            </a:r>
          </a:p>
        </p:txBody>
      </p:sp>
      <p:sp>
        <p:nvSpPr>
          <p:cNvPr id="3" name="Content Placeholder 2">
            <a:extLst>
              <a:ext uri="{FF2B5EF4-FFF2-40B4-BE49-F238E27FC236}">
                <a16:creationId xmlns:a16="http://schemas.microsoft.com/office/drawing/2014/main" id="{8707A98D-8B90-4B35-8798-04F3AF6B3DD6}"/>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sz="2000" dirty="0"/>
              <a:t>APRs are due to KHC 45 days after the end of your grant period </a:t>
            </a:r>
            <a:r>
              <a:rPr lang="en-US" sz="2000" i="1" dirty="0"/>
              <a:t>(varies per agency)</a:t>
            </a:r>
          </a:p>
          <a:p>
            <a:pPr marL="342900" indent="-342900">
              <a:buFont typeface="Arial" panose="020B0604020202020204" pitchFamily="34" charset="0"/>
              <a:buChar char="•"/>
            </a:pPr>
            <a:r>
              <a:rPr lang="en-US" sz="2000" dirty="0"/>
              <a:t>You should receive an automatic email once your grant period ends, this will notify you of your due date to KHC with instructions for submitting</a:t>
            </a:r>
          </a:p>
          <a:p>
            <a:pPr marL="800100" lvl="1" indent="-342900">
              <a:buFont typeface="Arial" panose="020B0604020202020204" pitchFamily="34" charset="0"/>
              <a:buChar char="•"/>
            </a:pPr>
            <a:r>
              <a:rPr lang="en-US" sz="2000" dirty="0"/>
              <a:t>Typically, these are sent to the agency financial person (whom has web-draw user access) and to the HMIS contact.</a:t>
            </a:r>
          </a:p>
          <a:p>
            <a:pPr marL="800100" lvl="1" indent="-342900">
              <a:buFont typeface="Arial" panose="020B0604020202020204" pitchFamily="34" charset="0"/>
              <a:buChar char="•"/>
            </a:pPr>
            <a:r>
              <a:rPr lang="en-US" sz="2000" dirty="0"/>
              <a:t>If you would like to be added as an additional contact, please email </a:t>
            </a:r>
            <a:r>
              <a:rPr lang="en-US" sz="2000" dirty="0">
                <a:hlinkClick r:id="rId3"/>
              </a:rPr>
              <a:t>KYHMISReporting@kyhousing.org</a:t>
            </a:r>
            <a:r>
              <a:rPr lang="en-US" sz="2000" dirty="0"/>
              <a:t> or submit an HCA Help Desk ticket </a:t>
            </a:r>
          </a:p>
          <a:p>
            <a:pPr marL="342900" indent="-342900">
              <a:buFont typeface="Arial" panose="020B0604020202020204" pitchFamily="34" charset="0"/>
              <a:buChar char="•"/>
            </a:pPr>
            <a:r>
              <a:rPr lang="en-US" sz="2000" dirty="0"/>
              <a:t>Check your data and make all necessary corrections before submitting</a:t>
            </a:r>
          </a:p>
          <a:p>
            <a:pPr marL="342900" indent="-342900">
              <a:buFont typeface="Arial" panose="020B0604020202020204" pitchFamily="34" charset="0"/>
              <a:buChar char="•"/>
            </a:pPr>
            <a:r>
              <a:rPr lang="en-US" sz="2000" dirty="0"/>
              <a:t>Reach out to KHC if you have any budget modification needs (including admin) prior to your grant period end date</a:t>
            </a:r>
          </a:p>
          <a:p>
            <a:pPr marL="342900" indent="-342900">
              <a:buFont typeface="Arial" panose="020B0604020202020204" pitchFamily="34" charset="0"/>
              <a:buChar char="•"/>
            </a:pPr>
            <a:r>
              <a:rPr lang="en-US" sz="2000" dirty="0"/>
              <a:t>If you make a </a:t>
            </a:r>
            <a:r>
              <a:rPr lang="en-US" sz="2000" b="1" dirty="0"/>
              <a:t>Final Draw</a:t>
            </a:r>
            <a:r>
              <a:rPr lang="en-US" sz="2000" dirty="0"/>
              <a:t>, you must wait at least </a:t>
            </a:r>
            <a:r>
              <a:rPr lang="en-US" sz="2000" i="1" dirty="0"/>
              <a:t>3 days to a week </a:t>
            </a:r>
            <a:r>
              <a:rPr lang="en-US" sz="2000" dirty="0"/>
              <a:t>to submit your APR (for the financials to be captured correctly on your form)</a:t>
            </a:r>
          </a:p>
        </p:txBody>
      </p:sp>
    </p:spTree>
    <p:extLst>
      <p:ext uri="{BB962C8B-B14F-4D97-AF65-F5344CB8AC3E}">
        <p14:creationId xmlns:p14="http://schemas.microsoft.com/office/powerpoint/2010/main" val="32237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771C-D593-4043-903E-568A6AE96649}"/>
              </a:ext>
            </a:extLst>
          </p:cNvPr>
          <p:cNvSpPr>
            <a:spLocks noGrp="1"/>
          </p:cNvSpPr>
          <p:nvPr>
            <p:ph type="title"/>
          </p:nvPr>
        </p:nvSpPr>
        <p:spPr/>
        <p:txBody>
          <a:bodyPr>
            <a:normAutofit/>
          </a:bodyPr>
          <a:lstStyle/>
          <a:p>
            <a:r>
              <a:rPr lang="en-US" sz="4000" dirty="0"/>
              <a:t>ESG CAPER Reporting-who its for</a:t>
            </a:r>
          </a:p>
        </p:txBody>
      </p:sp>
      <p:sp>
        <p:nvSpPr>
          <p:cNvPr id="3" name="Content Placeholder 2">
            <a:extLst>
              <a:ext uri="{FF2B5EF4-FFF2-40B4-BE49-F238E27FC236}">
                <a16:creationId xmlns:a16="http://schemas.microsoft.com/office/drawing/2014/main" id="{248070BE-A766-4416-8FC2-3CDF562C81E7}"/>
              </a:ext>
            </a:extLst>
          </p:cNvPr>
          <p:cNvSpPr>
            <a:spLocks noGrp="1"/>
          </p:cNvSpPr>
          <p:nvPr>
            <p:ph idx="1"/>
          </p:nvPr>
        </p:nvSpPr>
        <p:spPr/>
        <p:txBody>
          <a:bodyPr/>
          <a:lstStyle/>
          <a:p>
            <a:pPr marL="0" indent="0">
              <a:buNone/>
            </a:pPr>
            <a:r>
              <a:rPr lang="en-US" sz="3200" dirty="0"/>
              <a:t>You will be asked to report for the ESG CAPER if…</a:t>
            </a:r>
          </a:p>
          <a:p>
            <a:pPr marL="285750" indent="-285750">
              <a:buFont typeface="Arial" panose="020B0604020202020204" pitchFamily="34" charset="0"/>
              <a:buChar char="•"/>
            </a:pPr>
            <a:r>
              <a:rPr lang="en-US" sz="2400" dirty="0"/>
              <a:t>If you receive or received regular ESG funds during the July 1</a:t>
            </a:r>
            <a:r>
              <a:rPr lang="en-US" sz="2400" baseline="30000" dirty="0"/>
              <a:t>st</a:t>
            </a:r>
            <a:r>
              <a:rPr lang="en-US" sz="2400" dirty="0"/>
              <a:t>, 2021, through June 30</a:t>
            </a:r>
            <a:r>
              <a:rPr lang="en-US" sz="2400" baseline="30000" dirty="0"/>
              <a:t>th</a:t>
            </a:r>
            <a:r>
              <a:rPr lang="en-US" sz="2400" dirty="0"/>
              <a:t>, 2022, reporting period. </a:t>
            </a:r>
          </a:p>
          <a:p>
            <a:r>
              <a:rPr lang="en-US" sz="2400" b="1" dirty="0"/>
              <a:t>Important Note:</a:t>
            </a:r>
          </a:p>
          <a:p>
            <a:pPr marL="285750" indent="-285750">
              <a:buFont typeface="Arial" panose="020B0604020202020204" pitchFamily="34" charset="0"/>
              <a:buChar char="•"/>
            </a:pPr>
            <a:r>
              <a:rPr lang="en-US" sz="2400" dirty="0"/>
              <a:t>If you have an </a:t>
            </a:r>
            <a:r>
              <a:rPr lang="en-US" sz="2400" b="1" dirty="0"/>
              <a:t>Emergency Shelter or Street Outreach </a:t>
            </a:r>
            <a:r>
              <a:rPr lang="en-US" sz="2400" dirty="0"/>
              <a:t>project that was funded </a:t>
            </a:r>
            <a:r>
              <a:rPr lang="en-US" sz="2400" u="sng" dirty="0"/>
              <a:t>with both </a:t>
            </a:r>
            <a:r>
              <a:rPr lang="en-US" sz="2400" dirty="0"/>
              <a:t>regular ESG </a:t>
            </a:r>
            <a:r>
              <a:rPr lang="en-US" sz="2400" u="sng" dirty="0"/>
              <a:t>and</a:t>
            </a:r>
            <a:r>
              <a:rPr lang="en-US" sz="2400" dirty="0"/>
              <a:t> ESG CV </a:t>
            </a:r>
          </a:p>
          <a:p>
            <a:pPr marL="742950" lvl="1" indent="-285750">
              <a:buFont typeface="Arial" panose="020B0604020202020204" pitchFamily="34" charset="0"/>
              <a:buChar char="•"/>
            </a:pPr>
            <a:r>
              <a:rPr lang="en-US" sz="2400" dirty="0"/>
              <a:t>Meaning both funding sources are used with the same project in HMIS</a:t>
            </a:r>
          </a:p>
          <a:p>
            <a:endParaRPr lang="en-US" dirty="0"/>
          </a:p>
        </p:txBody>
      </p:sp>
    </p:spTree>
    <p:extLst>
      <p:ext uri="{BB962C8B-B14F-4D97-AF65-F5344CB8AC3E}">
        <p14:creationId xmlns:p14="http://schemas.microsoft.com/office/powerpoint/2010/main" val="282052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48D5-A039-442C-AC43-A2234BD28BF0}"/>
              </a:ext>
            </a:extLst>
          </p:cNvPr>
          <p:cNvSpPr>
            <a:spLocks noGrp="1"/>
          </p:cNvSpPr>
          <p:nvPr>
            <p:ph type="title"/>
          </p:nvPr>
        </p:nvSpPr>
        <p:spPr/>
        <p:txBody>
          <a:bodyPr>
            <a:normAutofit/>
          </a:bodyPr>
          <a:lstStyle/>
          <a:p>
            <a:r>
              <a:rPr lang="en-US" sz="4000" dirty="0"/>
              <a:t>ESG CAPER Reporting-how it works</a:t>
            </a:r>
          </a:p>
        </p:txBody>
      </p:sp>
      <p:sp>
        <p:nvSpPr>
          <p:cNvPr id="3" name="Content Placeholder 2">
            <a:extLst>
              <a:ext uri="{FF2B5EF4-FFF2-40B4-BE49-F238E27FC236}">
                <a16:creationId xmlns:a16="http://schemas.microsoft.com/office/drawing/2014/main" id="{24209F73-8827-4FE9-BAC0-CC8F7988C451}"/>
              </a:ext>
            </a:extLst>
          </p:cNvPr>
          <p:cNvSpPr>
            <a:spLocks noGrp="1"/>
          </p:cNvSpPr>
          <p:nvPr>
            <p:ph idx="1"/>
          </p:nvPr>
        </p:nvSpPr>
        <p:spPr>
          <a:xfrm>
            <a:off x="581192" y="2180497"/>
            <a:ext cx="11029615" cy="803336"/>
          </a:xfrm>
        </p:spPr>
        <p:txBody>
          <a:bodyPr/>
          <a:lstStyle/>
          <a:p>
            <a:pPr marL="0" indent="0" algn="ctr">
              <a:buNone/>
            </a:pPr>
            <a:r>
              <a:rPr lang="en-US" b="1" dirty="0"/>
              <a:t>ESG CAPER Reporting (regular ESG funding)</a:t>
            </a:r>
          </a:p>
          <a:p>
            <a:pPr marL="0" indent="0" algn="ctr">
              <a:buNone/>
            </a:pPr>
            <a:r>
              <a:rPr lang="en-US" b="1" dirty="0"/>
              <a:t>July 1, 2021, though June 30, 2022</a:t>
            </a:r>
          </a:p>
        </p:txBody>
      </p:sp>
      <p:pic>
        <p:nvPicPr>
          <p:cNvPr id="4" name="Picture 3">
            <a:extLst>
              <a:ext uri="{FF2B5EF4-FFF2-40B4-BE49-F238E27FC236}">
                <a16:creationId xmlns:a16="http://schemas.microsoft.com/office/drawing/2014/main" id="{2B2F9D72-D0B2-40A0-B301-2FD7ED9CCDBD}"/>
              </a:ext>
            </a:extLst>
          </p:cNvPr>
          <p:cNvPicPr>
            <a:picLocks noChangeAspect="1"/>
          </p:cNvPicPr>
          <p:nvPr/>
        </p:nvPicPr>
        <p:blipFill>
          <a:blip r:embed="rId3"/>
          <a:stretch>
            <a:fillRect/>
          </a:stretch>
        </p:blipFill>
        <p:spPr>
          <a:xfrm>
            <a:off x="1259174" y="2608288"/>
            <a:ext cx="9673652" cy="3547555"/>
          </a:xfrm>
          <a:prstGeom prst="rect">
            <a:avLst/>
          </a:prstGeom>
        </p:spPr>
      </p:pic>
    </p:spTree>
    <p:extLst>
      <p:ext uri="{BB962C8B-B14F-4D97-AF65-F5344CB8AC3E}">
        <p14:creationId xmlns:p14="http://schemas.microsoft.com/office/powerpoint/2010/main" val="53247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BFDF6-524E-4AA1-9F2D-B6CEE9AF7E9A}"/>
              </a:ext>
            </a:extLst>
          </p:cNvPr>
          <p:cNvSpPr>
            <a:spLocks noGrp="1"/>
          </p:cNvSpPr>
          <p:nvPr>
            <p:ph type="title"/>
          </p:nvPr>
        </p:nvSpPr>
        <p:spPr/>
        <p:txBody>
          <a:bodyPr>
            <a:normAutofit/>
          </a:bodyPr>
          <a:lstStyle/>
          <a:p>
            <a:r>
              <a:rPr lang="en-US" sz="4000" dirty="0"/>
              <a:t>ESG CAPER Reporting-what we need now</a:t>
            </a:r>
          </a:p>
        </p:txBody>
      </p:sp>
      <p:sp>
        <p:nvSpPr>
          <p:cNvPr id="3" name="Content Placeholder 2">
            <a:extLst>
              <a:ext uri="{FF2B5EF4-FFF2-40B4-BE49-F238E27FC236}">
                <a16:creationId xmlns:a16="http://schemas.microsoft.com/office/drawing/2014/main" id="{EB0FA512-2747-46E2-9190-E2BE66C30B8E}"/>
              </a:ext>
            </a:extLst>
          </p:cNvPr>
          <p:cNvSpPr>
            <a:spLocks noGrp="1"/>
          </p:cNvSpPr>
          <p:nvPr>
            <p:ph idx="1"/>
          </p:nvPr>
        </p:nvSpPr>
        <p:spPr>
          <a:xfrm>
            <a:off x="581192" y="1840832"/>
            <a:ext cx="11029615" cy="4223084"/>
          </a:xfrm>
        </p:spPr>
        <p:txBody>
          <a:bodyPr>
            <a:normAutofit fontScale="92500" lnSpcReduction="20000"/>
          </a:bodyPr>
          <a:lstStyle/>
          <a:p>
            <a:pPr marL="0" indent="0" algn="ctr">
              <a:buNone/>
            </a:pPr>
            <a:r>
              <a:rPr lang="en-US" sz="1800" b="1" dirty="0">
                <a:solidFill>
                  <a:schemeClr val="tx1"/>
                </a:solidFill>
              </a:rPr>
              <a:t>ESG CAPER Reporting (regular ESG funding)</a:t>
            </a:r>
          </a:p>
          <a:p>
            <a:pPr marL="0" indent="0" algn="ctr">
              <a:buNone/>
            </a:pPr>
            <a:r>
              <a:rPr lang="en-US" sz="1800" b="1" dirty="0">
                <a:solidFill>
                  <a:schemeClr val="tx1"/>
                </a:solidFill>
              </a:rPr>
              <a:t>July 1, 2021, though June 30, 2022</a:t>
            </a:r>
          </a:p>
          <a:p>
            <a:pPr marL="285750" indent="-285750">
              <a:buFont typeface="Arial" panose="020B0604020202020204" pitchFamily="34" charset="0"/>
              <a:buChar char="•"/>
            </a:pPr>
            <a:r>
              <a:rPr lang="en-US" sz="2000" dirty="0"/>
              <a:t>An agency may have more than one component thus will receive multiple links from SAGE to upload each individual component’s project (ES, TH, RRH, SO, PREV)</a:t>
            </a:r>
          </a:p>
          <a:p>
            <a:endParaRPr lang="en-US" sz="2000" dirty="0"/>
          </a:p>
          <a:p>
            <a:pPr marL="285750" indent="-285750">
              <a:buFont typeface="Arial" panose="020B0604020202020204" pitchFamily="34" charset="0"/>
              <a:buChar char="•"/>
            </a:pPr>
            <a:r>
              <a:rPr lang="en-US" sz="2000" dirty="0"/>
              <a:t>Our team is requesting that each agency submit contact information for who they would like to designate as their </a:t>
            </a:r>
            <a:r>
              <a:rPr lang="en-US" sz="2000" b="1" dirty="0"/>
              <a:t>ESG Report Contact</a:t>
            </a:r>
            <a:r>
              <a:rPr lang="en-US" sz="2000" dirty="0"/>
              <a:t>. (If that person is different from last year). </a:t>
            </a:r>
          </a:p>
          <a:p>
            <a:pPr marL="742950" lvl="1" indent="-285750">
              <a:buFont typeface="Arial" panose="020B0604020202020204" pitchFamily="34" charset="0"/>
              <a:buChar char="•"/>
            </a:pPr>
            <a:r>
              <a:rPr lang="en-US" sz="2000" dirty="0"/>
              <a:t>Send an email to </a:t>
            </a:r>
            <a:r>
              <a:rPr lang="en-US" sz="2000" dirty="0">
                <a:hlinkClick r:id="rId3">
                  <a:extLst>
                    <a:ext uri="{A12FA001-AC4F-418D-AE19-62706E023703}">
                      <ahyp:hlinkClr xmlns:ahyp="http://schemas.microsoft.com/office/drawing/2018/hyperlinkcolor" val="tx"/>
                    </a:ext>
                  </a:extLst>
                </a:hlinkClick>
              </a:rPr>
              <a:t>KYHMISReporting@kyhousing.org</a:t>
            </a:r>
            <a:r>
              <a:rPr lang="en-US" sz="2000" dirty="0"/>
              <a:t> with the </a:t>
            </a:r>
            <a:r>
              <a:rPr lang="en-US" sz="2000" b="1" u="sng" dirty="0"/>
              <a:t>ESG Report Contact </a:t>
            </a:r>
            <a:r>
              <a:rPr lang="en-US" sz="2000" dirty="0"/>
              <a:t>information </a:t>
            </a:r>
          </a:p>
          <a:p>
            <a:pPr marL="1200150" lvl="2" indent="-285750">
              <a:buFont typeface="Arial" panose="020B0604020202020204" pitchFamily="34" charset="0"/>
              <a:buChar char="•"/>
            </a:pPr>
            <a:r>
              <a:rPr lang="en-US" sz="2000" dirty="0"/>
              <a:t>(Name, email, phone number)</a:t>
            </a:r>
          </a:p>
          <a:p>
            <a:pPr marL="285750" indent="-285750">
              <a:buFont typeface="Arial" panose="020B0604020202020204" pitchFamily="34" charset="0"/>
              <a:buChar char="•"/>
            </a:pPr>
            <a:r>
              <a:rPr lang="en-US" sz="2000" dirty="0"/>
              <a:t>This person will be responsible for receiving the link(s) from SAGE and uploading the ESG CAPER report(s) via the link</a:t>
            </a:r>
          </a:p>
          <a:p>
            <a:pPr marL="285750" indent="-285750">
              <a:buFont typeface="Arial" panose="020B0604020202020204" pitchFamily="34" charset="0"/>
              <a:buChar char="•"/>
            </a:pPr>
            <a:r>
              <a:rPr lang="en-US" sz="2000" dirty="0"/>
              <a:t>Please submit by no later than </a:t>
            </a:r>
            <a:r>
              <a:rPr lang="en-US" sz="2000" b="1" dirty="0"/>
              <a:t>May 31</a:t>
            </a:r>
            <a:r>
              <a:rPr lang="en-US" sz="2000" b="1" baseline="30000" dirty="0"/>
              <a:t>st</a:t>
            </a:r>
            <a:r>
              <a:rPr lang="en-US" sz="2000" b="1" dirty="0"/>
              <a:t> by C.O.B</a:t>
            </a:r>
          </a:p>
        </p:txBody>
      </p:sp>
    </p:spTree>
    <p:extLst>
      <p:ext uri="{BB962C8B-B14F-4D97-AF65-F5344CB8AC3E}">
        <p14:creationId xmlns:p14="http://schemas.microsoft.com/office/powerpoint/2010/main" val="2115319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6AE2-3E92-415B-916A-415852CA7ADF}"/>
              </a:ext>
            </a:extLst>
          </p:cNvPr>
          <p:cNvSpPr>
            <a:spLocks noGrp="1"/>
          </p:cNvSpPr>
          <p:nvPr>
            <p:ph type="title"/>
          </p:nvPr>
        </p:nvSpPr>
        <p:spPr/>
        <p:txBody>
          <a:bodyPr>
            <a:normAutofit/>
          </a:bodyPr>
          <a:lstStyle/>
          <a:p>
            <a:r>
              <a:rPr lang="en-US" sz="4000" dirty="0"/>
              <a:t>ESG CAPER Reporting-what to expect</a:t>
            </a:r>
          </a:p>
        </p:txBody>
      </p:sp>
      <p:sp>
        <p:nvSpPr>
          <p:cNvPr id="3" name="Content Placeholder 2">
            <a:extLst>
              <a:ext uri="{FF2B5EF4-FFF2-40B4-BE49-F238E27FC236}">
                <a16:creationId xmlns:a16="http://schemas.microsoft.com/office/drawing/2014/main" id="{23E96F8C-76D6-4490-9B41-472127684D41}"/>
              </a:ext>
            </a:extLst>
          </p:cNvPr>
          <p:cNvSpPr>
            <a:spLocks noGrp="1"/>
          </p:cNvSpPr>
          <p:nvPr>
            <p:ph idx="1"/>
          </p:nvPr>
        </p:nvSpPr>
        <p:spPr/>
        <p:txBody>
          <a:bodyPr>
            <a:normAutofit fontScale="92500" lnSpcReduction="10000"/>
          </a:bodyPr>
          <a:lstStyle/>
          <a:p>
            <a:pPr marL="0" indent="0" algn="ctr">
              <a:buFont typeface="Wingdings 2" panose="05020102010507070707" pitchFamily="18" charset="2"/>
              <a:buNone/>
            </a:pPr>
            <a:r>
              <a:rPr lang="en-US" sz="1800" b="1" dirty="0">
                <a:solidFill>
                  <a:schemeClr val="tx1"/>
                </a:solidFill>
              </a:rPr>
              <a:t>ESG CAPER Reporting (regular ESG funding)</a:t>
            </a:r>
          </a:p>
          <a:p>
            <a:pPr marL="0" indent="0" algn="ctr">
              <a:buFont typeface="Wingdings 2" panose="05020102010507070707" pitchFamily="18" charset="2"/>
              <a:buNone/>
            </a:pPr>
            <a:r>
              <a:rPr lang="en-US" sz="1800" b="1" dirty="0">
                <a:solidFill>
                  <a:schemeClr val="tx1"/>
                </a:solidFill>
              </a:rPr>
              <a:t>July 1, 2021, though June 30, 2022</a:t>
            </a:r>
          </a:p>
          <a:p>
            <a:r>
              <a:rPr lang="en-US" dirty="0">
                <a:solidFill>
                  <a:schemeClr val="tx1"/>
                </a:solidFill>
              </a:rPr>
              <a:t>Once all </a:t>
            </a:r>
            <a:r>
              <a:rPr lang="en-US" b="1" dirty="0">
                <a:solidFill>
                  <a:schemeClr val="tx1"/>
                </a:solidFill>
              </a:rPr>
              <a:t>ESG Report Contacts </a:t>
            </a:r>
            <a:r>
              <a:rPr lang="en-US" dirty="0">
                <a:solidFill>
                  <a:schemeClr val="tx1"/>
                </a:solidFill>
              </a:rPr>
              <a:t>are received and/or confirmed, they will be added into KHC’s system as well as SAGE’s system</a:t>
            </a:r>
          </a:p>
          <a:p>
            <a:r>
              <a:rPr lang="en-US" dirty="0">
                <a:solidFill>
                  <a:schemeClr val="tx1"/>
                </a:solidFill>
              </a:rPr>
              <a:t>Mid-June (around June 15</a:t>
            </a:r>
            <a:r>
              <a:rPr lang="en-US" baseline="30000" dirty="0">
                <a:solidFill>
                  <a:schemeClr val="tx1"/>
                </a:solidFill>
              </a:rPr>
              <a:t>th</a:t>
            </a:r>
            <a:r>
              <a:rPr lang="en-US" dirty="0">
                <a:solidFill>
                  <a:schemeClr val="tx1"/>
                </a:solidFill>
              </a:rPr>
              <a:t>) the </a:t>
            </a:r>
            <a:r>
              <a:rPr lang="en-US" b="1" dirty="0">
                <a:solidFill>
                  <a:schemeClr val="tx1"/>
                </a:solidFill>
              </a:rPr>
              <a:t>ESG Report Contact </a:t>
            </a:r>
            <a:r>
              <a:rPr lang="en-US" dirty="0">
                <a:solidFill>
                  <a:schemeClr val="tx1"/>
                </a:solidFill>
              </a:rPr>
              <a:t>will receive an automatic email from KHC</a:t>
            </a:r>
          </a:p>
          <a:p>
            <a:pPr lvl="1"/>
            <a:r>
              <a:rPr lang="en-US" dirty="0">
                <a:solidFill>
                  <a:schemeClr val="tx1"/>
                </a:solidFill>
              </a:rPr>
              <a:t>This email will have instructions and detailed information for </a:t>
            </a:r>
            <a:r>
              <a:rPr lang="en-US" b="1" u="sng" dirty="0">
                <a:solidFill>
                  <a:schemeClr val="tx1"/>
                </a:solidFill>
              </a:rPr>
              <a:t>What to Expect </a:t>
            </a:r>
            <a:r>
              <a:rPr lang="en-US" dirty="0">
                <a:solidFill>
                  <a:schemeClr val="tx1"/>
                </a:solidFill>
              </a:rPr>
              <a:t>for your ESG CAPER Reporting</a:t>
            </a:r>
          </a:p>
          <a:p>
            <a:pPr lvl="1"/>
            <a:r>
              <a:rPr lang="en-US" dirty="0">
                <a:solidFill>
                  <a:schemeClr val="tx1"/>
                </a:solidFill>
              </a:rPr>
              <a:t>It is important to let KHC know if you do not receive this email, so we can work out any issues before the SAGE links are sent July 1</a:t>
            </a:r>
            <a:r>
              <a:rPr lang="en-US" baseline="30000" dirty="0">
                <a:solidFill>
                  <a:schemeClr val="tx1"/>
                </a:solidFill>
              </a:rPr>
              <a:t>st</a:t>
            </a:r>
            <a:r>
              <a:rPr lang="en-US" dirty="0">
                <a:solidFill>
                  <a:schemeClr val="tx1"/>
                </a:solidFill>
              </a:rPr>
              <a:t>. (You can send an email to </a:t>
            </a:r>
            <a:r>
              <a:rPr lang="en-US" dirty="0">
                <a:solidFill>
                  <a:schemeClr val="tx1"/>
                </a:solidFill>
                <a:hlinkClick r:id="rId3"/>
              </a:rPr>
              <a:t>KYHMISReporting@kyhousing.org</a:t>
            </a:r>
            <a:r>
              <a:rPr lang="en-US" dirty="0">
                <a:solidFill>
                  <a:schemeClr val="tx1"/>
                </a:solidFill>
              </a:rPr>
              <a:t> or submit an HCA Help Desk ticket).</a:t>
            </a:r>
          </a:p>
          <a:p>
            <a:pPr lvl="2"/>
            <a:r>
              <a:rPr lang="en-US" dirty="0">
                <a:solidFill>
                  <a:schemeClr val="tx1"/>
                </a:solidFill>
              </a:rPr>
              <a:t>Tip: Check SPAM or JUNK folder for emails if you do not see them in your mailbox</a:t>
            </a:r>
          </a:p>
          <a:p>
            <a:r>
              <a:rPr lang="en-US" dirty="0">
                <a:solidFill>
                  <a:schemeClr val="tx1"/>
                </a:solidFill>
              </a:rPr>
              <a:t>ESG CAPER Reporting begins </a:t>
            </a:r>
            <a:r>
              <a:rPr lang="en-US" b="1" dirty="0">
                <a:solidFill>
                  <a:schemeClr val="tx1"/>
                </a:solidFill>
              </a:rPr>
              <a:t>July 1</a:t>
            </a:r>
            <a:r>
              <a:rPr lang="en-US" b="1" baseline="30000" dirty="0">
                <a:solidFill>
                  <a:schemeClr val="tx1"/>
                </a:solidFill>
              </a:rPr>
              <a:t>st</a:t>
            </a:r>
            <a:r>
              <a:rPr lang="en-US" dirty="0">
                <a:solidFill>
                  <a:schemeClr val="tx1"/>
                </a:solidFill>
              </a:rPr>
              <a:t>, (meaning the SAGE links will be sent on this day) </a:t>
            </a:r>
          </a:p>
          <a:p>
            <a:r>
              <a:rPr lang="en-US" dirty="0">
                <a:solidFill>
                  <a:schemeClr val="tx1"/>
                </a:solidFill>
              </a:rPr>
              <a:t>Agencies will have until </a:t>
            </a:r>
            <a:r>
              <a:rPr lang="en-US" b="1" dirty="0">
                <a:solidFill>
                  <a:schemeClr val="tx1"/>
                </a:solidFill>
              </a:rPr>
              <a:t>July 15</a:t>
            </a:r>
            <a:r>
              <a:rPr lang="en-US" b="1" baseline="30000" dirty="0">
                <a:solidFill>
                  <a:schemeClr val="tx1"/>
                </a:solidFill>
              </a:rPr>
              <a:t>th</a:t>
            </a:r>
            <a:r>
              <a:rPr lang="en-US" b="1" dirty="0">
                <a:solidFill>
                  <a:schemeClr val="tx1"/>
                </a:solidFill>
              </a:rPr>
              <a:t> </a:t>
            </a:r>
            <a:r>
              <a:rPr lang="en-US" dirty="0">
                <a:solidFill>
                  <a:schemeClr val="tx1"/>
                </a:solidFill>
              </a:rPr>
              <a:t>to submit their CAPERs via the link</a:t>
            </a:r>
          </a:p>
          <a:p>
            <a:endParaRPr lang="en-US" dirty="0"/>
          </a:p>
        </p:txBody>
      </p:sp>
    </p:spTree>
    <p:extLst>
      <p:ext uri="{BB962C8B-B14F-4D97-AF65-F5344CB8AC3E}">
        <p14:creationId xmlns:p14="http://schemas.microsoft.com/office/powerpoint/2010/main" val="30824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FD09E63-4C8E-4377-B2B1-7FA1E335B352}"/>
              </a:ext>
            </a:extLst>
          </p:cNvPr>
          <p:cNvSpPr>
            <a:spLocks noGrp="1"/>
          </p:cNvSpPr>
          <p:nvPr>
            <p:ph type="title"/>
          </p:nvPr>
        </p:nvSpPr>
        <p:spPr>
          <a:xfrm>
            <a:off x="1981199" y="644769"/>
            <a:ext cx="8229600" cy="1143000"/>
          </a:xfrm>
        </p:spPr>
        <p:txBody>
          <a:bodyPr>
            <a:normAutofit/>
          </a:bodyPr>
          <a:lstStyle/>
          <a:p>
            <a:r>
              <a:rPr lang="en-US" altLang="en-US" sz="3600" dirty="0"/>
              <a:t>Data Quality</a:t>
            </a:r>
          </a:p>
        </p:txBody>
      </p:sp>
      <p:sp>
        <p:nvSpPr>
          <p:cNvPr id="16387" name="Content Placeholder 2">
            <a:extLst>
              <a:ext uri="{FF2B5EF4-FFF2-40B4-BE49-F238E27FC236}">
                <a16:creationId xmlns:a16="http://schemas.microsoft.com/office/drawing/2014/main" id="{65C47F88-5401-4C3A-9D1A-49627D7E0315}"/>
              </a:ext>
            </a:extLst>
          </p:cNvPr>
          <p:cNvSpPr>
            <a:spLocks noGrp="1"/>
          </p:cNvSpPr>
          <p:nvPr>
            <p:ph idx="1"/>
          </p:nvPr>
        </p:nvSpPr>
        <p:spPr/>
        <p:txBody>
          <a:bodyPr>
            <a:normAutofit/>
          </a:bodyPr>
          <a:lstStyle/>
          <a:p>
            <a:pPr marL="514350" indent="-457200"/>
            <a:r>
              <a:rPr lang="en-US" altLang="en-US" sz="2000" dirty="0"/>
              <a:t>All Data Quality Reports due on the 15</a:t>
            </a:r>
            <a:r>
              <a:rPr lang="en-US" altLang="en-US" sz="2000" baseline="30000" dirty="0"/>
              <a:t>th</a:t>
            </a:r>
            <a:r>
              <a:rPr lang="en-US" altLang="en-US" sz="2000" dirty="0"/>
              <a:t> of every month</a:t>
            </a:r>
          </a:p>
          <a:p>
            <a:pPr marL="838350" lvl="1" indent="-457200"/>
            <a:r>
              <a:rPr lang="en-US" sz="2000" dirty="0"/>
              <a:t>When submitting your canned Data Quality Framework, please remember to provide an explanation for any errors on any of your reports each month. With the exception of errors that take a year to come off.</a:t>
            </a:r>
            <a:endParaRPr lang="en-US" altLang="en-US" sz="2000" dirty="0"/>
          </a:p>
          <a:p>
            <a:pPr marL="514350" indent="-457200"/>
            <a:r>
              <a:rPr lang="en-US" altLang="en-US" sz="2000" dirty="0"/>
              <a:t>Send reports to kyhmisdataquality@kyhousing.org</a:t>
            </a:r>
          </a:p>
          <a:p>
            <a:pPr marL="514350" indent="-457200"/>
            <a:r>
              <a:rPr lang="en-US" altLang="en-US" sz="2000" dirty="0"/>
              <a:t>All Data Quality Instructions can be found on the HCA Help Desk</a:t>
            </a:r>
          </a:p>
          <a:p>
            <a:pPr marL="514350" indent="-457200"/>
            <a:r>
              <a:rPr lang="en-US" altLang="en-US" sz="2000" dirty="0"/>
              <a:t>Updated Data Quality Report Calendar on Help Desk</a:t>
            </a:r>
          </a:p>
        </p:txBody>
      </p:sp>
    </p:spTree>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CD039246-EDD5-4EFA-BB88-8996D0B111C7}" vid="{B3F1E893-BBDD-4009-B362-ABE73E5F21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KYHMIS PPT Template</Template>
  <TotalTime>5179</TotalTime>
  <Words>1212</Words>
  <Application>Microsoft Office PowerPoint</Application>
  <PresentationFormat>Widescreen</PresentationFormat>
  <Paragraphs>139</Paragraphs>
  <Slides>24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Gill Sans MT</vt:lpstr>
      <vt:lpstr>Wingdings 2</vt:lpstr>
      <vt:lpstr>Dividend</vt:lpstr>
      <vt:lpstr>PowerPoint Presentation</vt:lpstr>
      <vt:lpstr>KYHMIS BOS Quarterly Meeting</vt:lpstr>
      <vt:lpstr>agenda</vt:lpstr>
      <vt:lpstr>CoC APR-reminders</vt:lpstr>
      <vt:lpstr>ESG CAPER Reporting-who its for</vt:lpstr>
      <vt:lpstr>ESG CAPER Reporting-how it works</vt:lpstr>
      <vt:lpstr>ESG CAPER Reporting-what we need now</vt:lpstr>
      <vt:lpstr>ESG CAPER Reporting-what to expect</vt:lpstr>
      <vt:lpstr>Data Quality</vt:lpstr>
      <vt:lpstr>Data Accuracy</vt:lpstr>
      <vt:lpstr>Agency Performance Accomplishments</vt:lpstr>
      <vt:lpstr>Data Quality Feedback and Next Steps</vt:lpstr>
      <vt:lpstr>Coordinated Entry Assessment</vt:lpstr>
      <vt:lpstr>Anonymous Client</vt:lpstr>
      <vt:lpstr>Poll Question</vt:lpstr>
      <vt:lpstr>Reporting tool</vt:lpstr>
      <vt:lpstr>Learning Management System (LMS)</vt:lpstr>
      <vt:lpstr>Learning Management System (LMS)</vt:lpstr>
      <vt:lpstr>Learning Management System (LMS)</vt:lpstr>
      <vt:lpstr>Learning Management System (LMS)</vt:lpstr>
      <vt:lpstr>Upcoming requirements</vt:lpstr>
      <vt:lpstr>Intermediate Training</vt:lpstr>
      <vt:lpstr>Next Meeting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Smith</dc:creator>
  <cp:lastModifiedBy>Margaret Smith</cp:lastModifiedBy>
  <cp:revision>201</cp:revision>
  <dcterms:created xsi:type="dcterms:W3CDTF">2019-08-20T13:20:30Z</dcterms:created>
  <dcterms:modified xsi:type="dcterms:W3CDTF">2022-04-26T19:15:43Z</dcterms:modified>
</cp:coreProperties>
</file>