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334" r:id="rId5"/>
    <p:sldId id="339" r:id="rId6"/>
    <p:sldId id="340" r:id="rId7"/>
    <p:sldId id="341" r:id="rId8"/>
    <p:sldId id="342" r:id="rId9"/>
    <p:sldId id="343" r:id="rId10"/>
    <p:sldId id="290" r:id="rId11"/>
    <p:sldId id="296" r:id="rId12"/>
    <p:sldId id="331" r:id="rId13"/>
    <p:sldId id="323" r:id="rId14"/>
    <p:sldId id="324" r:id="rId15"/>
    <p:sldId id="325" r:id="rId16"/>
    <p:sldId id="327" r:id="rId17"/>
    <p:sldId id="305" r:id="rId18"/>
    <p:sldId id="330" r:id="rId19"/>
    <p:sldId id="328" r:id="rId20"/>
    <p:sldId id="329" r:id="rId21"/>
    <p:sldId id="333" r:id="rId22"/>
    <p:sldId id="280" r:id="rId23"/>
    <p:sldId id="337" r:id="rId24"/>
    <p:sldId id="286" r:id="rId25"/>
    <p:sldId id="336" r:id="rId26"/>
    <p:sldId id="260" r:id="rId27"/>
    <p:sldId id="25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016" autoAdjust="0"/>
  </p:normalViewPr>
  <p:slideViewPr>
    <p:cSldViewPr snapToGrid="0">
      <p:cViewPr varScale="1">
        <p:scale>
          <a:sx n="80" d="100"/>
          <a:sy n="80" d="100"/>
        </p:scale>
        <p:origin x="5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26659-8C8F-4431-933F-90346D6918CC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DFC17-B99C-4C85-A3C0-586502425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5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48D5688-79E8-4B56-B1B3-6DA5D5E458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36518BB0-529A-4470-8780-F711B6E58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Danielle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B9EA73E-8CE1-407C-83AB-DE722706E8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4C0688D-96AB-4DEC-94BF-D5749CDA6924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68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27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19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Margaret Ann Smith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9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Margaret Ann Smith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5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Margaret Ann Smith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8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Margaret Ann Smith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25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Kayla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0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Kayla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5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Kayla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Kayla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09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Kayla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3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Kayla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DFC17-B99C-4C85-A3C0-5865024250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8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140E9F-81EF-4F74-9158-32B5A828F1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8627" y="-678304"/>
            <a:ext cx="7134746" cy="71347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6534" y="5843451"/>
            <a:ext cx="11262866" cy="5471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9842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1" y="5951811"/>
            <a:ext cx="984189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298" y="5951810"/>
            <a:ext cx="10525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ctr">
            <a:normAutofit/>
          </a:bodyPr>
          <a:lstStyle>
            <a:lvl1pPr algn="ctr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9483" y="6274040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CD2B62-5F29-4094-9453-9413E1365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9862" y="6135209"/>
            <a:ext cx="3371044" cy="603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140E9F-81EF-4F74-9158-32B5A828F1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392" y="1115810"/>
            <a:ext cx="11343216" cy="20312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6534" y="5843451"/>
            <a:ext cx="11262866" cy="5471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9842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35AC1D-DFA4-4A9A-826D-E1A844ED0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3528502"/>
            <a:ext cx="10993549" cy="1475013"/>
          </a:xfrm>
          <a:effectLst/>
        </p:spPr>
        <p:txBody>
          <a:bodyPr anchor="ctr">
            <a:normAutofit/>
          </a:bodyPr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6998087-3CA3-4010-8B81-3440D1643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003516"/>
            <a:ext cx="10993546" cy="590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 cap="none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4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ctr">
            <a:normAutofit/>
          </a:bodyPr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 cap="none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9842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140417-24DD-49F5-BF18-0E94FABA2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14795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485504-47BB-44ED-A272-0F56F63977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9862" y="6135209"/>
            <a:ext cx="3371044" cy="603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ctr">
            <a:normAutofit/>
          </a:bodyPr>
          <a:lstStyle>
            <a:lvl1pPr algn="ctr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cap="none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1" y="5951811"/>
            <a:ext cx="98492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297" y="5951811"/>
            <a:ext cx="10525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9483" y="6268574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D19416-026C-49B4-BD15-A9C1885FA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9862" y="6135209"/>
            <a:ext cx="3371044" cy="603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anchor="ctr">
            <a:noAutofit/>
          </a:bodyPr>
          <a:lstStyle>
            <a:lvl1pPr marL="0" indent="0" algn="ctr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ctr">
            <a:noAutofit/>
          </a:bodyPr>
          <a:lstStyle>
            <a:lvl1pPr marL="0" indent="0" algn="ctr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9483" y="6251446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B57D32-0D3A-49AE-95DB-7A9953CE2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9862" y="6135209"/>
            <a:ext cx="3371044" cy="603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9483" y="6274040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BB4D51-09D9-4238-A418-0F66FE4AD2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9862" y="6135209"/>
            <a:ext cx="3371044" cy="603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9483" y="6264171"/>
            <a:ext cx="105251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76A35-86CE-4BAE-80BC-5B22A1133D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9862" y="6135209"/>
            <a:ext cx="3371044" cy="60364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816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274040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14795" y="6278366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en/photo/933315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egister/493812484229666279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7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C431-4592-4540-B074-9314348E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Agency Performance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D52DD-5437-4BE8-A125-2C7E9AFBB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702" y="2180497"/>
            <a:ext cx="6731895" cy="1777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400" b="1" dirty="0"/>
              <a:t>Catholic Charites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C6A852-8C71-45B0-B6E5-FA664DE10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6402" y="2655737"/>
            <a:ext cx="4698287" cy="350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29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17578-5B6E-46B0-A3B9-2FE9BC27B7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FY 2022 Data Standard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5526F-25A2-4A85-9D49-E9324521B8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Effective October 1, 2021</a:t>
            </a:r>
          </a:p>
        </p:txBody>
      </p:sp>
    </p:spTree>
    <p:extLst>
      <p:ext uri="{BB962C8B-B14F-4D97-AF65-F5344CB8AC3E}">
        <p14:creationId xmlns:p14="http://schemas.microsoft.com/office/powerpoint/2010/main" val="214587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2ED2-FD39-4BF6-8A7C-9C5774B2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Data Standard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12CA-60D4-4995-9AF4-0530EC5E8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assessments have been updated</a:t>
            </a:r>
          </a:p>
          <a:p>
            <a:pPr lvl="1"/>
            <a:r>
              <a:rPr lang="en-US" dirty="0"/>
              <a:t>Still working on SSVF</a:t>
            </a:r>
          </a:p>
          <a:p>
            <a:r>
              <a:rPr lang="en-US" dirty="0"/>
              <a:t>Most Data Collection forms have been updated</a:t>
            </a:r>
          </a:p>
          <a:p>
            <a:pPr lvl="1"/>
            <a:r>
              <a:rPr lang="en-US" dirty="0"/>
              <a:t>Still working on SSVF</a:t>
            </a:r>
          </a:p>
          <a:p>
            <a:r>
              <a:rPr lang="en-US" dirty="0"/>
              <a:t>All reports should be updated at this time</a:t>
            </a:r>
          </a:p>
          <a:p>
            <a:pPr lvl="1"/>
            <a:r>
              <a:rPr lang="en-US" dirty="0"/>
              <a:t>Excluding CSV exports from the system – YHDP and SSVF</a:t>
            </a:r>
          </a:p>
        </p:txBody>
      </p:sp>
    </p:spTree>
    <p:extLst>
      <p:ext uri="{BB962C8B-B14F-4D97-AF65-F5344CB8AC3E}">
        <p14:creationId xmlns:p14="http://schemas.microsoft.com/office/powerpoint/2010/main" val="320162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AD41-BFDC-4865-811B-ABAC3F91F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Client Search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B7DE9A-325F-44E3-A648-101DCD179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568" y="2181225"/>
            <a:ext cx="9384631" cy="3678238"/>
          </a:xfrm>
        </p:spPr>
      </p:pic>
    </p:spTree>
    <p:extLst>
      <p:ext uri="{BB962C8B-B14F-4D97-AF65-F5344CB8AC3E}">
        <p14:creationId xmlns:p14="http://schemas.microsoft.com/office/powerpoint/2010/main" val="4187653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5AA0-C95A-4056-8005-F0A066182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Client Demographic updates - Gender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795B90-2739-46F9-9F8C-E5C797401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516" y="2327982"/>
            <a:ext cx="9204158" cy="338472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22E1ED-A332-4500-B628-157BACC493E2}"/>
              </a:ext>
            </a:extLst>
          </p:cNvPr>
          <p:cNvSpPr/>
          <p:nvPr/>
        </p:nvSpPr>
        <p:spPr>
          <a:xfrm>
            <a:off x="3826042" y="3188368"/>
            <a:ext cx="1215190" cy="156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892613-D1A1-4473-BB88-C78855FA010B}"/>
              </a:ext>
            </a:extLst>
          </p:cNvPr>
          <p:cNvSpPr/>
          <p:nvPr/>
        </p:nvSpPr>
        <p:spPr>
          <a:xfrm>
            <a:off x="890337" y="6027820"/>
            <a:ext cx="4331369" cy="545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5D084-9085-4D21-B51F-095623405B0D}"/>
              </a:ext>
            </a:extLst>
          </p:cNvPr>
          <p:cNvSpPr/>
          <p:nvPr/>
        </p:nvSpPr>
        <p:spPr>
          <a:xfrm>
            <a:off x="890337" y="6027820"/>
            <a:ext cx="3284621" cy="545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0043C5-1B05-4087-887C-E1E7ADA971BA}"/>
              </a:ext>
            </a:extLst>
          </p:cNvPr>
          <p:cNvSpPr txBox="1"/>
          <p:nvPr/>
        </p:nvSpPr>
        <p:spPr>
          <a:xfrm>
            <a:off x="890337" y="6027820"/>
            <a:ext cx="415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*to select more than one gender use the Ctrl button</a:t>
            </a:r>
          </a:p>
        </p:txBody>
      </p:sp>
    </p:spTree>
    <p:extLst>
      <p:ext uri="{BB962C8B-B14F-4D97-AF65-F5344CB8AC3E}">
        <p14:creationId xmlns:p14="http://schemas.microsoft.com/office/powerpoint/2010/main" val="2591241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592B-319B-41AA-BA70-DA9951783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Client Demographic updates – Race, Ethnicity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230AFE-4DD6-48D3-8B1E-678789EC9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822" y="2628518"/>
            <a:ext cx="2963006" cy="18415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CBC2B-E18C-4068-BA9C-AA1710FC4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626" y="2430379"/>
            <a:ext cx="2790552" cy="13771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394ED2-6C8D-4343-819C-372B88458588}"/>
              </a:ext>
            </a:extLst>
          </p:cNvPr>
          <p:cNvSpPr txBox="1"/>
          <p:nvPr/>
        </p:nvSpPr>
        <p:spPr>
          <a:xfrm>
            <a:off x="1455822" y="2141621"/>
            <a:ext cx="258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26A061-1AB2-44EB-BFB3-A37690CF37A6}"/>
              </a:ext>
            </a:extLst>
          </p:cNvPr>
          <p:cNvSpPr txBox="1"/>
          <p:nvPr/>
        </p:nvSpPr>
        <p:spPr>
          <a:xfrm>
            <a:off x="7945626" y="1987571"/>
            <a:ext cx="177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Ethnicity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CE80EC-EE28-4D09-A04A-97D34CD178B7}"/>
              </a:ext>
            </a:extLst>
          </p:cNvPr>
          <p:cNvSpPr txBox="1"/>
          <p:nvPr/>
        </p:nvSpPr>
        <p:spPr>
          <a:xfrm>
            <a:off x="866274" y="4969042"/>
            <a:ext cx="4463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still Primary and Secondary Race selecting the ones that the client can best relates to.</a:t>
            </a:r>
          </a:p>
        </p:txBody>
      </p:sp>
    </p:spTree>
    <p:extLst>
      <p:ext uri="{BB962C8B-B14F-4D97-AF65-F5344CB8AC3E}">
        <p14:creationId xmlns:p14="http://schemas.microsoft.com/office/powerpoint/2010/main" val="143465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53F4-ADF6-413B-81AD-A9A07B6ED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Data Standard Updates – Well Being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F5A20-A502-4275-A870-5418946C8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3870492" cy="3678303"/>
          </a:xfrm>
        </p:spPr>
        <p:txBody>
          <a:bodyPr/>
          <a:lstStyle/>
          <a:p>
            <a:r>
              <a:rPr lang="en-US" dirty="0"/>
              <a:t>These questions are only on the </a:t>
            </a:r>
            <a:r>
              <a:rPr lang="en-US" dirty="0" err="1"/>
              <a:t>CoC</a:t>
            </a:r>
            <a:r>
              <a:rPr lang="en-US" dirty="0"/>
              <a:t>-PSH assessments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8435CB9-2D11-43A1-A9BD-0BC61B515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705" y="3111918"/>
            <a:ext cx="6421186" cy="24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46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18C2C-7E8A-4D67-9822-2CBD7850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FY 2022 Data Standard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AC46E-20B6-44AF-A1B6-DEA220D68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9746"/>
            <a:ext cx="11029615" cy="1013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*NEW </a:t>
            </a:r>
            <a:r>
              <a:rPr lang="en-US" dirty="0"/>
              <a:t>– Moving On Assistance Provided	</a:t>
            </a:r>
          </a:p>
          <a:p>
            <a:pPr lvl="1"/>
            <a:r>
              <a:rPr lang="en-US" i="1" dirty="0"/>
              <a:t>Collected each time move-on assistance is provided</a:t>
            </a:r>
          </a:p>
          <a:p>
            <a:pPr lvl="1"/>
            <a:r>
              <a:rPr lang="en-US" i="1" dirty="0"/>
              <a:t>Questions have been added to Update and Exit Assessments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CFF2A-2508-4684-A79F-6696A5B38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65" y="3883341"/>
            <a:ext cx="6877403" cy="144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99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5E2D-8EEF-45ED-BCC6-399EB5FA1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Data Standard Updates - YHDP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A4F42-0FF1-4633-84F1-EDBC26966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to Youth Education Status</a:t>
            </a:r>
          </a:p>
          <a:p>
            <a:pPr lvl="1"/>
            <a:r>
              <a:rPr lang="en-US" dirty="0"/>
              <a:t>Most Recent Educational Status…</a:t>
            </a:r>
          </a:p>
          <a:p>
            <a:pPr lvl="1"/>
            <a:r>
              <a:rPr lang="en-US" dirty="0"/>
              <a:t>Current Education Status…</a:t>
            </a:r>
          </a:p>
        </p:txBody>
      </p:sp>
    </p:spTree>
    <p:extLst>
      <p:ext uri="{BB962C8B-B14F-4D97-AF65-F5344CB8AC3E}">
        <p14:creationId xmlns:p14="http://schemas.microsoft.com/office/powerpoint/2010/main" val="2998187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F8DF3-ACFC-424E-B686-350D25719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Data Standard Updates - RHY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AC880-AF65-463D-8A35-E47A096A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4784892" cy="3149493"/>
          </a:xfrm>
        </p:spPr>
        <p:txBody>
          <a:bodyPr/>
          <a:lstStyle/>
          <a:p>
            <a:r>
              <a:rPr lang="en-US" dirty="0"/>
              <a:t>Wording changes on RHY – Family Critical Issues questions.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C5022-018D-42EE-80F5-D270B8D1C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060" y="2507599"/>
            <a:ext cx="4428392" cy="24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2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2F052A-4B87-4554-A941-93F2720426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KYHMIS BOS Quarterly Meeting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5C5808A-6622-477F-BFA3-B53A37DC04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October 27, 2021</a:t>
            </a:r>
          </a:p>
          <a:p>
            <a:r>
              <a:rPr lang="en-US" dirty="0"/>
              <a:t>1:30 PM</a:t>
            </a:r>
          </a:p>
        </p:txBody>
      </p:sp>
    </p:spTree>
    <p:extLst>
      <p:ext uri="{BB962C8B-B14F-4D97-AF65-F5344CB8AC3E}">
        <p14:creationId xmlns:p14="http://schemas.microsoft.com/office/powerpoint/2010/main" val="4073804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EB47-1D2B-4D9D-8D0D-FF958296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Data Standard Updates - SSVF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E702D-BD97-4C64-BC07-F7DFF78B9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Assistance</a:t>
            </a:r>
          </a:p>
          <a:p>
            <a:r>
              <a:rPr lang="en-US"/>
              <a:t>Targeting Criteria</a:t>
            </a:r>
          </a:p>
        </p:txBody>
      </p:sp>
    </p:spTree>
    <p:extLst>
      <p:ext uri="{BB962C8B-B14F-4D97-AF65-F5344CB8AC3E}">
        <p14:creationId xmlns:p14="http://schemas.microsoft.com/office/powerpoint/2010/main" val="1408771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79333-16A0-4306-B6F4-C230A2B90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Help Desk – take a tour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59F0C-5DE6-448B-8762-A921B6FCF9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28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FD09E63-4C8E-4377-B2B1-7FA1E335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9" y="64476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Data Quality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65C47F88-5401-4C3A-9D1A-49627D7E0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en-US" altLang="en-US" sz="2800" dirty="0"/>
              <a:t>All Data Quality Reports due on the 15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of every month</a:t>
            </a:r>
          </a:p>
          <a:p>
            <a:pPr marL="838350" lvl="1" indent="-457200"/>
            <a:r>
              <a:rPr lang="en-US" sz="2400" dirty="0"/>
              <a:t>When submitting your canned Data Quality Framework, please remember to provide an explanation for any errors on any of your reports each month. With the exception of errors that take a year to come off.</a:t>
            </a:r>
            <a:endParaRPr lang="en-US" altLang="en-US" sz="2600" dirty="0"/>
          </a:p>
          <a:p>
            <a:pPr marL="514350" indent="-457200"/>
            <a:r>
              <a:rPr lang="en-US" altLang="en-US" sz="2800" dirty="0"/>
              <a:t>Send reports to kyhmisdataquality@kyhousing.org</a:t>
            </a:r>
          </a:p>
          <a:p>
            <a:pPr marL="514350" indent="-457200"/>
            <a:r>
              <a:rPr lang="en-US" altLang="en-US" sz="2800" dirty="0"/>
              <a:t>All Data Quality Instructions can be found on the HCA Help Desk</a:t>
            </a:r>
          </a:p>
          <a:p>
            <a:pPr marL="514350" indent="-457200"/>
            <a:r>
              <a:rPr lang="en-US" altLang="en-US" sz="2800" dirty="0"/>
              <a:t>Updated Data Quality Report Calendar on Help Desk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F9BB-7221-4469-B725-C2AF3CDB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Data Quality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B4251-CA69-4A40-9CF3-EE8829AE8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Date Range</a:t>
            </a:r>
          </a:p>
          <a:p>
            <a:r>
              <a:rPr lang="en-US" dirty="0"/>
              <a:t>Corrective Action</a:t>
            </a:r>
          </a:p>
          <a:p>
            <a:r>
              <a:rPr lang="en-US" dirty="0"/>
              <a:t>Data Quality Framework report</a:t>
            </a:r>
          </a:p>
          <a:p>
            <a:r>
              <a:rPr lang="en-US" dirty="0"/>
              <a:t>Housing Move-in date workflow</a:t>
            </a:r>
          </a:p>
          <a:p>
            <a:r>
              <a:rPr lang="en-US" dirty="0"/>
              <a:t>Provider profile – data quality</a:t>
            </a:r>
          </a:p>
          <a:p>
            <a:r>
              <a:rPr lang="en-US" dirty="0"/>
              <a:t>System Performance Measures and LSA</a:t>
            </a:r>
          </a:p>
        </p:txBody>
      </p:sp>
    </p:spTree>
    <p:extLst>
      <p:ext uri="{BB962C8B-B14F-4D97-AF65-F5344CB8AC3E}">
        <p14:creationId xmlns:p14="http://schemas.microsoft.com/office/powerpoint/2010/main" val="3384567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39A6B-485C-456A-AD00-D62851C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Quality – ESG-CV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2A4D1-42CC-4EEC-AE54-ACFCA7261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CAPER at the first of every month</a:t>
            </a:r>
          </a:p>
          <a:p>
            <a:pPr lvl="1"/>
            <a:r>
              <a:rPr lang="en-US" dirty="0"/>
              <a:t>Check all data quality errors</a:t>
            </a:r>
          </a:p>
          <a:p>
            <a:pPr lvl="2"/>
            <a:r>
              <a:rPr lang="en-US" dirty="0"/>
              <a:t>SSN, Income, Disability, and Relationship to Head of Household</a:t>
            </a:r>
          </a:p>
          <a:p>
            <a:pPr lvl="1"/>
            <a:r>
              <a:rPr lang="en-US" dirty="0"/>
              <a:t>Detail error summary</a:t>
            </a:r>
          </a:p>
        </p:txBody>
      </p:sp>
    </p:spTree>
    <p:extLst>
      <p:ext uri="{BB962C8B-B14F-4D97-AF65-F5344CB8AC3E}">
        <p14:creationId xmlns:p14="http://schemas.microsoft.com/office/powerpoint/2010/main" val="1126384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9C838-0EF9-4B91-BF93-B46542CC0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Useability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9534A-E8F0-42A9-84F1-CA6302466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Useability</a:t>
            </a:r>
            <a:r>
              <a:rPr lang="en-US" dirty="0"/>
              <a:t> means that that data quality is high enough to be included in the AHAR statistical model used to develop the national estimates. </a:t>
            </a:r>
            <a:r>
              <a:rPr lang="en-US" b="1" dirty="0"/>
              <a:t>Can your data be used to make assumptions about other unknown data.</a:t>
            </a:r>
          </a:p>
          <a:p>
            <a:pPr marL="0" indent="0">
              <a:buNone/>
            </a:pPr>
            <a:r>
              <a:rPr lang="en-US" dirty="0"/>
              <a:t>Useability is not simple thresholds. It is a highly nuanced process but there are things that immediately place a </a:t>
            </a:r>
            <a:r>
              <a:rPr lang="en-US" dirty="0" err="1"/>
              <a:t>CoC’s</a:t>
            </a:r>
            <a:r>
              <a:rPr lang="en-US" dirty="0"/>
              <a:t> data at great risk:</a:t>
            </a:r>
          </a:p>
          <a:p>
            <a:r>
              <a:rPr lang="en-US" dirty="0"/>
              <a:t>High rates of </a:t>
            </a:r>
            <a:r>
              <a:rPr lang="en-US" b="1" dirty="0"/>
              <a:t>missing DOB </a:t>
            </a:r>
            <a:r>
              <a:rPr lang="en-US" dirty="0"/>
              <a:t>prevents calculation of household type.</a:t>
            </a:r>
          </a:p>
          <a:p>
            <a:r>
              <a:rPr lang="en-US" dirty="0"/>
              <a:t>High rates of </a:t>
            </a:r>
            <a:r>
              <a:rPr lang="en-US" b="1" dirty="0"/>
              <a:t>missing SSN </a:t>
            </a:r>
            <a:r>
              <a:rPr lang="en-US" dirty="0"/>
              <a:t>impacts reliability of deduplication.</a:t>
            </a:r>
          </a:p>
          <a:p>
            <a:r>
              <a:rPr lang="en-US" dirty="0"/>
              <a:t>Any rates of </a:t>
            </a:r>
            <a:r>
              <a:rPr lang="en-US" b="1" dirty="0"/>
              <a:t>Missing Client location </a:t>
            </a:r>
            <a:r>
              <a:rPr lang="en-US" dirty="0"/>
              <a:t>prevents the data from being attributed to a community.</a:t>
            </a:r>
          </a:p>
          <a:p>
            <a:r>
              <a:rPr lang="en-US" dirty="0"/>
              <a:t>High </a:t>
            </a:r>
            <a:r>
              <a:rPr lang="en-US" b="1" dirty="0"/>
              <a:t>missing or multiple Heads of Households </a:t>
            </a:r>
            <a:r>
              <a:rPr lang="en-US" dirty="0"/>
              <a:t>adversely impacts the ability to deduplicate the count of households.</a:t>
            </a:r>
          </a:p>
          <a:p>
            <a:r>
              <a:rPr lang="en-US" b="1" dirty="0"/>
              <a:t>Accurate projects set up is critical. </a:t>
            </a:r>
            <a:r>
              <a:rPr lang="en-US" dirty="0"/>
              <a:t>Incorrect project set up may lead to the appearance of missing projects, inventory, or people.</a:t>
            </a:r>
          </a:p>
        </p:txBody>
      </p:sp>
    </p:spTree>
    <p:extLst>
      <p:ext uri="{BB962C8B-B14F-4D97-AF65-F5344CB8AC3E}">
        <p14:creationId xmlns:p14="http://schemas.microsoft.com/office/powerpoint/2010/main" val="2388483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89CF6-BD42-49B8-A4D8-C733DD252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Next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F9499-B963-4152-A123-6DC485BC2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January 26, 2022- 1:30 PM</a:t>
            </a:r>
          </a:p>
          <a:p>
            <a:r>
              <a:rPr lang="en-US" dirty="0">
                <a:hlinkClick r:id="rId3"/>
              </a:rPr>
              <a:t>https://attendee.gotowebinar.com/register/4938124842296662795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16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0FC6-CA80-4CEA-910D-D3911BFD4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4A753-CE4D-431F-8B4A-CA74E51C20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8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14690D-1120-4E7D-A75A-D86294AD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2A2A92-7E9C-4FE5-B0CA-DC8F01066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Reminders</a:t>
            </a:r>
          </a:p>
          <a:p>
            <a:r>
              <a:rPr lang="en-US" dirty="0"/>
              <a:t>Exiting Clients </a:t>
            </a:r>
          </a:p>
          <a:p>
            <a:r>
              <a:rPr lang="en-US" dirty="0"/>
              <a:t>Community Integration Supplementation</a:t>
            </a:r>
          </a:p>
          <a:p>
            <a:r>
              <a:rPr lang="en-US" dirty="0"/>
              <a:t>Data Standards Updates</a:t>
            </a:r>
          </a:p>
          <a:p>
            <a:r>
              <a:rPr lang="en-US" dirty="0"/>
              <a:t>Help Desk</a:t>
            </a:r>
          </a:p>
          <a:p>
            <a:r>
              <a:rPr lang="en-US" dirty="0"/>
              <a:t>Data Quality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2230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34E4-4AE0-4EBB-9832-A970810B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D647-917D-43D0-A2A0-1166276E8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Covid Vac Question </a:t>
            </a:r>
          </a:p>
          <a:p>
            <a:r>
              <a:rPr lang="en-US" dirty="0"/>
              <a:t>Households	</a:t>
            </a:r>
          </a:p>
          <a:p>
            <a:pPr lvl="1"/>
            <a:r>
              <a:rPr lang="en-US" dirty="0"/>
              <a:t>Make sure to check the household tab and if there is an existing household (including all your same clients) don’t create a new household – use the one that already exists.</a:t>
            </a:r>
          </a:p>
          <a:p>
            <a:r>
              <a:rPr lang="en-US" dirty="0"/>
              <a:t>Search your client before creating a new one </a:t>
            </a:r>
          </a:p>
          <a:p>
            <a:pPr lvl="1"/>
            <a:r>
              <a:rPr lang="en-US" dirty="0"/>
              <a:t>Search by name and last 4 digits of SSN</a:t>
            </a:r>
          </a:p>
          <a:p>
            <a:pPr lvl="1"/>
            <a:r>
              <a:rPr lang="en-US" dirty="0"/>
              <a:t>Submit a ticket if a duplicate client was mistakenly created</a:t>
            </a:r>
          </a:p>
          <a:p>
            <a:r>
              <a:rPr lang="en-US" dirty="0"/>
              <a:t>New Users to the HMIS system</a:t>
            </a:r>
          </a:p>
          <a:p>
            <a:pPr lvl="1"/>
            <a:r>
              <a:rPr lang="en-US" dirty="0"/>
              <a:t>Invoicing</a:t>
            </a:r>
          </a:p>
          <a:p>
            <a:pPr lvl="1"/>
            <a:r>
              <a:rPr lang="en-US" dirty="0"/>
              <a:t>Intermediate Training</a:t>
            </a:r>
          </a:p>
          <a:p>
            <a:r>
              <a:rPr lang="en-US" dirty="0" err="1"/>
              <a:t>eGram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8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C907-FC83-4128-8D78-A0ABA8D6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Exiting clients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22B52-A887-428C-925A-28195403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33601"/>
            <a:ext cx="11029615" cy="3759200"/>
          </a:xfrm>
        </p:spPr>
        <p:txBody>
          <a:bodyPr>
            <a:normAutofit/>
          </a:bodyPr>
          <a:lstStyle/>
          <a:p>
            <a:r>
              <a:rPr lang="en-US" sz="2400" u="sng" dirty="0"/>
              <a:t>ES project exits- </a:t>
            </a:r>
            <a:r>
              <a:rPr lang="en-US" sz="2400" dirty="0"/>
              <a:t>make sure that the exit date is at least the day before the housing move in date for the PH or RRH project.</a:t>
            </a:r>
          </a:p>
          <a:p>
            <a:r>
              <a:rPr lang="en-US" sz="2400" u="sng" dirty="0"/>
              <a:t>PSH/RRH projects- </a:t>
            </a:r>
            <a:r>
              <a:rPr lang="en-US" sz="2400" dirty="0"/>
              <a:t>make sure the housing move in date (HMID) does not overlap with any other projects</a:t>
            </a:r>
          </a:p>
          <a:p>
            <a:pPr lvl="1"/>
            <a:r>
              <a:rPr lang="en-US" sz="2000" dirty="0"/>
              <a:t>Housing move in date-date client physically moves into housing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1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C907-FC83-4128-8D78-A0ABA8D6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Exiting clients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22B52-A887-428C-925A-28195403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76378"/>
            <a:ext cx="11029615" cy="171304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215C5-090D-4F9C-86EE-9AAE23FB1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86" y="2546238"/>
            <a:ext cx="9956800" cy="269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6ABA-9C58-4182-80FC-CBCABFAF1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Community Integration Supplementation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7B792-A7CF-4FBA-AA07-DC271C52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u="sng" dirty="0"/>
              <a:t>What is CIS</a:t>
            </a:r>
            <a:r>
              <a:rPr lang="en-US" sz="2800" dirty="0"/>
              <a:t>?</a:t>
            </a:r>
          </a:p>
          <a:p>
            <a:r>
              <a:rPr lang="en-US" sz="2800" dirty="0"/>
              <a:t>CIS is a type of State Supplementation that allows individuals, with a serious mental illness, </a:t>
            </a:r>
            <a:r>
              <a:rPr lang="en-US" sz="2800" b="1" u="sng" dirty="0"/>
              <a:t>at risk of entering a Personal Care Home (PCH) or other institution</a:t>
            </a:r>
            <a:r>
              <a:rPr lang="en-US" sz="2800" dirty="0"/>
              <a:t>, a way to maintain their residence in the community.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27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6ABA-9C58-4182-80FC-CBCABFAF1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Community Integration Supplementation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7B792-A7CF-4FBA-AA07-DC271C52D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7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00" u="sng" dirty="0">
                <a:solidFill>
                  <a:schemeClr val="tx1"/>
                </a:solidFill>
              </a:rPr>
              <a:t>Who is eligible?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</a:rPr>
              <a:t>Individuals with a Serious Mental Illness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</a:rPr>
              <a:t>Individual must have need for care and support above and beyond room and board</a:t>
            </a: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800" u="sng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6957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6ABA-9C58-4182-80FC-CBCABFAF1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Community Integration Supplementation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7B792-A7CF-4FBA-AA07-DC271C52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3600" u="sng" dirty="0">
                <a:solidFill>
                  <a:schemeClr val="tx1"/>
                </a:solidFill>
              </a:rPr>
              <a:t>How to Apply for CIS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/>
              <a:t>In-person at a DCBS office; or</a:t>
            </a:r>
          </a:p>
          <a:p>
            <a:pPr algn="just"/>
            <a:r>
              <a:rPr lang="en-US" sz="2400" dirty="0"/>
              <a:t>Through our Call Center 855-306-8959; </a:t>
            </a:r>
          </a:p>
          <a:p>
            <a:pPr algn="just"/>
            <a:r>
              <a:rPr lang="en-US" sz="2400" dirty="0"/>
              <a:t>State Supplementation, including CIS, cannot be applied for through the self-service portal at kynect.ky.gov.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3959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D039246-EDD5-4EFA-BB88-8996D0B111C7}" vid="{B3F1E893-BBDD-4009-B362-ABE73E5F21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KYHMIS PPT Template</Template>
  <TotalTime>4682</TotalTime>
  <Words>814</Words>
  <Application>Microsoft Office PowerPoint</Application>
  <PresentationFormat>Widescreen</PresentationFormat>
  <Paragraphs>139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Gill Sans MT</vt:lpstr>
      <vt:lpstr>Wingdings 2</vt:lpstr>
      <vt:lpstr>Dividend</vt:lpstr>
      <vt:lpstr>PowerPoint Presentation</vt:lpstr>
      <vt:lpstr>KYHMIS BOS Quarterly Meeting</vt:lpstr>
      <vt:lpstr>agenda</vt:lpstr>
      <vt:lpstr>Reminders</vt:lpstr>
      <vt:lpstr>Exiting clients</vt:lpstr>
      <vt:lpstr>Exiting clients</vt:lpstr>
      <vt:lpstr>Community Integration Supplementation</vt:lpstr>
      <vt:lpstr>Community Integration Supplementation</vt:lpstr>
      <vt:lpstr>Community Integration Supplementation</vt:lpstr>
      <vt:lpstr>Agency Performance Accomplishments</vt:lpstr>
      <vt:lpstr>FY 2022 Data Standard Updates</vt:lpstr>
      <vt:lpstr>Data Standard Updates</vt:lpstr>
      <vt:lpstr>Client Search</vt:lpstr>
      <vt:lpstr>Client Demographic updates - Gender</vt:lpstr>
      <vt:lpstr>Client Demographic updates – Race, Ethnicity</vt:lpstr>
      <vt:lpstr>Data Standard Updates – Well Being Questions</vt:lpstr>
      <vt:lpstr>FY 2022 Data Standard Updates</vt:lpstr>
      <vt:lpstr>Data Standard Updates - YHDP</vt:lpstr>
      <vt:lpstr>Data Standard Updates - RHY</vt:lpstr>
      <vt:lpstr>Data Standard Updates - SSVF</vt:lpstr>
      <vt:lpstr>Help Desk – take a tour</vt:lpstr>
      <vt:lpstr>Data Quality</vt:lpstr>
      <vt:lpstr>Data Quality</vt:lpstr>
      <vt:lpstr>Data Quality – ESG-CV</vt:lpstr>
      <vt:lpstr>Data Useability</vt:lpstr>
      <vt:lpstr>Next Meeting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Smith</dc:creator>
  <cp:lastModifiedBy>Margaret Smith</cp:lastModifiedBy>
  <cp:revision>169</cp:revision>
  <dcterms:created xsi:type="dcterms:W3CDTF">2019-08-20T13:20:30Z</dcterms:created>
  <dcterms:modified xsi:type="dcterms:W3CDTF">2021-10-27T18:56:39Z</dcterms:modified>
</cp:coreProperties>
</file>