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59" r:id="rId4"/>
    <p:sldId id="294" r:id="rId5"/>
    <p:sldId id="265" r:id="rId6"/>
    <p:sldId id="266" r:id="rId7"/>
    <p:sldId id="268" r:id="rId8"/>
    <p:sldId id="316" r:id="rId9"/>
    <p:sldId id="318" r:id="rId10"/>
    <p:sldId id="319" r:id="rId11"/>
    <p:sldId id="317" r:id="rId12"/>
    <p:sldId id="320" r:id="rId13"/>
    <p:sldId id="296" r:id="rId14"/>
    <p:sldId id="295"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280" r:id="rId35"/>
    <p:sldId id="286" r:id="rId36"/>
    <p:sldId id="287" r:id="rId37"/>
    <p:sldId id="290" r:id="rId38"/>
    <p:sldId id="322" r:id="rId39"/>
    <p:sldId id="321" r:id="rId40"/>
    <p:sldId id="260" r:id="rId41"/>
    <p:sldId id="25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16" autoAdjust="0"/>
  </p:normalViewPr>
  <p:slideViewPr>
    <p:cSldViewPr snapToGrid="0">
      <p:cViewPr varScale="1">
        <p:scale>
          <a:sx n="80" d="100"/>
          <a:sy n="80" d="100"/>
        </p:scale>
        <p:origin x="52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26659-8C8F-4431-933F-90346D6918CC}"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DFC17-B99C-4C85-A3C0-5865024250EB}" type="slidenum">
              <a:rPr lang="en-US" smtClean="0"/>
              <a:t>‹#›</a:t>
            </a:fld>
            <a:endParaRPr lang="en-US"/>
          </a:p>
        </p:txBody>
      </p:sp>
    </p:spTree>
    <p:extLst>
      <p:ext uri="{BB962C8B-B14F-4D97-AF65-F5344CB8AC3E}">
        <p14:creationId xmlns:p14="http://schemas.microsoft.com/office/powerpoint/2010/main" val="80825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DFC17-B99C-4C85-A3C0-5865024250EB}" type="slidenum">
              <a:rPr lang="en-US" smtClean="0"/>
              <a:t>1</a:t>
            </a:fld>
            <a:endParaRPr lang="en-US"/>
          </a:p>
        </p:txBody>
      </p:sp>
    </p:spTree>
    <p:extLst>
      <p:ext uri="{BB962C8B-B14F-4D97-AF65-F5344CB8AC3E}">
        <p14:creationId xmlns:p14="http://schemas.microsoft.com/office/powerpoint/2010/main" val="9261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endParaRPr lang="en-US" dirty="0"/>
          </a:p>
        </p:txBody>
      </p:sp>
      <p:sp>
        <p:nvSpPr>
          <p:cNvPr id="4" name="Slide Number Placeholder 3"/>
          <p:cNvSpPr>
            <a:spLocks noGrp="1"/>
          </p:cNvSpPr>
          <p:nvPr>
            <p:ph type="sldNum" sz="quarter" idx="5"/>
          </p:nvPr>
        </p:nvSpPr>
        <p:spPr/>
        <p:txBody>
          <a:bodyPr/>
          <a:lstStyle/>
          <a:p>
            <a:fld id="{BE0DFC17-B99C-4C85-A3C0-5865024250EB}" type="slidenum">
              <a:rPr lang="en-US" smtClean="0"/>
              <a:t>38</a:t>
            </a:fld>
            <a:endParaRPr lang="en-US"/>
          </a:p>
        </p:txBody>
      </p:sp>
    </p:spTree>
    <p:extLst>
      <p:ext uri="{BB962C8B-B14F-4D97-AF65-F5344CB8AC3E}">
        <p14:creationId xmlns:p14="http://schemas.microsoft.com/office/powerpoint/2010/main" val="103932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39</a:t>
            </a:fld>
            <a:endParaRPr lang="en-US"/>
          </a:p>
        </p:txBody>
      </p:sp>
    </p:spTree>
    <p:extLst>
      <p:ext uri="{BB962C8B-B14F-4D97-AF65-F5344CB8AC3E}">
        <p14:creationId xmlns:p14="http://schemas.microsoft.com/office/powerpoint/2010/main" val="334997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40</a:t>
            </a:fld>
            <a:endParaRPr lang="en-US"/>
          </a:p>
        </p:txBody>
      </p:sp>
    </p:spTree>
    <p:extLst>
      <p:ext uri="{BB962C8B-B14F-4D97-AF65-F5344CB8AC3E}">
        <p14:creationId xmlns:p14="http://schemas.microsoft.com/office/powerpoint/2010/main" val="16822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41</a:t>
            </a:fld>
            <a:endParaRPr lang="en-US"/>
          </a:p>
        </p:txBody>
      </p:sp>
    </p:spTree>
    <p:extLst>
      <p:ext uri="{BB962C8B-B14F-4D97-AF65-F5344CB8AC3E}">
        <p14:creationId xmlns:p14="http://schemas.microsoft.com/office/powerpoint/2010/main" val="403815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a:t>
            </a:fld>
            <a:endParaRPr lang="en-US"/>
          </a:p>
        </p:txBody>
      </p:sp>
    </p:spTree>
    <p:extLst>
      <p:ext uri="{BB962C8B-B14F-4D97-AF65-F5344CB8AC3E}">
        <p14:creationId xmlns:p14="http://schemas.microsoft.com/office/powerpoint/2010/main" val="313398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3</a:t>
            </a:fld>
            <a:endParaRPr lang="en-US"/>
          </a:p>
        </p:txBody>
      </p:sp>
    </p:spTree>
    <p:extLst>
      <p:ext uri="{BB962C8B-B14F-4D97-AF65-F5344CB8AC3E}">
        <p14:creationId xmlns:p14="http://schemas.microsoft.com/office/powerpoint/2010/main" val="346542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4</a:t>
            </a:fld>
            <a:endParaRPr lang="en-US"/>
          </a:p>
        </p:txBody>
      </p:sp>
    </p:spTree>
    <p:extLst>
      <p:ext uri="{BB962C8B-B14F-4D97-AF65-F5344CB8AC3E}">
        <p14:creationId xmlns:p14="http://schemas.microsoft.com/office/powerpoint/2010/main" val="47198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E75D9-1F16-4A68-92BF-EABFE40E48A9}" type="slidenum">
              <a:rPr lang="en-US" smtClean="0"/>
              <a:t>10</a:t>
            </a:fld>
            <a:endParaRPr lang="en-US"/>
          </a:p>
        </p:txBody>
      </p:sp>
    </p:spTree>
    <p:extLst>
      <p:ext uri="{BB962C8B-B14F-4D97-AF65-F5344CB8AC3E}">
        <p14:creationId xmlns:p14="http://schemas.microsoft.com/office/powerpoint/2010/main" val="25193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48D5688-79E8-4B56-B1B3-6DA5D5E458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6518BB0-529A-4470-8780-F711B6E582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Danielle</a:t>
            </a:r>
          </a:p>
        </p:txBody>
      </p:sp>
      <p:sp>
        <p:nvSpPr>
          <p:cNvPr id="17412" name="Slide Number Placeholder 3">
            <a:extLst>
              <a:ext uri="{FF2B5EF4-FFF2-40B4-BE49-F238E27FC236}">
                <a16:creationId xmlns:a16="http://schemas.microsoft.com/office/drawing/2014/main" id="{0B9EA73E-8CE1-407C-83AB-DE722706E8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C0688D-96AB-4DEC-94BF-D5749CDA6924}" type="slidenum">
              <a:rPr lang="en-US" altLang="en-US" smtClean="0"/>
              <a:pPr/>
              <a:t>34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E0DFC17-B99C-4C85-A3C0-5865024250EB}" type="slidenum">
              <a:rPr lang="en-US" smtClean="0"/>
              <a:t>35</a:t>
            </a:fld>
            <a:endParaRPr lang="en-US"/>
          </a:p>
        </p:txBody>
      </p:sp>
    </p:spTree>
    <p:extLst>
      <p:ext uri="{BB962C8B-B14F-4D97-AF65-F5344CB8AC3E}">
        <p14:creationId xmlns:p14="http://schemas.microsoft.com/office/powerpoint/2010/main" val="221432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E0DFC17-B99C-4C85-A3C0-5865024250EB}" type="slidenum">
              <a:rPr lang="en-US" smtClean="0"/>
              <a:t>36</a:t>
            </a:fld>
            <a:endParaRPr lang="en-US"/>
          </a:p>
        </p:txBody>
      </p:sp>
    </p:spTree>
    <p:extLst>
      <p:ext uri="{BB962C8B-B14F-4D97-AF65-F5344CB8AC3E}">
        <p14:creationId xmlns:p14="http://schemas.microsoft.com/office/powerpoint/2010/main" val="10989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37</a:t>
            </a:fld>
            <a:endParaRPr lang="en-US"/>
          </a:p>
        </p:txBody>
      </p:sp>
    </p:spTree>
    <p:extLst>
      <p:ext uri="{BB962C8B-B14F-4D97-AF65-F5344CB8AC3E}">
        <p14:creationId xmlns:p14="http://schemas.microsoft.com/office/powerpoint/2010/main" val="474324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40E9F-81EF-4F74-9158-32B5A828F1E1}"/>
              </a:ext>
            </a:extLst>
          </p:cNvPr>
          <p:cNvPicPr>
            <a:picLocks noChangeAspect="1"/>
          </p:cNvPicPr>
          <p:nvPr userDrawn="1"/>
        </p:nvPicPr>
        <p:blipFill>
          <a:blip r:embed="rId2"/>
          <a:stretch>
            <a:fillRect/>
          </a:stretch>
        </p:blipFill>
        <p:spPr>
          <a:xfrm>
            <a:off x="2528627" y="-678304"/>
            <a:ext cx="7134746" cy="7134746"/>
          </a:xfrm>
          <a:prstGeom prst="rect">
            <a:avLst/>
          </a:prstGeom>
        </p:spPr>
      </p:pic>
      <p:sp>
        <p:nvSpPr>
          <p:cNvPr id="7" name="Rectangle 6"/>
          <p:cNvSpPr/>
          <p:nvPr/>
        </p:nvSpPr>
        <p:spPr>
          <a:xfrm>
            <a:off x="446534" y="5843451"/>
            <a:ext cx="11262866" cy="547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81191" y="5951811"/>
            <a:ext cx="9841897"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0558298" y="5951810"/>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ctr">
            <a:normAutofit/>
          </a:bodyPr>
          <a:lstStyle>
            <a:lvl1pPr algn="ctr">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chor="ct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9483" y="6274040"/>
            <a:ext cx="1052510" cy="365125"/>
          </a:xfrm>
          <a:prstGeom prst="rect">
            <a:avLst/>
          </a:prstGeom>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DFCD2B62-5F29-4094-9453-9413E1365A01}"/>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Title-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40E9F-81EF-4F74-9158-32B5A828F1E1}"/>
              </a:ext>
            </a:extLst>
          </p:cNvPr>
          <p:cNvPicPr>
            <a:picLocks noChangeAspect="1"/>
          </p:cNvPicPr>
          <p:nvPr userDrawn="1"/>
        </p:nvPicPr>
        <p:blipFill>
          <a:blip r:embed="rId2"/>
          <a:stretch>
            <a:fillRect/>
          </a:stretch>
        </p:blipFill>
        <p:spPr>
          <a:xfrm>
            <a:off x="424392" y="1115810"/>
            <a:ext cx="11343216" cy="2031213"/>
          </a:xfrm>
          <a:prstGeom prst="rect">
            <a:avLst/>
          </a:prstGeom>
        </p:spPr>
      </p:pic>
      <p:sp>
        <p:nvSpPr>
          <p:cNvPr id="7" name="Rectangle 6"/>
          <p:cNvSpPr/>
          <p:nvPr/>
        </p:nvSpPr>
        <p:spPr>
          <a:xfrm>
            <a:off x="446534" y="5843451"/>
            <a:ext cx="11262866" cy="547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
        <p:nvSpPr>
          <p:cNvPr id="9" name="Title 1">
            <a:extLst>
              <a:ext uri="{FF2B5EF4-FFF2-40B4-BE49-F238E27FC236}">
                <a16:creationId xmlns:a16="http://schemas.microsoft.com/office/drawing/2014/main" id="{0035AC1D-DFA4-4A9A-826D-E1A844ED0CDC}"/>
              </a:ext>
            </a:extLst>
          </p:cNvPr>
          <p:cNvSpPr>
            <a:spLocks noGrp="1"/>
          </p:cNvSpPr>
          <p:nvPr>
            <p:ph type="ctrTitle"/>
          </p:nvPr>
        </p:nvSpPr>
        <p:spPr>
          <a:xfrm>
            <a:off x="581191" y="3528502"/>
            <a:ext cx="10993549" cy="1475013"/>
          </a:xfrm>
          <a:effectLst/>
        </p:spPr>
        <p:txBody>
          <a:bodyPr anchor="ctr">
            <a:normAutofit/>
          </a:bodyPr>
          <a:lstStyle>
            <a:lvl1pPr algn="ctr">
              <a:defRPr sz="3600" b="0">
                <a:solidFill>
                  <a:schemeClr val="accent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B6998087-3CA3-4010-8B81-3440D1643E42}"/>
              </a:ext>
            </a:extLst>
          </p:cNvPr>
          <p:cNvSpPr>
            <a:spLocks noGrp="1"/>
          </p:cNvSpPr>
          <p:nvPr>
            <p:ph type="subTitle" idx="1"/>
          </p:nvPr>
        </p:nvSpPr>
        <p:spPr>
          <a:xfrm>
            <a:off x="581194" y="5003516"/>
            <a:ext cx="10993546" cy="590321"/>
          </a:xfrm>
        </p:spPr>
        <p:txBody>
          <a:bodyPr anchor="ctr">
            <a:normAutofit/>
          </a:bodyPr>
          <a:lstStyle>
            <a:lvl1pPr marL="0" indent="0" algn="ctr">
              <a:buNone/>
              <a:defRPr sz="1600" b="1"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81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ctr">
            <a:normAutofit/>
          </a:bodyPr>
          <a:lstStyle>
            <a:lvl1pPr algn="ctr">
              <a:defRPr sz="3600" b="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ctr">
            <a:normAutofit/>
          </a:bodyPr>
          <a:lstStyle>
            <a:lvl1pPr marL="0" indent="0" algn="ctr">
              <a:buNone/>
              <a:defRPr sz="1600" b="1"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81192" y="5951811"/>
            <a:ext cx="6917210" cy="365125"/>
          </a:xfrm>
        </p:spPr>
        <p:txBody>
          <a:bodyPr/>
          <a:lstStyle/>
          <a:p>
            <a:endParaRPr lang="en-US" dirty="0"/>
          </a:p>
        </p:txBody>
      </p:sp>
      <p:sp>
        <p:nvSpPr>
          <p:cNvPr id="8" name="Slide Number Placeholder 5">
            <a:extLst>
              <a:ext uri="{FF2B5EF4-FFF2-40B4-BE49-F238E27FC236}">
                <a16:creationId xmlns:a16="http://schemas.microsoft.com/office/drawing/2014/main" id="{E5140417-24DD-49F5-BF18-0E94FABA290E}"/>
              </a:ext>
            </a:extLst>
          </p:cNvPr>
          <p:cNvSpPr>
            <a:spLocks noGrp="1"/>
          </p:cNvSpPr>
          <p:nvPr>
            <p:ph type="sldNum" sz="quarter" idx="4"/>
          </p:nvPr>
        </p:nvSpPr>
        <p:spPr>
          <a:xfrm>
            <a:off x="7614795"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24485504-47BB-44ED-A272-0F56F6397724}"/>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ctr">
            <a:normAutofit/>
          </a:bodyPr>
          <a:lstStyle>
            <a:lvl1pPr algn="ctr">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ctr">
            <a:normAutofit/>
          </a:bodyPr>
          <a:lstStyle>
            <a:lvl1pPr marL="0" indent="0" algn="ctr">
              <a:buNone/>
              <a:defRPr sz="1800" cap="none">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81191" y="5951811"/>
            <a:ext cx="9849235"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297" y="5951811"/>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9483" y="6268574"/>
            <a:ext cx="1052510" cy="365125"/>
          </a:xfrm>
          <a:prstGeom prst="rect">
            <a:avLst/>
          </a:prstGeom>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BDD19416-026C-49B4-BD15-A9C1885FA2BB}"/>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lstStyle>
            <a:lvl1pPr algn="ct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87219" y="2250892"/>
            <a:ext cx="5087075" cy="536005"/>
          </a:xfrm>
        </p:spPr>
        <p:txBody>
          <a:bodyPr anchor="ctr">
            <a:noAutofit/>
          </a:bodyPr>
          <a:lstStyle>
            <a:lvl1pPr marL="0" indent="0" algn="ctr">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ctr">
            <a:noAutofit/>
          </a:bodyPr>
          <a:lstStyle>
            <a:lvl1pPr marL="0" indent="0" algn="ctr">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29483" y="6251446"/>
            <a:ext cx="1052510" cy="365125"/>
          </a:xfrm>
          <a:prstGeom prst="rect">
            <a:avLst/>
          </a:prstGeom>
        </p:spPr>
        <p:txBody>
          <a:body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70B57D32-0D3A-49AE-95DB-7A9953CE2A31}"/>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29483" y="6274040"/>
            <a:ext cx="1052510" cy="365125"/>
          </a:xfrm>
          <a:prstGeom prst="rect">
            <a:avLst/>
          </a:prstGeom>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chor="ctr"/>
          <a:lstStyle>
            <a:lvl1pPr algn="ctr">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66BB4D51-09D9-4238-A418-0F66FE4AD29C}"/>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29483" y="6264171"/>
            <a:ext cx="1052510" cy="365125"/>
          </a:xfrm>
          <a:prstGeom prst="rect">
            <a:avLst/>
          </a:prstGeom>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97976A35-86CE-4BAE-80BC-5B22A1133DDB}"/>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8168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81192" y="6274040"/>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614795" y="6278366"/>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pxhere.com/en/photo/933315"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ksexton@kyhousing.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kyhmis.zendesk.com/hc/en-us/requests/new" TargetMode="External"/><Relationship Id="rId5" Type="http://schemas.openxmlformats.org/officeDocument/2006/relationships/hyperlink" Target="mailto:KYHMISReporting@kyhousing.org" TargetMode="External"/><Relationship Id="rId4" Type="http://schemas.openxmlformats.org/officeDocument/2006/relationships/hyperlink" Target="mailto:msinger@kyhousing.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attendee.gotowebinar.com/register/419940805742510644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7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14690D-1120-4E7D-A75A-D86294AD22A1}"/>
              </a:ext>
            </a:extLst>
          </p:cNvPr>
          <p:cNvSpPr>
            <a:spLocks noGrp="1"/>
          </p:cNvSpPr>
          <p:nvPr>
            <p:ph type="title"/>
          </p:nvPr>
        </p:nvSpPr>
        <p:spPr/>
        <p:txBody>
          <a:bodyPr>
            <a:normAutofit/>
          </a:bodyPr>
          <a:lstStyle/>
          <a:p>
            <a:r>
              <a:rPr lang="en-US" sz="3600" dirty="0"/>
              <a:t>Data Collection Stages</a:t>
            </a:r>
          </a:p>
        </p:txBody>
      </p:sp>
      <p:sp>
        <p:nvSpPr>
          <p:cNvPr id="44" name="Freeform 6">
            <a:extLst>
              <a:ext uri="{FF2B5EF4-FFF2-40B4-BE49-F238E27FC236}">
                <a16:creationId xmlns:a16="http://schemas.microsoft.com/office/drawing/2014/main" id="{A6D642E3-E220-4EE6-BCB4-D19A220D883B}"/>
              </a:ext>
            </a:extLst>
          </p:cNvPr>
          <p:cNvSpPr>
            <a:spLocks noChangeArrowheads="1"/>
          </p:cNvSpPr>
          <p:nvPr/>
        </p:nvSpPr>
        <p:spPr bwMode="auto">
          <a:xfrm>
            <a:off x="1017906" y="3914487"/>
            <a:ext cx="2048256" cy="192277"/>
          </a:xfrm>
          <a:prstGeom prst="rect">
            <a:avLst/>
          </a:pr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45" name="Freeform 7">
            <a:extLst>
              <a:ext uri="{FF2B5EF4-FFF2-40B4-BE49-F238E27FC236}">
                <a16:creationId xmlns:a16="http://schemas.microsoft.com/office/drawing/2014/main" id="{1093C19C-86D7-4640-A784-DA51F1082443}"/>
              </a:ext>
            </a:extLst>
          </p:cNvPr>
          <p:cNvSpPr>
            <a:spLocks noChangeArrowheads="1"/>
          </p:cNvSpPr>
          <p:nvPr/>
        </p:nvSpPr>
        <p:spPr bwMode="auto">
          <a:xfrm>
            <a:off x="3052714" y="3914450"/>
            <a:ext cx="2048256" cy="192277"/>
          </a:xfrm>
          <a:custGeom>
            <a:avLst/>
            <a:gdLst>
              <a:gd name="T0" fmla="*/ 0 w 4078"/>
              <a:gd name="T1" fmla="*/ 0 h 307"/>
              <a:gd name="T2" fmla="*/ 4077 w 4078"/>
              <a:gd name="T3" fmla="*/ 0 h 307"/>
              <a:gd name="T4" fmla="*/ 4077 w 4078"/>
              <a:gd name="T5" fmla="*/ 306 h 307"/>
              <a:gd name="T6" fmla="*/ 0 w 4078"/>
              <a:gd name="T7" fmla="*/ 306 h 307"/>
              <a:gd name="T8" fmla="*/ 0 w 4078"/>
              <a:gd name="T9" fmla="*/ 0 h 307"/>
            </a:gdLst>
            <a:ahLst/>
            <a:cxnLst>
              <a:cxn ang="0">
                <a:pos x="T0" y="T1"/>
              </a:cxn>
              <a:cxn ang="0">
                <a:pos x="T2" y="T3"/>
              </a:cxn>
              <a:cxn ang="0">
                <a:pos x="T4" y="T5"/>
              </a:cxn>
              <a:cxn ang="0">
                <a:pos x="T6" y="T7"/>
              </a:cxn>
              <a:cxn ang="0">
                <a:pos x="T8" y="T9"/>
              </a:cxn>
            </a:cxnLst>
            <a:rect l="0" t="0" r="r" b="b"/>
            <a:pathLst>
              <a:path w="4078" h="307">
                <a:moveTo>
                  <a:pt x="0" y="0"/>
                </a:moveTo>
                <a:lnTo>
                  <a:pt x="4077" y="0"/>
                </a:lnTo>
                <a:lnTo>
                  <a:pt x="4077" y="306"/>
                </a:lnTo>
                <a:lnTo>
                  <a:pt x="0" y="306"/>
                </a:lnTo>
                <a:lnTo>
                  <a:pt x="0" y="0"/>
                </a:ln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46" name="Freeform 8">
            <a:extLst>
              <a:ext uri="{FF2B5EF4-FFF2-40B4-BE49-F238E27FC236}">
                <a16:creationId xmlns:a16="http://schemas.microsoft.com/office/drawing/2014/main" id="{AE50E521-991B-47F2-BBC6-30DF57652D5B}"/>
              </a:ext>
            </a:extLst>
          </p:cNvPr>
          <p:cNvSpPr>
            <a:spLocks noChangeArrowheads="1"/>
          </p:cNvSpPr>
          <p:nvPr/>
        </p:nvSpPr>
        <p:spPr bwMode="auto">
          <a:xfrm>
            <a:off x="5069880" y="3914487"/>
            <a:ext cx="2048256" cy="192277"/>
          </a:xfrm>
          <a:custGeom>
            <a:avLst/>
            <a:gdLst>
              <a:gd name="T0" fmla="*/ 0 w 4077"/>
              <a:gd name="T1" fmla="*/ 0 h 307"/>
              <a:gd name="T2" fmla="*/ 4076 w 4077"/>
              <a:gd name="T3" fmla="*/ 0 h 307"/>
              <a:gd name="T4" fmla="*/ 4076 w 4077"/>
              <a:gd name="T5" fmla="*/ 306 h 307"/>
              <a:gd name="T6" fmla="*/ 0 w 4077"/>
              <a:gd name="T7" fmla="*/ 306 h 307"/>
              <a:gd name="T8" fmla="*/ 0 w 4077"/>
              <a:gd name="T9" fmla="*/ 0 h 307"/>
            </a:gdLst>
            <a:ahLst/>
            <a:cxnLst>
              <a:cxn ang="0">
                <a:pos x="T0" y="T1"/>
              </a:cxn>
              <a:cxn ang="0">
                <a:pos x="T2" y="T3"/>
              </a:cxn>
              <a:cxn ang="0">
                <a:pos x="T4" y="T5"/>
              </a:cxn>
              <a:cxn ang="0">
                <a:pos x="T6" y="T7"/>
              </a:cxn>
              <a:cxn ang="0">
                <a:pos x="T8" y="T9"/>
              </a:cxn>
            </a:cxnLst>
            <a:rect l="0" t="0" r="r" b="b"/>
            <a:pathLst>
              <a:path w="4077" h="307">
                <a:moveTo>
                  <a:pt x="0" y="0"/>
                </a:moveTo>
                <a:lnTo>
                  <a:pt x="4076" y="0"/>
                </a:lnTo>
                <a:lnTo>
                  <a:pt x="4076" y="306"/>
                </a:lnTo>
                <a:lnTo>
                  <a:pt x="0" y="306"/>
                </a:lnTo>
                <a:lnTo>
                  <a:pt x="0" y="0"/>
                </a:lnTo>
              </a:path>
            </a:pathLst>
          </a:custGeom>
          <a:solidFill>
            <a:srgbClr val="FFC905"/>
          </a:solidFill>
          <a:ln>
            <a:noFill/>
          </a:ln>
          <a:effectLst/>
        </p:spPr>
        <p:txBody>
          <a:bodyPr wrap="none" anchor="ctr"/>
          <a:lstStyle/>
          <a:p>
            <a:endParaRPr lang="en-US" sz="3265" dirty="0">
              <a:latin typeface="Lato Light" panose="020F0502020204030203" pitchFamily="34" charset="0"/>
            </a:endParaRPr>
          </a:p>
        </p:txBody>
      </p:sp>
      <p:sp>
        <p:nvSpPr>
          <p:cNvPr id="47" name="Freeform 9">
            <a:extLst>
              <a:ext uri="{FF2B5EF4-FFF2-40B4-BE49-F238E27FC236}">
                <a16:creationId xmlns:a16="http://schemas.microsoft.com/office/drawing/2014/main" id="{566DD51A-23C3-4806-855F-C21AB59D16E6}"/>
              </a:ext>
            </a:extLst>
          </p:cNvPr>
          <p:cNvSpPr>
            <a:spLocks noChangeArrowheads="1"/>
          </p:cNvSpPr>
          <p:nvPr/>
        </p:nvSpPr>
        <p:spPr bwMode="auto">
          <a:xfrm>
            <a:off x="9125838" y="3914487"/>
            <a:ext cx="2048256" cy="192277"/>
          </a:xfrm>
          <a:prstGeom prst="rect">
            <a:avLst/>
          </a:pr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48" name="Freeform 10">
            <a:extLst>
              <a:ext uri="{FF2B5EF4-FFF2-40B4-BE49-F238E27FC236}">
                <a16:creationId xmlns:a16="http://schemas.microsoft.com/office/drawing/2014/main" id="{D314CEE4-27D3-4A9E-9BDF-962DF58D362B}"/>
              </a:ext>
            </a:extLst>
          </p:cNvPr>
          <p:cNvSpPr>
            <a:spLocks noChangeArrowheads="1"/>
          </p:cNvSpPr>
          <p:nvPr/>
        </p:nvSpPr>
        <p:spPr bwMode="auto">
          <a:xfrm>
            <a:off x="2030224" y="3404984"/>
            <a:ext cx="32962" cy="548640"/>
          </a:xfrm>
          <a:custGeom>
            <a:avLst/>
            <a:gdLst>
              <a:gd name="T0" fmla="*/ 24 w 51"/>
              <a:gd name="T1" fmla="*/ 3088 h 3089"/>
              <a:gd name="T2" fmla="*/ 24 w 51"/>
              <a:gd name="T3" fmla="*/ 3088 h 3089"/>
              <a:gd name="T4" fmla="*/ 0 w 51"/>
              <a:gd name="T5" fmla="*/ 3062 h 3089"/>
              <a:gd name="T6" fmla="*/ 0 w 51"/>
              <a:gd name="T7" fmla="*/ 25 h 3089"/>
              <a:gd name="T8" fmla="*/ 0 w 51"/>
              <a:gd name="T9" fmla="*/ 25 h 3089"/>
              <a:gd name="T10" fmla="*/ 24 w 51"/>
              <a:gd name="T11" fmla="*/ 0 h 3089"/>
              <a:gd name="T12" fmla="*/ 24 w 51"/>
              <a:gd name="T13" fmla="*/ 0 h 3089"/>
              <a:gd name="T14" fmla="*/ 50 w 51"/>
              <a:gd name="T15" fmla="*/ 25 h 3089"/>
              <a:gd name="T16" fmla="*/ 50 w 51"/>
              <a:gd name="T17" fmla="*/ 3062 h 3089"/>
              <a:gd name="T18" fmla="*/ 50 w 51"/>
              <a:gd name="T19" fmla="*/ 3062 h 3089"/>
              <a:gd name="T20" fmla="*/ 24 w 51"/>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089">
                <a:moveTo>
                  <a:pt x="24" y="3088"/>
                </a:moveTo>
                <a:lnTo>
                  <a:pt x="24" y="3088"/>
                </a:lnTo>
                <a:cubicBezTo>
                  <a:pt x="11" y="3088"/>
                  <a:pt x="0" y="3076"/>
                  <a:pt x="0" y="3062"/>
                </a:cubicBezTo>
                <a:lnTo>
                  <a:pt x="0" y="25"/>
                </a:lnTo>
                <a:lnTo>
                  <a:pt x="0" y="25"/>
                </a:lnTo>
                <a:cubicBezTo>
                  <a:pt x="0" y="11"/>
                  <a:pt x="11" y="0"/>
                  <a:pt x="24" y="0"/>
                </a:cubicBezTo>
                <a:lnTo>
                  <a:pt x="24" y="0"/>
                </a:lnTo>
                <a:cubicBezTo>
                  <a:pt x="39" y="0"/>
                  <a:pt x="50" y="11"/>
                  <a:pt x="50" y="25"/>
                </a:cubicBezTo>
                <a:lnTo>
                  <a:pt x="50" y="3062"/>
                </a:lnTo>
                <a:lnTo>
                  <a:pt x="50" y="3062"/>
                </a:lnTo>
                <a:cubicBezTo>
                  <a:pt x="50" y="3076"/>
                  <a:pt x="39" y="3088"/>
                  <a:pt x="24" y="3088"/>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49" name="Freeform 11">
            <a:extLst>
              <a:ext uri="{FF2B5EF4-FFF2-40B4-BE49-F238E27FC236}">
                <a16:creationId xmlns:a16="http://schemas.microsoft.com/office/drawing/2014/main" id="{E02AE4F3-76B0-4A70-9DF8-C4209D4492EA}"/>
              </a:ext>
            </a:extLst>
          </p:cNvPr>
          <p:cNvSpPr>
            <a:spLocks noChangeArrowheads="1"/>
          </p:cNvSpPr>
          <p:nvPr/>
        </p:nvSpPr>
        <p:spPr bwMode="auto">
          <a:xfrm>
            <a:off x="4067296" y="4049162"/>
            <a:ext cx="32962" cy="548640"/>
          </a:xfrm>
          <a:custGeom>
            <a:avLst/>
            <a:gdLst>
              <a:gd name="T0" fmla="*/ 26 w 53"/>
              <a:gd name="T1" fmla="*/ 3088 h 3089"/>
              <a:gd name="T2" fmla="*/ 26 w 53"/>
              <a:gd name="T3" fmla="*/ 3088 h 3089"/>
              <a:gd name="T4" fmla="*/ 0 w 53"/>
              <a:gd name="T5" fmla="*/ 3062 h 3089"/>
              <a:gd name="T6" fmla="*/ 0 w 53"/>
              <a:gd name="T7" fmla="*/ 24 h 3089"/>
              <a:gd name="T8" fmla="*/ 0 w 53"/>
              <a:gd name="T9" fmla="*/ 24 h 3089"/>
              <a:gd name="T10" fmla="*/ 26 w 53"/>
              <a:gd name="T11" fmla="*/ 0 h 3089"/>
              <a:gd name="T12" fmla="*/ 26 w 53"/>
              <a:gd name="T13" fmla="*/ 0 h 3089"/>
              <a:gd name="T14" fmla="*/ 52 w 53"/>
              <a:gd name="T15" fmla="*/ 24 h 3089"/>
              <a:gd name="T16" fmla="*/ 52 w 53"/>
              <a:gd name="T17" fmla="*/ 3062 h 3089"/>
              <a:gd name="T18" fmla="*/ 52 w 53"/>
              <a:gd name="T19" fmla="*/ 3062 h 3089"/>
              <a:gd name="T20" fmla="*/ 26 w 53"/>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089">
                <a:moveTo>
                  <a:pt x="26" y="3088"/>
                </a:moveTo>
                <a:lnTo>
                  <a:pt x="26" y="3088"/>
                </a:lnTo>
                <a:cubicBezTo>
                  <a:pt x="12" y="3088"/>
                  <a:pt x="0" y="3076"/>
                  <a:pt x="0" y="3062"/>
                </a:cubicBezTo>
                <a:lnTo>
                  <a:pt x="0" y="24"/>
                </a:lnTo>
                <a:lnTo>
                  <a:pt x="0" y="24"/>
                </a:lnTo>
                <a:cubicBezTo>
                  <a:pt x="0" y="11"/>
                  <a:pt x="12" y="0"/>
                  <a:pt x="26" y="0"/>
                </a:cubicBezTo>
                <a:lnTo>
                  <a:pt x="26" y="0"/>
                </a:lnTo>
                <a:cubicBezTo>
                  <a:pt x="40" y="0"/>
                  <a:pt x="52" y="11"/>
                  <a:pt x="52" y="24"/>
                </a:cubicBezTo>
                <a:lnTo>
                  <a:pt x="52" y="3062"/>
                </a:lnTo>
                <a:lnTo>
                  <a:pt x="52" y="3062"/>
                </a:lnTo>
                <a:cubicBezTo>
                  <a:pt x="52" y="3076"/>
                  <a:pt x="40" y="3088"/>
                  <a:pt x="26" y="3088"/>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50" name="Freeform 12">
            <a:extLst>
              <a:ext uri="{FF2B5EF4-FFF2-40B4-BE49-F238E27FC236}">
                <a16:creationId xmlns:a16="http://schemas.microsoft.com/office/drawing/2014/main" id="{A90FFF7D-B50D-4BAB-9FD2-D050217AAD32}"/>
              </a:ext>
            </a:extLst>
          </p:cNvPr>
          <p:cNvSpPr>
            <a:spLocks noChangeArrowheads="1"/>
          </p:cNvSpPr>
          <p:nvPr/>
        </p:nvSpPr>
        <p:spPr bwMode="auto">
          <a:xfrm>
            <a:off x="6073851" y="3404984"/>
            <a:ext cx="32962" cy="548640"/>
          </a:xfrm>
          <a:custGeom>
            <a:avLst/>
            <a:gdLst>
              <a:gd name="T0" fmla="*/ 26 w 52"/>
              <a:gd name="T1" fmla="*/ 3088 h 3089"/>
              <a:gd name="T2" fmla="*/ 26 w 52"/>
              <a:gd name="T3" fmla="*/ 3088 h 3089"/>
              <a:gd name="T4" fmla="*/ 0 w 52"/>
              <a:gd name="T5" fmla="*/ 3062 h 3089"/>
              <a:gd name="T6" fmla="*/ 0 w 52"/>
              <a:gd name="T7" fmla="*/ 25 h 3089"/>
              <a:gd name="T8" fmla="*/ 0 w 52"/>
              <a:gd name="T9" fmla="*/ 25 h 3089"/>
              <a:gd name="T10" fmla="*/ 26 w 52"/>
              <a:gd name="T11" fmla="*/ 0 h 3089"/>
              <a:gd name="T12" fmla="*/ 26 w 52"/>
              <a:gd name="T13" fmla="*/ 0 h 3089"/>
              <a:gd name="T14" fmla="*/ 51 w 52"/>
              <a:gd name="T15" fmla="*/ 25 h 3089"/>
              <a:gd name="T16" fmla="*/ 51 w 52"/>
              <a:gd name="T17" fmla="*/ 3062 h 3089"/>
              <a:gd name="T18" fmla="*/ 51 w 52"/>
              <a:gd name="T19" fmla="*/ 3062 h 3089"/>
              <a:gd name="T20" fmla="*/ 26 w 52"/>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89">
                <a:moveTo>
                  <a:pt x="26" y="3088"/>
                </a:moveTo>
                <a:lnTo>
                  <a:pt x="26" y="3088"/>
                </a:lnTo>
                <a:cubicBezTo>
                  <a:pt x="12" y="3088"/>
                  <a:pt x="0" y="3076"/>
                  <a:pt x="0" y="3062"/>
                </a:cubicBezTo>
                <a:lnTo>
                  <a:pt x="0" y="25"/>
                </a:lnTo>
                <a:lnTo>
                  <a:pt x="0" y="25"/>
                </a:lnTo>
                <a:cubicBezTo>
                  <a:pt x="0" y="11"/>
                  <a:pt x="12" y="0"/>
                  <a:pt x="26" y="0"/>
                </a:cubicBezTo>
                <a:lnTo>
                  <a:pt x="26" y="0"/>
                </a:lnTo>
                <a:cubicBezTo>
                  <a:pt x="40" y="0"/>
                  <a:pt x="51" y="11"/>
                  <a:pt x="51" y="25"/>
                </a:cubicBezTo>
                <a:lnTo>
                  <a:pt x="51" y="3062"/>
                </a:lnTo>
                <a:lnTo>
                  <a:pt x="51" y="3062"/>
                </a:lnTo>
                <a:cubicBezTo>
                  <a:pt x="51" y="3076"/>
                  <a:pt x="40" y="3088"/>
                  <a:pt x="26" y="3088"/>
                </a:cubicBezTo>
              </a:path>
            </a:pathLst>
          </a:custGeom>
          <a:solidFill>
            <a:srgbClr val="FFC905"/>
          </a:solidFill>
          <a:ln>
            <a:noFill/>
          </a:ln>
          <a:effectLst/>
        </p:spPr>
        <p:txBody>
          <a:bodyPr wrap="none" anchor="ctr"/>
          <a:lstStyle/>
          <a:p>
            <a:endParaRPr lang="en-US" sz="3265" dirty="0">
              <a:latin typeface="Lato Light" panose="020F0502020204030203" pitchFamily="34" charset="0"/>
            </a:endParaRPr>
          </a:p>
        </p:txBody>
      </p:sp>
      <p:sp>
        <p:nvSpPr>
          <p:cNvPr id="51" name="Freeform 13">
            <a:extLst>
              <a:ext uri="{FF2B5EF4-FFF2-40B4-BE49-F238E27FC236}">
                <a16:creationId xmlns:a16="http://schemas.microsoft.com/office/drawing/2014/main" id="{C60F546D-71FB-42BF-AB1C-D376C6A53B61}"/>
              </a:ext>
            </a:extLst>
          </p:cNvPr>
          <p:cNvSpPr>
            <a:spLocks noChangeArrowheads="1"/>
          </p:cNvSpPr>
          <p:nvPr/>
        </p:nvSpPr>
        <p:spPr bwMode="auto">
          <a:xfrm>
            <a:off x="8123103" y="4030306"/>
            <a:ext cx="32962" cy="548640"/>
          </a:xfrm>
          <a:custGeom>
            <a:avLst/>
            <a:gdLst>
              <a:gd name="T0" fmla="*/ 25 w 52"/>
              <a:gd name="T1" fmla="*/ 3088 h 3089"/>
              <a:gd name="T2" fmla="*/ 25 w 52"/>
              <a:gd name="T3" fmla="*/ 3088 h 3089"/>
              <a:gd name="T4" fmla="*/ 0 w 52"/>
              <a:gd name="T5" fmla="*/ 3062 h 3089"/>
              <a:gd name="T6" fmla="*/ 0 w 52"/>
              <a:gd name="T7" fmla="*/ 24 h 3089"/>
              <a:gd name="T8" fmla="*/ 0 w 52"/>
              <a:gd name="T9" fmla="*/ 24 h 3089"/>
              <a:gd name="T10" fmla="*/ 25 w 52"/>
              <a:gd name="T11" fmla="*/ 0 h 3089"/>
              <a:gd name="T12" fmla="*/ 25 w 52"/>
              <a:gd name="T13" fmla="*/ 0 h 3089"/>
              <a:gd name="T14" fmla="*/ 51 w 52"/>
              <a:gd name="T15" fmla="*/ 24 h 3089"/>
              <a:gd name="T16" fmla="*/ 51 w 52"/>
              <a:gd name="T17" fmla="*/ 3062 h 3089"/>
              <a:gd name="T18" fmla="*/ 51 w 52"/>
              <a:gd name="T19" fmla="*/ 3062 h 3089"/>
              <a:gd name="T20" fmla="*/ 25 w 52"/>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89">
                <a:moveTo>
                  <a:pt x="25" y="3088"/>
                </a:moveTo>
                <a:lnTo>
                  <a:pt x="25" y="3088"/>
                </a:lnTo>
                <a:cubicBezTo>
                  <a:pt x="11" y="3088"/>
                  <a:pt x="0" y="3076"/>
                  <a:pt x="0" y="3062"/>
                </a:cubicBezTo>
                <a:lnTo>
                  <a:pt x="0" y="24"/>
                </a:lnTo>
                <a:lnTo>
                  <a:pt x="0" y="24"/>
                </a:lnTo>
                <a:cubicBezTo>
                  <a:pt x="0" y="11"/>
                  <a:pt x="11" y="0"/>
                  <a:pt x="25" y="0"/>
                </a:cubicBezTo>
                <a:lnTo>
                  <a:pt x="25" y="0"/>
                </a:lnTo>
                <a:cubicBezTo>
                  <a:pt x="39" y="0"/>
                  <a:pt x="51" y="11"/>
                  <a:pt x="51" y="24"/>
                </a:cubicBezTo>
                <a:lnTo>
                  <a:pt x="51" y="3062"/>
                </a:lnTo>
                <a:lnTo>
                  <a:pt x="51" y="3062"/>
                </a:lnTo>
                <a:cubicBezTo>
                  <a:pt x="51" y="3076"/>
                  <a:pt x="39" y="3088"/>
                  <a:pt x="25" y="3088"/>
                </a:cubicBezTo>
              </a:path>
            </a:pathLst>
          </a:custGeom>
          <a:solidFill>
            <a:srgbClr val="EC9F56"/>
          </a:solidFill>
          <a:ln>
            <a:noFill/>
          </a:ln>
          <a:effectLst/>
        </p:spPr>
        <p:txBody>
          <a:bodyPr wrap="none" anchor="ctr"/>
          <a:lstStyle/>
          <a:p>
            <a:endParaRPr lang="en-US" sz="3265" dirty="0">
              <a:latin typeface="Lato Light" panose="020F0502020204030203" pitchFamily="34" charset="0"/>
            </a:endParaRPr>
          </a:p>
        </p:txBody>
      </p:sp>
      <p:sp>
        <p:nvSpPr>
          <p:cNvPr id="52" name="Freeform 360">
            <a:extLst>
              <a:ext uri="{FF2B5EF4-FFF2-40B4-BE49-F238E27FC236}">
                <a16:creationId xmlns:a16="http://schemas.microsoft.com/office/drawing/2014/main" id="{1773FB92-DD7C-4B85-BAD8-639B503DB60B}"/>
              </a:ext>
            </a:extLst>
          </p:cNvPr>
          <p:cNvSpPr>
            <a:spLocks noChangeArrowheads="1"/>
          </p:cNvSpPr>
          <p:nvPr/>
        </p:nvSpPr>
        <p:spPr bwMode="auto">
          <a:xfrm>
            <a:off x="1592242" y="4574507"/>
            <a:ext cx="908925" cy="908925"/>
          </a:xfrm>
          <a:custGeom>
            <a:avLst/>
            <a:gdLst>
              <a:gd name="T0" fmla="*/ 510 w 1020"/>
              <a:gd name="T1" fmla="*/ 0 h 1020"/>
              <a:gd name="T2" fmla="*/ 510 w 1020"/>
              <a:gd name="T3" fmla="*/ 0 h 1020"/>
              <a:gd name="T4" fmla="*/ 1019 w 1020"/>
              <a:gd name="T5" fmla="*/ 510 h 1020"/>
              <a:gd name="T6" fmla="*/ 1019 w 1020"/>
              <a:gd name="T7" fmla="*/ 510 h 1020"/>
              <a:gd name="T8" fmla="*/ 510 w 1020"/>
              <a:gd name="T9" fmla="*/ 1019 h 1020"/>
              <a:gd name="T10" fmla="*/ 510 w 1020"/>
              <a:gd name="T11" fmla="*/ 1019 h 1020"/>
              <a:gd name="T12" fmla="*/ 0 w 1020"/>
              <a:gd name="T13" fmla="*/ 510 h 1020"/>
              <a:gd name="T14" fmla="*/ 0 w 1020"/>
              <a:gd name="T15" fmla="*/ 510 h 1020"/>
              <a:gd name="T16" fmla="*/ 510 w 1020"/>
              <a:gd name="T17"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0" h="1020">
                <a:moveTo>
                  <a:pt x="510" y="0"/>
                </a:moveTo>
                <a:lnTo>
                  <a:pt x="510" y="0"/>
                </a:lnTo>
                <a:cubicBezTo>
                  <a:pt x="791" y="0"/>
                  <a:pt x="1019" y="228"/>
                  <a:pt x="1019" y="510"/>
                </a:cubicBezTo>
                <a:lnTo>
                  <a:pt x="1019" y="510"/>
                </a:lnTo>
                <a:cubicBezTo>
                  <a:pt x="1019" y="791"/>
                  <a:pt x="791" y="1019"/>
                  <a:pt x="510" y="1019"/>
                </a:cubicBezTo>
                <a:lnTo>
                  <a:pt x="510" y="1019"/>
                </a:lnTo>
                <a:cubicBezTo>
                  <a:pt x="228" y="1019"/>
                  <a:pt x="0" y="791"/>
                  <a:pt x="0" y="510"/>
                </a:cubicBezTo>
                <a:lnTo>
                  <a:pt x="0" y="510"/>
                </a:lnTo>
                <a:cubicBezTo>
                  <a:pt x="0" y="228"/>
                  <a:pt x="228" y="0"/>
                  <a:pt x="510" y="0"/>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53" name="Freeform 362">
            <a:extLst>
              <a:ext uri="{FF2B5EF4-FFF2-40B4-BE49-F238E27FC236}">
                <a16:creationId xmlns:a16="http://schemas.microsoft.com/office/drawing/2014/main" id="{CEF3A948-3345-4849-9F62-39F6F880BFC7}"/>
              </a:ext>
            </a:extLst>
          </p:cNvPr>
          <p:cNvSpPr>
            <a:spLocks noChangeArrowheads="1"/>
          </p:cNvSpPr>
          <p:nvPr/>
        </p:nvSpPr>
        <p:spPr bwMode="auto">
          <a:xfrm>
            <a:off x="3620021" y="2531308"/>
            <a:ext cx="908925" cy="908925"/>
          </a:xfrm>
          <a:custGeom>
            <a:avLst/>
            <a:gdLst>
              <a:gd name="T0" fmla="*/ 510 w 1020"/>
              <a:gd name="T1" fmla="*/ 0 h 1020"/>
              <a:gd name="T2" fmla="*/ 510 w 1020"/>
              <a:gd name="T3" fmla="*/ 0 h 1020"/>
              <a:gd name="T4" fmla="*/ 1019 w 1020"/>
              <a:gd name="T5" fmla="*/ 509 h 1020"/>
              <a:gd name="T6" fmla="*/ 1019 w 1020"/>
              <a:gd name="T7" fmla="*/ 509 h 1020"/>
              <a:gd name="T8" fmla="*/ 510 w 1020"/>
              <a:gd name="T9" fmla="*/ 1019 h 1020"/>
              <a:gd name="T10" fmla="*/ 510 w 1020"/>
              <a:gd name="T11" fmla="*/ 1019 h 1020"/>
              <a:gd name="T12" fmla="*/ 0 w 1020"/>
              <a:gd name="T13" fmla="*/ 509 h 1020"/>
              <a:gd name="T14" fmla="*/ 0 w 1020"/>
              <a:gd name="T15" fmla="*/ 509 h 1020"/>
              <a:gd name="T16" fmla="*/ 510 w 1020"/>
              <a:gd name="T17"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0" h="1020">
                <a:moveTo>
                  <a:pt x="510" y="0"/>
                </a:moveTo>
                <a:lnTo>
                  <a:pt x="510" y="0"/>
                </a:lnTo>
                <a:cubicBezTo>
                  <a:pt x="791" y="0"/>
                  <a:pt x="1019" y="227"/>
                  <a:pt x="1019" y="509"/>
                </a:cubicBezTo>
                <a:lnTo>
                  <a:pt x="1019" y="509"/>
                </a:lnTo>
                <a:cubicBezTo>
                  <a:pt x="1019" y="790"/>
                  <a:pt x="791" y="1019"/>
                  <a:pt x="510" y="1019"/>
                </a:cubicBezTo>
                <a:lnTo>
                  <a:pt x="510" y="1019"/>
                </a:lnTo>
                <a:cubicBezTo>
                  <a:pt x="228" y="1019"/>
                  <a:pt x="0" y="790"/>
                  <a:pt x="0" y="509"/>
                </a:cubicBezTo>
                <a:lnTo>
                  <a:pt x="0" y="509"/>
                </a:lnTo>
                <a:cubicBezTo>
                  <a:pt x="0" y="227"/>
                  <a:pt x="228" y="0"/>
                  <a:pt x="510" y="0"/>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54" name="Freeform 364">
            <a:extLst>
              <a:ext uri="{FF2B5EF4-FFF2-40B4-BE49-F238E27FC236}">
                <a16:creationId xmlns:a16="http://schemas.microsoft.com/office/drawing/2014/main" id="{5F69BD2B-621B-41C6-A8DE-B6FF66694F50}"/>
              </a:ext>
            </a:extLst>
          </p:cNvPr>
          <p:cNvSpPr>
            <a:spLocks noChangeArrowheads="1"/>
          </p:cNvSpPr>
          <p:nvPr/>
        </p:nvSpPr>
        <p:spPr bwMode="auto">
          <a:xfrm>
            <a:off x="5650382" y="4571640"/>
            <a:ext cx="912861" cy="908925"/>
          </a:xfrm>
          <a:custGeom>
            <a:avLst/>
            <a:gdLst>
              <a:gd name="T0" fmla="*/ 509 w 1021"/>
              <a:gd name="T1" fmla="*/ 0 h 1020"/>
              <a:gd name="T2" fmla="*/ 509 w 1021"/>
              <a:gd name="T3" fmla="*/ 0 h 1020"/>
              <a:gd name="T4" fmla="*/ 1020 w 1021"/>
              <a:gd name="T5" fmla="*/ 510 h 1020"/>
              <a:gd name="T6" fmla="*/ 1020 w 1021"/>
              <a:gd name="T7" fmla="*/ 510 h 1020"/>
              <a:gd name="T8" fmla="*/ 509 w 1021"/>
              <a:gd name="T9" fmla="*/ 1019 h 1020"/>
              <a:gd name="T10" fmla="*/ 509 w 1021"/>
              <a:gd name="T11" fmla="*/ 1019 h 1020"/>
              <a:gd name="T12" fmla="*/ 0 w 1021"/>
              <a:gd name="T13" fmla="*/ 510 h 1020"/>
              <a:gd name="T14" fmla="*/ 0 w 1021"/>
              <a:gd name="T15" fmla="*/ 510 h 1020"/>
              <a:gd name="T16" fmla="*/ 509 w 1021"/>
              <a:gd name="T17"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1020">
                <a:moveTo>
                  <a:pt x="509" y="0"/>
                </a:moveTo>
                <a:lnTo>
                  <a:pt x="509" y="0"/>
                </a:lnTo>
                <a:cubicBezTo>
                  <a:pt x="791" y="0"/>
                  <a:pt x="1020" y="228"/>
                  <a:pt x="1020" y="510"/>
                </a:cubicBezTo>
                <a:lnTo>
                  <a:pt x="1020" y="510"/>
                </a:lnTo>
                <a:cubicBezTo>
                  <a:pt x="1020" y="791"/>
                  <a:pt x="791" y="1019"/>
                  <a:pt x="509" y="1019"/>
                </a:cubicBezTo>
                <a:lnTo>
                  <a:pt x="509" y="1019"/>
                </a:lnTo>
                <a:cubicBezTo>
                  <a:pt x="228" y="1019"/>
                  <a:pt x="0" y="791"/>
                  <a:pt x="0" y="510"/>
                </a:cubicBezTo>
                <a:lnTo>
                  <a:pt x="0" y="510"/>
                </a:lnTo>
                <a:cubicBezTo>
                  <a:pt x="0" y="228"/>
                  <a:pt x="228" y="0"/>
                  <a:pt x="509" y="0"/>
                </a:cubicBezTo>
              </a:path>
            </a:pathLst>
          </a:custGeom>
          <a:solidFill>
            <a:srgbClr val="FFC905"/>
          </a:solidFill>
          <a:ln>
            <a:noFill/>
          </a:ln>
          <a:effectLst/>
        </p:spPr>
        <p:txBody>
          <a:bodyPr wrap="none" anchor="ctr"/>
          <a:lstStyle/>
          <a:p>
            <a:endParaRPr lang="en-US" sz="3265" dirty="0">
              <a:latin typeface="Lato Light" panose="020F0502020204030203" pitchFamily="34" charset="0"/>
            </a:endParaRPr>
          </a:p>
        </p:txBody>
      </p:sp>
      <p:sp>
        <p:nvSpPr>
          <p:cNvPr id="55" name="Freeform 366">
            <a:extLst>
              <a:ext uri="{FF2B5EF4-FFF2-40B4-BE49-F238E27FC236}">
                <a16:creationId xmlns:a16="http://schemas.microsoft.com/office/drawing/2014/main" id="{BE9A5F64-E94D-47F2-832D-1D534660D850}"/>
              </a:ext>
            </a:extLst>
          </p:cNvPr>
          <p:cNvSpPr>
            <a:spLocks noChangeArrowheads="1"/>
          </p:cNvSpPr>
          <p:nvPr/>
        </p:nvSpPr>
        <p:spPr bwMode="auto">
          <a:xfrm>
            <a:off x="7684715" y="2531308"/>
            <a:ext cx="908928" cy="908925"/>
          </a:xfrm>
          <a:custGeom>
            <a:avLst/>
            <a:gdLst>
              <a:gd name="T0" fmla="*/ 510 w 1020"/>
              <a:gd name="T1" fmla="*/ 0 h 1020"/>
              <a:gd name="T2" fmla="*/ 510 w 1020"/>
              <a:gd name="T3" fmla="*/ 0 h 1020"/>
              <a:gd name="T4" fmla="*/ 1019 w 1020"/>
              <a:gd name="T5" fmla="*/ 509 h 1020"/>
              <a:gd name="T6" fmla="*/ 1019 w 1020"/>
              <a:gd name="T7" fmla="*/ 509 h 1020"/>
              <a:gd name="T8" fmla="*/ 510 w 1020"/>
              <a:gd name="T9" fmla="*/ 1019 h 1020"/>
              <a:gd name="T10" fmla="*/ 510 w 1020"/>
              <a:gd name="T11" fmla="*/ 1019 h 1020"/>
              <a:gd name="T12" fmla="*/ 0 w 1020"/>
              <a:gd name="T13" fmla="*/ 509 h 1020"/>
              <a:gd name="T14" fmla="*/ 0 w 1020"/>
              <a:gd name="T15" fmla="*/ 509 h 1020"/>
              <a:gd name="T16" fmla="*/ 510 w 1020"/>
              <a:gd name="T17"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0" h="1020">
                <a:moveTo>
                  <a:pt x="510" y="0"/>
                </a:moveTo>
                <a:lnTo>
                  <a:pt x="510" y="0"/>
                </a:lnTo>
                <a:cubicBezTo>
                  <a:pt x="791" y="0"/>
                  <a:pt x="1019" y="227"/>
                  <a:pt x="1019" y="509"/>
                </a:cubicBezTo>
                <a:lnTo>
                  <a:pt x="1019" y="509"/>
                </a:lnTo>
                <a:cubicBezTo>
                  <a:pt x="1019" y="790"/>
                  <a:pt x="791" y="1019"/>
                  <a:pt x="510" y="1019"/>
                </a:cubicBezTo>
                <a:lnTo>
                  <a:pt x="510" y="1019"/>
                </a:lnTo>
                <a:cubicBezTo>
                  <a:pt x="228" y="1019"/>
                  <a:pt x="0" y="790"/>
                  <a:pt x="0" y="509"/>
                </a:cubicBezTo>
                <a:lnTo>
                  <a:pt x="0" y="509"/>
                </a:lnTo>
                <a:cubicBezTo>
                  <a:pt x="0" y="227"/>
                  <a:pt x="228" y="0"/>
                  <a:pt x="510" y="0"/>
                </a:cubicBezTo>
              </a:path>
            </a:pathLst>
          </a:custGeom>
          <a:solidFill>
            <a:srgbClr val="EC9F56"/>
          </a:solidFill>
          <a:ln>
            <a:noFill/>
          </a:ln>
          <a:effectLst/>
        </p:spPr>
        <p:txBody>
          <a:bodyPr wrap="none" anchor="ctr"/>
          <a:lstStyle/>
          <a:p>
            <a:endParaRPr lang="en-US" sz="3265" dirty="0">
              <a:latin typeface="Lato Light" panose="020F0502020204030203" pitchFamily="34" charset="0"/>
            </a:endParaRPr>
          </a:p>
        </p:txBody>
      </p:sp>
      <p:sp>
        <p:nvSpPr>
          <p:cNvPr id="56" name="Subtitle 2">
            <a:extLst>
              <a:ext uri="{FF2B5EF4-FFF2-40B4-BE49-F238E27FC236}">
                <a16:creationId xmlns:a16="http://schemas.microsoft.com/office/drawing/2014/main" id="{B6E0A027-4F19-4AC5-9DBB-7C3C2567BC0A}"/>
              </a:ext>
            </a:extLst>
          </p:cNvPr>
          <p:cNvSpPr txBox="1">
            <a:spLocks/>
          </p:cNvSpPr>
          <p:nvPr/>
        </p:nvSpPr>
        <p:spPr>
          <a:xfrm>
            <a:off x="1046545" y="2574391"/>
            <a:ext cx="2097327" cy="48519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rPr>
              <a:t>When client record is</a:t>
            </a:r>
            <a:br>
              <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rPr>
            </a:br>
            <a:r>
              <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rPr>
              <a:t>created in HMIS.</a:t>
            </a:r>
          </a:p>
        </p:txBody>
      </p:sp>
      <p:sp>
        <p:nvSpPr>
          <p:cNvPr id="57" name="TextBox 56">
            <a:extLst>
              <a:ext uri="{FF2B5EF4-FFF2-40B4-BE49-F238E27FC236}">
                <a16:creationId xmlns:a16="http://schemas.microsoft.com/office/drawing/2014/main" id="{4A1B2E9B-E821-45CC-AFD1-8971552BB9A7}"/>
              </a:ext>
            </a:extLst>
          </p:cNvPr>
          <p:cNvSpPr txBox="1"/>
          <p:nvPr/>
        </p:nvSpPr>
        <p:spPr>
          <a:xfrm>
            <a:off x="810051" y="1978221"/>
            <a:ext cx="2570319" cy="461665"/>
          </a:xfrm>
          <a:prstGeom prst="rect">
            <a:avLst/>
          </a:prstGeom>
          <a:noFill/>
        </p:spPr>
        <p:txBody>
          <a:bodyPr wrap="none" rtlCol="0" anchor="b" anchorCtr="0">
            <a:spAutoFit/>
          </a:bodyPr>
          <a:lstStyle/>
          <a:p>
            <a:pPr algn="ctr"/>
            <a:r>
              <a:rPr lang="en-US" sz="2400" b="1" dirty="0">
                <a:solidFill>
                  <a:schemeClr val="accent1"/>
                </a:solidFill>
                <a:latin typeface="Gill Sans MT" panose="020B0502020104020203" pitchFamily="34" charset="0"/>
                <a:ea typeface="League Spartan" charset="0"/>
                <a:cs typeface="Poppins" pitchFamily="2" charset="77"/>
              </a:rPr>
              <a:t>Record Creation</a:t>
            </a:r>
          </a:p>
        </p:txBody>
      </p:sp>
      <p:sp>
        <p:nvSpPr>
          <p:cNvPr id="58" name="Subtitle 2">
            <a:extLst>
              <a:ext uri="{FF2B5EF4-FFF2-40B4-BE49-F238E27FC236}">
                <a16:creationId xmlns:a16="http://schemas.microsoft.com/office/drawing/2014/main" id="{8257BA43-D834-4137-8433-6EE94EE462CD}"/>
              </a:ext>
            </a:extLst>
          </p:cNvPr>
          <p:cNvSpPr txBox="1">
            <a:spLocks/>
          </p:cNvSpPr>
          <p:nvPr/>
        </p:nvSpPr>
        <p:spPr>
          <a:xfrm>
            <a:off x="3018849" y="5260692"/>
            <a:ext cx="2097327" cy="48519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rPr>
              <a:t>When client enrolls</a:t>
            </a:r>
            <a:br>
              <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rPr>
            </a:br>
            <a:r>
              <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rPr>
              <a:t>in Project.</a:t>
            </a:r>
          </a:p>
        </p:txBody>
      </p:sp>
      <p:sp>
        <p:nvSpPr>
          <p:cNvPr id="59" name="TextBox 58">
            <a:extLst>
              <a:ext uri="{FF2B5EF4-FFF2-40B4-BE49-F238E27FC236}">
                <a16:creationId xmlns:a16="http://schemas.microsoft.com/office/drawing/2014/main" id="{E12ECFFF-8546-49C3-84B8-AE76E0E0C8B0}"/>
              </a:ext>
            </a:extLst>
          </p:cNvPr>
          <p:cNvSpPr txBox="1"/>
          <p:nvPr/>
        </p:nvSpPr>
        <p:spPr>
          <a:xfrm>
            <a:off x="3037392" y="4664523"/>
            <a:ext cx="2060244" cy="461665"/>
          </a:xfrm>
          <a:prstGeom prst="rect">
            <a:avLst/>
          </a:prstGeom>
          <a:noFill/>
        </p:spPr>
        <p:txBody>
          <a:bodyPr wrap="none" rtlCol="0" anchor="b" anchorCtr="0">
            <a:spAutoFit/>
          </a:bodyPr>
          <a:lstStyle/>
          <a:p>
            <a:pPr algn="ctr"/>
            <a:r>
              <a:rPr lang="en-US" sz="2400" b="1" dirty="0">
                <a:solidFill>
                  <a:schemeClr val="accent1"/>
                </a:solidFill>
                <a:latin typeface="Gill Sans MT" panose="020B0502020104020203" pitchFamily="34" charset="0"/>
                <a:ea typeface="League Spartan" charset="0"/>
                <a:cs typeface="Poppins" pitchFamily="2" charset="77"/>
              </a:rPr>
              <a:t>Project Start</a:t>
            </a:r>
          </a:p>
        </p:txBody>
      </p:sp>
      <p:sp>
        <p:nvSpPr>
          <p:cNvPr id="60" name="Subtitle 2">
            <a:extLst>
              <a:ext uri="{FF2B5EF4-FFF2-40B4-BE49-F238E27FC236}">
                <a16:creationId xmlns:a16="http://schemas.microsoft.com/office/drawing/2014/main" id="{31B5D8BD-B1E8-4B15-ADDE-150F4BAB2481}"/>
              </a:ext>
            </a:extLst>
          </p:cNvPr>
          <p:cNvSpPr txBox="1">
            <a:spLocks/>
          </p:cNvSpPr>
          <p:nvPr/>
        </p:nvSpPr>
        <p:spPr>
          <a:xfrm>
            <a:off x="5039810" y="2577391"/>
            <a:ext cx="2097327" cy="48519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Arial" panose="020B0604020202020204" pitchFamily="34" charset="0"/>
                <a:cs typeface="Arial" panose="020B0604020202020204" pitchFamily="34" charset="0"/>
              </a:rPr>
              <a:t>When client reports</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a change.*</a:t>
            </a:r>
            <a:endPar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61" name="TextBox 60">
            <a:extLst>
              <a:ext uri="{FF2B5EF4-FFF2-40B4-BE49-F238E27FC236}">
                <a16:creationId xmlns:a16="http://schemas.microsoft.com/office/drawing/2014/main" id="{4CCA73D6-25E0-46B9-AF7F-55D97C52CACB}"/>
              </a:ext>
            </a:extLst>
          </p:cNvPr>
          <p:cNvSpPr txBox="1"/>
          <p:nvPr/>
        </p:nvSpPr>
        <p:spPr>
          <a:xfrm>
            <a:off x="4845349" y="1981221"/>
            <a:ext cx="2486258" cy="461665"/>
          </a:xfrm>
          <a:prstGeom prst="rect">
            <a:avLst/>
          </a:prstGeom>
          <a:noFill/>
        </p:spPr>
        <p:txBody>
          <a:bodyPr wrap="none" rtlCol="0" anchor="b" anchorCtr="0">
            <a:spAutoFit/>
          </a:bodyPr>
          <a:lstStyle/>
          <a:p>
            <a:pPr algn="ctr"/>
            <a:r>
              <a:rPr lang="en-US" sz="2400" b="1" dirty="0">
                <a:solidFill>
                  <a:schemeClr val="accent1"/>
                </a:solidFill>
                <a:latin typeface="Gill Sans MT" panose="020B0502020104020203" pitchFamily="34" charset="0"/>
                <a:ea typeface="League Spartan" charset="0"/>
                <a:cs typeface="Poppins" pitchFamily="2" charset="77"/>
              </a:rPr>
              <a:t>Interim: Update</a:t>
            </a:r>
          </a:p>
        </p:txBody>
      </p:sp>
      <p:sp>
        <p:nvSpPr>
          <p:cNvPr id="62" name="Subtitle 2">
            <a:extLst>
              <a:ext uri="{FF2B5EF4-FFF2-40B4-BE49-F238E27FC236}">
                <a16:creationId xmlns:a16="http://schemas.microsoft.com/office/drawing/2014/main" id="{BA22970E-6E3E-4A24-A8A8-BDCE246DDB6A}"/>
              </a:ext>
            </a:extLst>
          </p:cNvPr>
          <p:cNvSpPr txBox="1">
            <a:spLocks/>
          </p:cNvSpPr>
          <p:nvPr/>
        </p:nvSpPr>
        <p:spPr>
          <a:xfrm>
            <a:off x="6850746" y="5580623"/>
            <a:ext cx="2610638" cy="47929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Arial" panose="020B0604020202020204" pitchFamily="34" charset="0"/>
                <a:cs typeface="Arial" panose="020B0604020202020204" pitchFamily="34" charset="0"/>
              </a:rPr>
              <a:t>Recorded within 30 calendar days before or after the anniversary of the project start date.</a:t>
            </a:r>
            <a:endPar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63" name="TextBox 62">
            <a:extLst>
              <a:ext uri="{FF2B5EF4-FFF2-40B4-BE49-F238E27FC236}">
                <a16:creationId xmlns:a16="http://schemas.microsoft.com/office/drawing/2014/main" id="{B3CA15B4-5E45-437B-8AD2-0012C66923CB}"/>
              </a:ext>
            </a:extLst>
          </p:cNvPr>
          <p:cNvSpPr txBox="1"/>
          <p:nvPr/>
        </p:nvSpPr>
        <p:spPr>
          <a:xfrm>
            <a:off x="6938558" y="4664522"/>
            <a:ext cx="2407582" cy="830997"/>
          </a:xfrm>
          <a:prstGeom prst="rect">
            <a:avLst/>
          </a:prstGeom>
          <a:noFill/>
        </p:spPr>
        <p:txBody>
          <a:bodyPr wrap="none" rtlCol="0" anchor="b" anchorCtr="0">
            <a:spAutoFit/>
          </a:bodyPr>
          <a:lstStyle/>
          <a:p>
            <a:pPr algn="ctr"/>
            <a:r>
              <a:rPr lang="en-US" sz="2400" b="1" dirty="0">
                <a:solidFill>
                  <a:schemeClr val="accent1"/>
                </a:solidFill>
                <a:latin typeface="Gill Sans MT" panose="020B0502020104020203" pitchFamily="34" charset="0"/>
                <a:ea typeface="League Spartan" charset="0"/>
                <a:cs typeface="Poppins" pitchFamily="2" charset="77"/>
              </a:rPr>
              <a:t>Interim: Annual</a:t>
            </a:r>
          </a:p>
          <a:p>
            <a:pPr algn="ctr"/>
            <a:r>
              <a:rPr lang="en-US" sz="2400" b="1" dirty="0">
                <a:solidFill>
                  <a:schemeClr val="accent1"/>
                </a:solidFill>
                <a:latin typeface="Gill Sans MT" panose="020B0502020104020203" pitchFamily="34" charset="0"/>
                <a:ea typeface="League Spartan" charset="0"/>
                <a:cs typeface="Poppins" pitchFamily="2" charset="77"/>
              </a:rPr>
              <a:t>Assessment</a:t>
            </a:r>
          </a:p>
        </p:txBody>
      </p:sp>
      <p:sp>
        <p:nvSpPr>
          <p:cNvPr id="64" name="Freeform 8">
            <a:extLst>
              <a:ext uri="{FF2B5EF4-FFF2-40B4-BE49-F238E27FC236}">
                <a16:creationId xmlns:a16="http://schemas.microsoft.com/office/drawing/2014/main" id="{6F46F3E5-9A4B-49B3-9804-3E5CD2CCB86F}"/>
              </a:ext>
            </a:extLst>
          </p:cNvPr>
          <p:cNvSpPr>
            <a:spLocks noChangeArrowheads="1"/>
          </p:cNvSpPr>
          <p:nvPr/>
        </p:nvSpPr>
        <p:spPr bwMode="auto">
          <a:xfrm>
            <a:off x="7108672" y="3914487"/>
            <a:ext cx="2048256" cy="192277"/>
          </a:xfrm>
          <a:custGeom>
            <a:avLst/>
            <a:gdLst>
              <a:gd name="T0" fmla="*/ 0 w 4077"/>
              <a:gd name="T1" fmla="*/ 0 h 307"/>
              <a:gd name="T2" fmla="*/ 4076 w 4077"/>
              <a:gd name="T3" fmla="*/ 0 h 307"/>
              <a:gd name="T4" fmla="*/ 4076 w 4077"/>
              <a:gd name="T5" fmla="*/ 306 h 307"/>
              <a:gd name="T6" fmla="*/ 0 w 4077"/>
              <a:gd name="T7" fmla="*/ 306 h 307"/>
              <a:gd name="T8" fmla="*/ 0 w 4077"/>
              <a:gd name="T9" fmla="*/ 0 h 307"/>
            </a:gdLst>
            <a:ahLst/>
            <a:cxnLst>
              <a:cxn ang="0">
                <a:pos x="T0" y="T1"/>
              </a:cxn>
              <a:cxn ang="0">
                <a:pos x="T2" y="T3"/>
              </a:cxn>
              <a:cxn ang="0">
                <a:pos x="T4" y="T5"/>
              </a:cxn>
              <a:cxn ang="0">
                <a:pos x="T6" y="T7"/>
              </a:cxn>
              <a:cxn ang="0">
                <a:pos x="T8" y="T9"/>
              </a:cxn>
            </a:cxnLst>
            <a:rect l="0" t="0" r="r" b="b"/>
            <a:pathLst>
              <a:path w="4077" h="307">
                <a:moveTo>
                  <a:pt x="0" y="0"/>
                </a:moveTo>
                <a:lnTo>
                  <a:pt x="4076" y="0"/>
                </a:lnTo>
                <a:lnTo>
                  <a:pt x="4076" y="306"/>
                </a:lnTo>
                <a:lnTo>
                  <a:pt x="0" y="306"/>
                </a:lnTo>
                <a:lnTo>
                  <a:pt x="0" y="0"/>
                </a:lnTo>
              </a:path>
            </a:pathLst>
          </a:custGeom>
          <a:solidFill>
            <a:srgbClr val="EC9F56"/>
          </a:solidFill>
          <a:ln>
            <a:noFill/>
          </a:ln>
          <a:effectLst/>
        </p:spPr>
        <p:txBody>
          <a:bodyPr wrap="none" anchor="ctr"/>
          <a:lstStyle/>
          <a:p>
            <a:endParaRPr lang="en-US" sz="3265" dirty="0">
              <a:latin typeface="Lato Light" panose="020F0502020204030203" pitchFamily="34" charset="0"/>
            </a:endParaRPr>
          </a:p>
        </p:txBody>
      </p:sp>
      <p:sp>
        <p:nvSpPr>
          <p:cNvPr id="65" name="Freeform 366">
            <a:extLst>
              <a:ext uri="{FF2B5EF4-FFF2-40B4-BE49-F238E27FC236}">
                <a16:creationId xmlns:a16="http://schemas.microsoft.com/office/drawing/2014/main" id="{B27F3E8F-F7AF-4F43-B748-4CBB0353E297}"/>
              </a:ext>
            </a:extLst>
          </p:cNvPr>
          <p:cNvSpPr>
            <a:spLocks noChangeArrowheads="1"/>
          </p:cNvSpPr>
          <p:nvPr/>
        </p:nvSpPr>
        <p:spPr bwMode="auto">
          <a:xfrm>
            <a:off x="9704323" y="4571640"/>
            <a:ext cx="908928" cy="908925"/>
          </a:xfrm>
          <a:custGeom>
            <a:avLst/>
            <a:gdLst>
              <a:gd name="T0" fmla="*/ 510 w 1020"/>
              <a:gd name="T1" fmla="*/ 0 h 1020"/>
              <a:gd name="T2" fmla="*/ 510 w 1020"/>
              <a:gd name="T3" fmla="*/ 0 h 1020"/>
              <a:gd name="T4" fmla="*/ 1019 w 1020"/>
              <a:gd name="T5" fmla="*/ 509 h 1020"/>
              <a:gd name="T6" fmla="*/ 1019 w 1020"/>
              <a:gd name="T7" fmla="*/ 509 h 1020"/>
              <a:gd name="T8" fmla="*/ 510 w 1020"/>
              <a:gd name="T9" fmla="*/ 1019 h 1020"/>
              <a:gd name="T10" fmla="*/ 510 w 1020"/>
              <a:gd name="T11" fmla="*/ 1019 h 1020"/>
              <a:gd name="T12" fmla="*/ 0 w 1020"/>
              <a:gd name="T13" fmla="*/ 509 h 1020"/>
              <a:gd name="T14" fmla="*/ 0 w 1020"/>
              <a:gd name="T15" fmla="*/ 509 h 1020"/>
              <a:gd name="T16" fmla="*/ 510 w 1020"/>
              <a:gd name="T17"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0" h="1020">
                <a:moveTo>
                  <a:pt x="510" y="0"/>
                </a:moveTo>
                <a:lnTo>
                  <a:pt x="510" y="0"/>
                </a:lnTo>
                <a:cubicBezTo>
                  <a:pt x="791" y="0"/>
                  <a:pt x="1019" y="227"/>
                  <a:pt x="1019" y="509"/>
                </a:cubicBezTo>
                <a:lnTo>
                  <a:pt x="1019" y="509"/>
                </a:lnTo>
                <a:cubicBezTo>
                  <a:pt x="1019" y="790"/>
                  <a:pt x="791" y="1019"/>
                  <a:pt x="510" y="1019"/>
                </a:cubicBezTo>
                <a:lnTo>
                  <a:pt x="510" y="1019"/>
                </a:lnTo>
                <a:cubicBezTo>
                  <a:pt x="228" y="1019"/>
                  <a:pt x="0" y="790"/>
                  <a:pt x="0" y="509"/>
                </a:cubicBezTo>
                <a:lnTo>
                  <a:pt x="0" y="509"/>
                </a:lnTo>
                <a:cubicBezTo>
                  <a:pt x="0" y="227"/>
                  <a:pt x="228" y="0"/>
                  <a:pt x="510" y="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66" name="Freeform 13">
            <a:extLst>
              <a:ext uri="{FF2B5EF4-FFF2-40B4-BE49-F238E27FC236}">
                <a16:creationId xmlns:a16="http://schemas.microsoft.com/office/drawing/2014/main" id="{037FB5D5-AF82-4120-BBF7-66421F615D37}"/>
              </a:ext>
            </a:extLst>
          </p:cNvPr>
          <p:cNvSpPr>
            <a:spLocks noChangeArrowheads="1"/>
          </p:cNvSpPr>
          <p:nvPr/>
        </p:nvSpPr>
        <p:spPr bwMode="auto">
          <a:xfrm>
            <a:off x="10125825" y="3404984"/>
            <a:ext cx="32962" cy="548640"/>
          </a:xfrm>
          <a:custGeom>
            <a:avLst/>
            <a:gdLst>
              <a:gd name="T0" fmla="*/ 25 w 52"/>
              <a:gd name="T1" fmla="*/ 3088 h 3089"/>
              <a:gd name="T2" fmla="*/ 25 w 52"/>
              <a:gd name="T3" fmla="*/ 3088 h 3089"/>
              <a:gd name="T4" fmla="*/ 0 w 52"/>
              <a:gd name="T5" fmla="*/ 3062 h 3089"/>
              <a:gd name="T6" fmla="*/ 0 w 52"/>
              <a:gd name="T7" fmla="*/ 24 h 3089"/>
              <a:gd name="T8" fmla="*/ 0 w 52"/>
              <a:gd name="T9" fmla="*/ 24 h 3089"/>
              <a:gd name="T10" fmla="*/ 25 w 52"/>
              <a:gd name="T11" fmla="*/ 0 h 3089"/>
              <a:gd name="T12" fmla="*/ 25 w 52"/>
              <a:gd name="T13" fmla="*/ 0 h 3089"/>
              <a:gd name="T14" fmla="*/ 51 w 52"/>
              <a:gd name="T15" fmla="*/ 24 h 3089"/>
              <a:gd name="T16" fmla="*/ 51 w 52"/>
              <a:gd name="T17" fmla="*/ 3062 h 3089"/>
              <a:gd name="T18" fmla="*/ 51 w 52"/>
              <a:gd name="T19" fmla="*/ 3062 h 3089"/>
              <a:gd name="T20" fmla="*/ 25 w 52"/>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89">
                <a:moveTo>
                  <a:pt x="25" y="3088"/>
                </a:moveTo>
                <a:lnTo>
                  <a:pt x="25" y="3088"/>
                </a:lnTo>
                <a:cubicBezTo>
                  <a:pt x="11" y="3088"/>
                  <a:pt x="0" y="3076"/>
                  <a:pt x="0" y="3062"/>
                </a:cubicBezTo>
                <a:lnTo>
                  <a:pt x="0" y="24"/>
                </a:lnTo>
                <a:lnTo>
                  <a:pt x="0" y="24"/>
                </a:lnTo>
                <a:cubicBezTo>
                  <a:pt x="0" y="11"/>
                  <a:pt x="11" y="0"/>
                  <a:pt x="25" y="0"/>
                </a:cubicBezTo>
                <a:lnTo>
                  <a:pt x="25" y="0"/>
                </a:lnTo>
                <a:cubicBezTo>
                  <a:pt x="39" y="0"/>
                  <a:pt x="51" y="11"/>
                  <a:pt x="51" y="24"/>
                </a:cubicBezTo>
                <a:lnTo>
                  <a:pt x="51" y="3062"/>
                </a:lnTo>
                <a:lnTo>
                  <a:pt x="51" y="3062"/>
                </a:lnTo>
                <a:cubicBezTo>
                  <a:pt x="51" y="3076"/>
                  <a:pt x="39" y="3088"/>
                  <a:pt x="25" y="3088"/>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67" name="Subtitle 2">
            <a:extLst>
              <a:ext uri="{FF2B5EF4-FFF2-40B4-BE49-F238E27FC236}">
                <a16:creationId xmlns:a16="http://schemas.microsoft.com/office/drawing/2014/main" id="{1BF1B3EE-E9AD-4D76-A24E-4546D51B1C0C}"/>
              </a:ext>
            </a:extLst>
          </p:cNvPr>
          <p:cNvSpPr txBox="1">
            <a:spLocks/>
          </p:cNvSpPr>
          <p:nvPr/>
        </p:nvSpPr>
        <p:spPr>
          <a:xfrm>
            <a:off x="9110120" y="2574391"/>
            <a:ext cx="2097327" cy="48519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Arial" panose="020B0604020202020204" pitchFamily="34" charset="0"/>
                <a:cs typeface="Arial" panose="020B0604020202020204" pitchFamily="34" charset="0"/>
              </a:rPr>
              <a:t>When client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exits project.</a:t>
            </a:r>
            <a:endParaRPr lang="en-US" sz="1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68" name="TextBox 67">
            <a:extLst>
              <a:ext uri="{FF2B5EF4-FFF2-40B4-BE49-F238E27FC236}">
                <a16:creationId xmlns:a16="http://schemas.microsoft.com/office/drawing/2014/main" id="{104B8898-C303-4DE4-9CF7-69A3FBF247F6}"/>
              </a:ext>
            </a:extLst>
          </p:cNvPr>
          <p:cNvSpPr txBox="1"/>
          <p:nvPr/>
        </p:nvSpPr>
        <p:spPr>
          <a:xfrm>
            <a:off x="9213497" y="1978221"/>
            <a:ext cx="1890582" cy="461665"/>
          </a:xfrm>
          <a:prstGeom prst="rect">
            <a:avLst/>
          </a:prstGeom>
          <a:noFill/>
        </p:spPr>
        <p:txBody>
          <a:bodyPr wrap="none" rtlCol="0" anchor="b" anchorCtr="0">
            <a:spAutoFit/>
          </a:bodyPr>
          <a:lstStyle/>
          <a:p>
            <a:pPr algn="ctr"/>
            <a:r>
              <a:rPr lang="en-US" sz="2400" b="1" dirty="0">
                <a:solidFill>
                  <a:schemeClr val="accent1"/>
                </a:solidFill>
                <a:latin typeface="Gill Sans MT" panose="020B0502020104020203" pitchFamily="34" charset="0"/>
                <a:ea typeface="League Spartan" charset="0"/>
                <a:cs typeface="Poppins" pitchFamily="2" charset="77"/>
              </a:rPr>
              <a:t>Project Exit</a:t>
            </a:r>
          </a:p>
        </p:txBody>
      </p:sp>
      <p:grpSp>
        <p:nvGrpSpPr>
          <p:cNvPr id="69" name="Group 68">
            <a:extLst>
              <a:ext uri="{FF2B5EF4-FFF2-40B4-BE49-F238E27FC236}">
                <a16:creationId xmlns:a16="http://schemas.microsoft.com/office/drawing/2014/main" id="{F4ECF76B-F86B-40B5-A42E-B80E7039F873}"/>
              </a:ext>
            </a:extLst>
          </p:cNvPr>
          <p:cNvGrpSpPr>
            <a:grpSpLocks noChangeAspect="1"/>
          </p:cNvGrpSpPr>
          <p:nvPr/>
        </p:nvGrpSpPr>
        <p:grpSpPr>
          <a:xfrm>
            <a:off x="1818006" y="4844856"/>
            <a:ext cx="457200" cy="342900"/>
            <a:chOff x="1963739" y="2392362"/>
            <a:chExt cx="317500" cy="238125"/>
          </a:xfrm>
          <a:solidFill>
            <a:schemeClr val="bg1"/>
          </a:solidFill>
        </p:grpSpPr>
        <p:sp>
          <p:nvSpPr>
            <p:cNvPr id="70" name="Freeform 31">
              <a:extLst>
                <a:ext uri="{FF2B5EF4-FFF2-40B4-BE49-F238E27FC236}">
                  <a16:creationId xmlns:a16="http://schemas.microsoft.com/office/drawing/2014/main" id="{825F1E4B-709B-496C-8537-4CEF616DF41A}"/>
                </a:ext>
              </a:extLst>
            </p:cNvPr>
            <p:cNvSpPr>
              <a:spLocks noEditPoints="1"/>
            </p:cNvSpPr>
            <p:nvPr/>
          </p:nvSpPr>
          <p:spPr bwMode="auto">
            <a:xfrm>
              <a:off x="1963739" y="2392362"/>
              <a:ext cx="317500" cy="238125"/>
            </a:xfrm>
            <a:custGeom>
              <a:avLst/>
              <a:gdLst>
                <a:gd name="T0" fmla="*/ 208 w 215"/>
                <a:gd name="T1" fmla="*/ 27 h 161"/>
                <a:gd name="T2" fmla="*/ 103 w 215"/>
                <a:gd name="T3" fmla="*/ 27 h 161"/>
                <a:gd name="T4" fmla="*/ 79 w 215"/>
                <a:gd name="T5" fmla="*/ 2 h 161"/>
                <a:gd name="T6" fmla="*/ 74 w 215"/>
                <a:gd name="T7" fmla="*/ 0 h 161"/>
                <a:gd name="T8" fmla="*/ 7 w 215"/>
                <a:gd name="T9" fmla="*/ 0 h 161"/>
                <a:gd name="T10" fmla="*/ 0 w 215"/>
                <a:gd name="T11" fmla="*/ 7 h 161"/>
                <a:gd name="T12" fmla="*/ 0 w 215"/>
                <a:gd name="T13" fmla="*/ 155 h 161"/>
                <a:gd name="T14" fmla="*/ 7 w 215"/>
                <a:gd name="T15" fmla="*/ 161 h 161"/>
                <a:gd name="T16" fmla="*/ 208 w 215"/>
                <a:gd name="T17" fmla="*/ 161 h 161"/>
                <a:gd name="T18" fmla="*/ 215 w 215"/>
                <a:gd name="T19" fmla="*/ 155 h 161"/>
                <a:gd name="T20" fmla="*/ 215 w 215"/>
                <a:gd name="T21" fmla="*/ 34 h 161"/>
                <a:gd name="T22" fmla="*/ 208 w 215"/>
                <a:gd name="T23" fmla="*/ 27 h 161"/>
                <a:gd name="T24" fmla="*/ 201 w 215"/>
                <a:gd name="T25" fmla="*/ 148 h 161"/>
                <a:gd name="T26" fmla="*/ 13 w 215"/>
                <a:gd name="T27" fmla="*/ 148 h 161"/>
                <a:gd name="T28" fmla="*/ 13 w 215"/>
                <a:gd name="T29" fmla="*/ 14 h 161"/>
                <a:gd name="T30" fmla="*/ 71 w 215"/>
                <a:gd name="T31" fmla="*/ 14 h 161"/>
                <a:gd name="T32" fmla="*/ 96 w 215"/>
                <a:gd name="T33" fmla="*/ 39 h 161"/>
                <a:gd name="T34" fmla="*/ 101 w 215"/>
                <a:gd name="T35" fmla="*/ 41 h 161"/>
                <a:gd name="T36" fmla="*/ 201 w 215"/>
                <a:gd name="T37" fmla="*/ 41 h 161"/>
                <a:gd name="T38" fmla="*/ 201 w 215"/>
                <a:gd name="T39"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161">
                  <a:moveTo>
                    <a:pt x="208" y="27"/>
                  </a:moveTo>
                  <a:cubicBezTo>
                    <a:pt x="103" y="27"/>
                    <a:pt x="103" y="27"/>
                    <a:pt x="103" y="27"/>
                  </a:cubicBezTo>
                  <a:cubicBezTo>
                    <a:pt x="79" y="2"/>
                    <a:pt x="79" y="2"/>
                    <a:pt x="79" y="2"/>
                  </a:cubicBezTo>
                  <a:cubicBezTo>
                    <a:pt x="77" y="1"/>
                    <a:pt x="76" y="0"/>
                    <a:pt x="74" y="0"/>
                  </a:cubicBezTo>
                  <a:cubicBezTo>
                    <a:pt x="7" y="0"/>
                    <a:pt x="7" y="0"/>
                    <a:pt x="7" y="0"/>
                  </a:cubicBezTo>
                  <a:cubicBezTo>
                    <a:pt x="3" y="0"/>
                    <a:pt x="0" y="3"/>
                    <a:pt x="0" y="7"/>
                  </a:cubicBezTo>
                  <a:cubicBezTo>
                    <a:pt x="0" y="155"/>
                    <a:pt x="0" y="155"/>
                    <a:pt x="0" y="155"/>
                  </a:cubicBezTo>
                  <a:cubicBezTo>
                    <a:pt x="0" y="158"/>
                    <a:pt x="3" y="161"/>
                    <a:pt x="7" y="161"/>
                  </a:cubicBezTo>
                  <a:cubicBezTo>
                    <a:pt x="208" y="161"/>
                    <a:pt x="208" y="161"/>
                    <a:pt x="208" y="161"/>
                  </a:cubicBezTo>
                  <a:cubicBezTo>
                    <a:pt x="212" y="161"/>
                    <a:pt x="215" y="158"/>
                    <a:pt x="215" y="155"/>
                  </a:cubicBezTo>
                  <a:cubicBezTo>
                    <a:pt x="215" y="34"/>
                    <a:pt x="215" y="34"/>
                    <a:pt x="215" y="34"/>
                  </a:cubicBezTo>
                  <a:cubicBezTo>
                    <a:pt x="215" y="30"/>
                    <a:pt x="212" y="27"/>
                    <a:pt x="208" y="27"/>
                  </a:cubicBezTo>
                  <a:close/>
                  <a:moveTo>
                    <a:pt x="201" y="148"/>
                  </a:moveTo>
                  <a:cubicBezTo>
                    <a:pt x="13" y="148"/>
                    <a:pt x="13" y="148"/>
                    <a:pt x="13" y="148"/>
                  </a:cubicBezTo>
                  <a:cubicBezTo>
                    <a:pt x="13" y="14"/>
                    <a:pt x="13" y="14"/>
                    <a:pt x="13" y="14"/>
                  </a:cubicBezTo>
                  <a:cubicBezTo>
                    <a:pt x="71" y="14"/>
                    <a:pt x="71" y="14"/>
                    <a:pt x="71" y="14"/>
                  </a:cubicBezTo>
                  <a:cubicBezTo>
                    <a:pt x="96" y="39"/>
                    <a:pt x="96" y="39"/>
                    <a:pt x="96" y="39"/>
                  </a:cubicBezTo>
                  <a:cubicBezTo>
                    <a:pt x="97" y="40"/>
                    <a:pt x="99" y="41"/>
                    <a:pt x="101" y="41"/>
                  </a:cubicBezTo>
                  <a:cubicBezTo>
                    <a:pt x="201" y="41"/>
                    <a:pt x="201" y="41"/>
                    <a:pt x="201" y="41"/>
                  </a:cubicBezTo>
                  <a:lnTo>
                    <a:pt x="201" y="148"/>
                  </a:lnTo>
                  <a:close/>
                </a:path>
              </a:pathLst>
            </a:custGeom>
            <a:grpFill/>
            <a:ln w="12700">
              <a:solidFill>
                <a:schemeClr val="bg1"/>
              </a:solidFill>
              <a:round/>
              <a:headEnd/>
              <a:tailEnd/>
            </a:ln>
          </p:spPr>
          <p:txBody>
            <a:bodyPr vert="horz" wrap="square" lIns="45720" tIns="22860" rIns="45720" bIns="22860" numCol="1" anchor="t" anchorCtr="0" compatLnSpc="1">
              <a:prstTxWarp prst="textNoShape">
                <a:avLst/>
              </a:prstTxWarp>
            </a:bodyPr>
            <a:lstStyle/>
            <a:p>
              <a:endParaRPr lang="uk-UA" sz="900"/>
            </a:p>
          </p:txBody>
        </p:sp>
        <p:sp>
          <p:nvSpPr>
            <p:cNvPr id="71" name="Freeform 32">
              <a:extLst>
                <a:ext uri="{FF2B5EF4-FFF2-40B4-BE49-F238E27FC236}">
                  <a16:creationId xmlns:a16="http://schemas.microsoft.com/office/drawing/2014/main" id="{5C4328AC-8218-4A4D-8F55-25352CB3B0FB}"/>
                </a:ext>
              </a:extLst>
            </p:cNvPr>
            <p:cNvSpPr>
              <a:spLocks/>
            </p:cNvSpPr>
            <p:nvPr/>
          </p:nvSpPr>
          <p:spPr bwMode="auto">
            <a:xfrm>
              <a:off x="2062164" y="2471737"/>
              <a:ext cx="119063" cy="120650"/>
            </a:xfrm>
            <a:custGeom>
              <a:avLst/>
              <a:gdLst>
                <a:gd name="T0" fmla="*/ 34 w 81"/>
                <a:gd name="T1" fmla="*/ 34 h 81"/>
                <a:gd name="T2" fmla="*/ 7 w 81"/>
                <a:gd name="T3" fmla="*/ 34 h 81"/>
                <a:gd name="T4" fmla="*/ 0 w 81"/>
                <a:gd name="T5" fmla="*/ 40 h 81"/>
                <a:gd name="T6" fmla="*/ 7 w 81"/>
                <a:gd name="T7" fmla="*/ 47 h 81"/>
                <a:gd name="T8" fmla="*/ 34 w 81"/>
                <a:gd name="T9" fmla="*/ 47 h 81"/>
                <a:gd name="T10" fmla="*/ 34 w 81"/>
                <a:gd name="T11" fmla="*/ 74 h 81"/>
                <a:gd name="T12" fmla="*/ 40 w 81"/>
                <a:gd name="T13" fmla="*/ 81 h 81"/>
                <a:gd name="T14" fmla="*/ 47 w 81"/>
                <a:gd name="T15" fmla="*/ 74 h 81"/>
                <a:gd name="T16" fmla="*/ 47 w 81"/>
                <a:gd name="T17" fmla="*/ 47 h 81"/>
                <a:gd name="T18" fmla="*/ 74 w 81"/>
                <a:gd name="T19" fmla="*/ 47 h 81"/>
                <a:gd name="T20" fmla="*/ 81 w 81"/>
                <a:gd name="T21" fmla="*/ 40 h 81"/>
                <a:gd name="T22" fmla="*/ 74 w 81"/>
                <a:gd name="T23" fmla="*/ 34 h 81"/>
                <a:gd name="T24" fmla="*/ 47 w 81"/>
                <a:gd name="T25" fmla="*/ 34 h 81"/>
                <a:gd name="T26" fmla="*/ 47 w 81"/>
                <a:gd name="T27" fmla="*/ 7 h 81"/>
                <a:gd name="T28" fmla="*/ 40 w 81"/>
                <a:gd name="T29" fmla="*/ 0 h 81"/>
                <a:gd name="T30" fmla="*/ 34 w 81"/>
                <a:gd name="T31" fmla="*/ 7 h 81"/>
                <a:gd name="T32" fmla="*/ 34 w 81"/>
                <a:gd name="T33"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34" y="34"/>
                  </a:moveTo>
                  <a:cubicBezTo>
                    <a:pt x="7" y="34"/>
                    <a:pt x="7" y="34"/>
                    <a:pt x="7" y="34"/>
                  </a:cubicBezTo>
                  <a:cubicBezTo>
                    <a:pt x="3" y="34"/>
                    <a:pt x="0" y="37"/>
                    <a:pt x="0" y="40"/>
                  </a:cubicBezTo>
                  <a:cubicBezTo>
                    <a:pt x="0" y="44"/>
                    <a:pt x="3" y="47"/>
                    <a:pt x="7" y="47"/>
                  </a:cubicBezTo>
                  <a:cubicBezTo>
                    <a:pt x="34" y="47"/>
                    <a:pt x="34" y="47"/>
                    <a:pt x="34" y="47"/>
                  </a:cubicBezTo>
                  <a:cubicBezTo>
                    <a:pt x="34" y="74"/>
                    <a:pt x="34" y="74"/>
                    <a:pt x="34" y="74"/>
                  </a:cubicBezTo>
                  <a:cubicBezTo>
                    <a:pt x="34" y="77"/>
                    <a:pt x="37" y="81"/>
                    <a:pt x="40" y="81"/>
                  </a:cubicBezTo>
                  <a:cubicBezTo>
                    <a:pt x="44" y="81"/>
                    <a:pt x="47" y="77"/>
                    <a:pt x="47" y="74"/>
                  </a:cubicBezTo>
                  <a:cubicBezTo>
                    <a:pt x="47" y="47"/>
                    <a:pt x="47" y="47"/>
                    <a:pt x="47" y="47"/>
                  </a:cubicBezTo>
                  <a:cubicBezTo>
                    <a:pt x="74" y="47"/>
                    <a:pt x="74" y="47"/>
                    <a:pt x="74" y="47"/>
                  </a:cubicBezTo>
                  <a:cubicBezTo>
                    <a:pt x="78" y="47"/>
                    <a:pt x="81" y="44"/>
                    <a:pt x="81" y="40"/>
                  </a:cubicBezTo>
                  <a:cubicBezTo>
                    <a:pt x="81" y="37"/>
                    <a:pt x="78" y="34"/>
                    <a:pt x="74" y="34"/>
                  </a:cubicBezTo>
                  <a:cubicBezTo>
                    <a:pt x="47" y="34"/>
                    <a:pt x="47" y="34"/>
                    <a:pt x="47" y="34"/>
                  </a:cubicBezTo>
                  <a:cubicBezTo>
                    <a:pt x="47" y="7"/>
                    <a:pt x="47" y="7"/>
                    <a:pt x="47" y="7"/>
                  </a:cubicBezTo>
                  <a:cubicBezTo>
                    <a:pt x="47" y="3"/>
                    <a:pt x="44" y="0"/>
                    <a:pt x="40" y="0"/>
                  </a:cubicBezTo>
                  <a:cubicBezTo>
                    <a:pt x="37" y="0"/>
                    <a:pt x="34" y="3"/>
                    <a:pt x="34" y="7"/>
                  </a:cubicBezTo>
                  <a:lnTo>
                    <a:pt x="34" y="34"/>
                  </a:lnTo>
                  <a:close/>
                </a:path>
              </a:pathLst>
            </a:custGeom>
            <a:grpFill/>
            <a:ln w="12700">
              <a:solidFill>
                <a:schemeClr val="bg1"/>
              </a:solidFill>
              <a:round/>
              <a:headEnd/>
              <a:tailEnd/>
            </a:ln>
          </p:spPr>
          <p:txBody>
            <a:bodyPr vert="horz" wrap="square" lIns="45720" tIns="22860" rIns="45720" bIns="22860" numCol="1" anchor="t" anchorCtr="0" compatLnSpc="1">
              <a:prstTxWarp prst="textNoShape">
                <a:avLst/>
              </a:prstTxWarp>
            </a:bodyPr>
            <a:lstStyle/>
            <a:p>
              <a:endParaRPr lang="uk-UA" sz="900"/>
            </a:p>
          </p:txBody>
        </p:sp>
      </p:grpSp>
      <p:sp>
        <p:nvSpPr>
          <p:cNvPr id="72" name="Freeform 55">
            <a:extLst>
              <a:ext uri="{FF2B5EF4-FFF2-40B4-BE49-F238E27FC236}">
                <a16:creationId xmlns:a16="http://schemas.microsoft.com/office/drawing/2014/main" id="{A4709B03-38BA-49FE-B56D-CE375C774EA8}"/>
              </a:ext>
            </a:extLst>
          </p:cNvPr>
          <p:cNvSpPr>
            <a:spLocks noChangeAspect="1" noChangeArrowheads="1"/>
          </p:cNvSpPr>
          <p:nvPr/>
        </p:nvSpPr>
        <p:spPr bwMode="auto">
          <a:xfrm>
            <a:off x="7913892" y="2730631"/>
            <a:ext cx="450574" cy="457200"/>
          </a:xfrm>
          <a:custGeom>
            <a:avLst/>
            <a:gdLst>
              <a:gd name="T0" fmla="*/ 205482 w 601"/>
              <a:gd name="T1" fmla="*/ 218715 h 609"/>
              <a:gd name="T2" fmla="*/ 205482 w 601"/>
              <a:gd name="T3" fmla="*/ 218715 h 609"/>
              <a:gd name="T4" fmla="*/ 10059 w 601"/>
              <a:gd name="T5" fmla="*/ 218715 h 609"/>
              <a:gd name="T6" fmla="*/ 0 w 601"/>
              <a:gd name="T7" fmla="*/ 208643 h 609"/>
              <a:gd name="T8" fmla="*/ 0 w 601"/>
              <a:gd name="T9" fmla="*/ 38131 h 609"/>
              <a:gd name="T10" fmla="*/ 10059 w 601"/>
              <a:gd name="T11" fmla="*/ 28059 h 609"/>
              <a:gd name="T12" fmla="*/ 30176 w 601"/>
              <a:gd name="T13" fmla="*/ 28059 h 609"/>
              <a:gd name="T14" fmla="*/ 30176 w 601"/>
              <a:gd name="T15" fmla="*/ 38131 h 609"/>
              <a:gd name="T16" fmla="*/ 53167 w 601"/>
              <a:gd name="T17" fmla="*/ 61154 h 609"/>
              <a:gd name="T18" fmla="*/ 75799 w 601"/>
              <a:gd name="T19" fmla="*/ 38131 h 609"/>
              <a:gd name="T20" fmla="*/ 75799 w 601"/>
              <a:gd name="T21" fmla="*/ 28059 h 609"/>
              <a:gd name="T22" fmla="*/ 136868 w 601"/>
              <a:gd name="T23" fmla="*/ 28059 h 609"/>
              <a:gd name="T24" fmla="*/ 136868 w 601"/>
              <a:gd name="T25" fmla="*/ 38131 h 609"/>
              <a:gd name="T26" fmla="*/ 162374 w 601"/>
              <a:gd name="T27" fmla="*/ 61154 h 609"/>
              <a:gd name="T28" fmla="*/ 185006 w 601"/>
              <a:gd name="T29" fmla="*/ 38131 h 609"/>
              <a:gd name="T30" fmla="*/ 185006 w 601"/>
              <a:gd name="T31" fmla="*/ 28059 h 609"/>
              <a:gd name="T32" fmla="*/ 205482 w 601"/>
              <a:gd name="T33" fmla="*/ 28059 h 609"/>
              <a:gd name="T34" fmla="*/ 215541 w 601"/>
              <a:gd name="T35" fmla="*/ 38131 h 609"/>
              <a:gd name="T36" fmla="*/ 215541 w 601"/>
              <a:gd name="T37" fmla="*/ 208643 h 609"/>
              <a:gd name="T38" fmla="*/ 205482 w 601"/>
              <a:gd name="T39" fmla="*/ 218715 h 609"/>
              <a:gd name="T40" fmla="*/ 195424 w 601"/>
              <a:gd name="T41" fmla="*/ 81299 h 609"/>
              <a:gd name="T42" fmla="*/ 195424 w 601"/>
              <a:gd name="T43" fmla="*/ 81299 h 609"/>
              <a:gd name="T44" fmla="*/ 20117 w 601"/>
              <a:gd name="T45" fmla="*/ 81299 h 609"/>
              <a:gd name="T46" fmla="*/ 20117 w 601"/>
              <a:gd name="T47" fmla="*/ 198211 h 609"/>
              <a:gd name="T48" fmla="*/ 195424 w 601"/>
              <a:gd name="T49" fmla="*/ 198211 h 609"/>
              <a:gd name="T50" fmla="*/ 195424 w 601"/>
              <a:gd name="T51" fmla="*/ 81299 h 609"/>
              <a:gd name="T52" fmla="*/ 73284 w 601"/>
              <a:gd name="T53" fmla="*/ 129502 h 609"/>
              <a:gd name="T54" fmla="*/ 73284 w 601"/>
              <a:gd name="T55" fmla="*/ 129502 h 609"/>
              <a:gd name="T56" fmla="*/ 81187 w 601"/>
              <a:gd name="T57" fmla="*/ 132021 h 609"/>
              <a:gd name="T58" fmla="*/ 96275 w 601"/>
              <a:gd name="T59" fmla="*/ 150007 h 609"/>
              <a:gd name="T60" fmla="*/ 136868 w 601"/>
              <a:gd name="T61" fmla="*/ 109358 h 609"/>
              <a:gd name="T62" fmla="*/ 144412 w 601"/>
              <a:gd name="T63" fmla="*/ 106840 h 609"/>
              <a:gd name="T64" fmla="*/ 154830 w 601"/>
              <a:gd name="T65" fmla="*/ 116912 h 609"/>
              <a:gd name="T66" fmla="*/ 152315 w 601"/>
              <a:gd name="T67" fmla="*/ 121948 h 609"/>
              <a:gd name="T68" fmla="*/ 103819 w 601"/>
              <a:gd name="T69" fmla="*/ 170512 h 609"/>
              <a:gd name="T70" fmla="*/ 96275 w 601"/>
              <a:gd name="T71" fmla="*/ 173030 h 609"/>
              <a:gd name="T72" fmla="*/ 91246 w 601"/>
              <a:gd name="T73" fmla="*/ 170512 h 609"/>
              <a:gd name="T74" fmla="*/ 65740 w 601"/>
              <a:gd name="T75" fmla="*/ 147489 h 609"/>
              <a:gd name="T76" fmla="*/ 63225 w 601"/>
              <a:gd name="T77" fmla="*/ 139935 h 609"/>
              <a:gd name="T78" fmla="*/ 73284 w 601"/>
              <a:gd name="T79" fmla="*/ 129502 h 609"/>
              <a:gd name="T80" fmla="*/ 162374 w 601"/>
              <a:gd name="T81" fmla="*/ 48204 h 609"/>
              <a:gd name="T82" fmla="*/ 162374 w 601"/>
              <a:gd name="T83" fmla="*/ 48204 h 609"/>
              <a:gd name="T84" fmla="*/ 152315 w 601"/>
              <a:gd name="T85" fmla="*/ 38131 h 609"/>
              <a:gd name="T86" fmla="*/ 152315 w 601"/>
              <a:gd name="T87" fmla="*/ 10072 h 609"/>
              <a:gd name="T88" fmla="*/ 162374 w 601"/>
              <a:gd name="T89" fmla="*/ 0 h 609"/>
              <a:gd name="T90" fmla="*/ 172433 w 601"/>
              <a:gd name="T91" fmla="*/ 10072 h 609"/>
              <a:gd name="T92" fmla="*/ 172433 w 601"/>
              <a:gd name="T93" fmla="*/ 38131 h 609"/>
              <a:gd name="T94" fmla="*/ 162374 w 601"/>
              <a:gd name="T95" fmla="*/ 48204 h 609"/>
              <a:gd name="T96" fmla="*/ 53167 w 601"/>
              <a:gd name="T97" fmla="*/ 48204 h 609"/>
              <a:gd name="T98" fmla="*/ 53167 w 601"/>
              <a:gd name="T99" fmla="*/ 48204 h 609"/>
              <a:gd name="T100" fmla="*/ 43108 w 601"/>
              <a:gd name="T101" fmla="*/ 38131 h 609"/>
              <a:gd name="T102" fmla="*/ 43108 w 601"/>
              <a:gd name="T103" fmla="*/ 10072 h 609"/>
              <a:gd name="T104" fmla="*/ 53167 w 601"/>
              <a:gd name="T105" fmla="*/ 0 h 609"/>
              <a:gd name="T106" fmla="*/ 63225 w 601"/>
              <a:gd name="T107" fmla="*/ 10072 h 609"/>
              <a:gd name="T108" fmla="*/ 63225 w 601"/>
              <a:gd name="T109" fmla="*/ 38131 h 609"/>
              <a:gd name="T110" fmla="*/ 53167 w 601"/>
              <a:gd name="T111" fmla="*/ 48204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bg1"/>
          </a:solidFill>
          <a:ln>
            <a:noFill/>
          </a:ln>
        </p:spPr>
        <p:txBody>
          <a:bodyPr wrap="none" anchor="ctr"/>
          <a:lstStyle/>
          <a:p>
            <a:endParaRPr lang="en-US" sz="900" dirty="0"/>
          </a:p>
        </p:txBody>
      </p:sp>
      <p:grpSp>
        <p:nvGrpSpPr>
          <p:cNvPr id="73" name="Group 72">
            <a:extLst>
              <a:ext uri="{FF2B5EF4-FFF2-40B4-BE49-F238E27FC236}">
                <a16:creationId xmlns:a16="http://schemas.microsoft.com/office/drawing/2014/main" id="{67849C09-74A1-4FD8-9BB9-77912D531D72}"/>
              </a:ext>
            </a:extLst>
          </p:cNvPr>
          <p:cNvGrpSpPr>
            <a:grpSpLocks noChangeAspect="1"/>
          </p:cNvGrpSpPr>
          <p:nvPr/>
        </p:nvGrpSpPr>
        <p:grpSpPr>
          <a:xfrm>
            <a:off x="3872321" y="2754451"/>
            <a:ext cx="413767" cy="457200"/>
            <a:chOff x="1978026" y="4316412"/>
            <a:chExt cx="287338" cy="317500"/>
          </a:xfrm>
          <a:solidFill>
            <a:schemeClr val="bg1"/>
          </a:solidFill>
        </p:grpSpPr>
        <p:sp>
          <p:nvSpPr>
            <p:cNvPr id="74" name="Freeform 141">
              <a:extLst>
                <a:ext uri="{FF2B5EF4-FFF2-40B4-BE49-F238E27FC236}">
                  <a16:creationId xmlns:a16="http://schemas.microsoft.com/office/drawing/2014/main" id="{F298CFA7-EB5D-4424-B423-7626C2111D23}"/>
                </a:ext>
              </a:extLst>
            </p:cNvPr>
            <p:cNvSpPr>
              <a:spLocks noEditPoints="1"/>
            </p:cNvSpPr>
            <p:nvPr/>
          </p:nvSpPr>
          <p:spPr bwMode="auto">
            <a:xfrm>
              <a:off x="1978026" y="4316412"/>
              <a:ext cx="287338" cy="317500"/>
            </a:xfrm>
            <a:custGeom>
              <a:avLst/>
              <a:gdLst>
                <a:gd name="T0" fmla="*/ 29 w 195"/>
                <a:gd name="T1" fmla="*/ 186 h 215"/>
                <a:gd name="T2" fmla="*/ 166 w 195"/>
                <a:gd name="T3" fmla="*/ 186 h 215"/>
                <a:gd name="T4" fmla="*/ 166 w 195"/>
                <a:gd name="T5" fmla="*/ 49 h 215"/>
                <a:gd name="T6" fmla="*/ 104 w 195"/>
                <a:gd name="T7" fmla="*/ 13 h 215"/>
                <a:gd name="T8" fmla="*/ 124 w 195"/>
                <a:gd name="T9" fmla="*/ 7 h 215"/>
                <a:gd name="T10" fmla="*/ 97 w 195"/>
                <a:gd name="T11" fmla="*/ 0 h 215"/>
                <a:gd name="T12" fmla="*/ 77 w 195"/>
                <a:gd name="T13" fmla="*/ 0 h 215"/>
                <a:gd name="T14" fmla="*/ 77 w 195"/>
                <a:gd name="T15" fmla="*/ 13 h 215"/>
                <a:gd name="T16" fmla="*/ 91 w 195"/>
                <a:gd name="T17" fmla="*/ 20 h 215"/>
                <a:gd name="T18" fmla="*/ 0 w 195"/>
                <a:gd name="T19" fmla="*/ 117 h 215"/>
                <a:gd name="T20" fmla="*/ 174 w 195"/>
                <a:gd name="T21" fmla="*/ 111 h 215"/>
                <a:gd name="T22" fmla="*/ 174 w 195"/>
                <a:gd name="T23" fmla="*/ 124 h 215"/>
                <a:gd name="T24" fmla="*/ 161 w 195"/>
                <a:gd name="T25" fmla="*/ 172 h 215"/>
                <a:gd name="T26" fmla="*/ 151 w 195"/>
                <a:gd name="T27" fmla="*/ 162 h 215"/>
                <a:gd name="T28" fmla="*/ 142 w 195"/>
                <a:gd name="T29" fmla="*/ 171 h 215"/>
                <a:gd name="T30" fmla="*/ 152 w 195"/>
                <a:gd name="T31" fmla="*/ 181 h 215"/>
                <a:gd name="T32" fmla="*/ 104 w 195"/>
                <a:gd name="T33" fmla="*/ 191 h 215"/>
                <a:gd name="T34" fmla="*/ 91 w 195"/>
                <a:gd name="T35" fmla="*/ 191 h 215"/>
                <a:gd name="T36" fmla="*/ 43 w 195"/>
                <a:gd name="T37" fmla="*/ 181 h 215"/>
                <a:gd name="T38" fmla="*/ 53 w 195"/>
                <a:gd name="T39" fmla="*/ 171 h 215"/>
                <a:gd name="T40" fmla="*/ 44 w 195"/>
                <a:gd name="T41" fmla="*/ 162 h 215"/>
                <a:gd name="T42" fmla="*/ 34 w 195"/>
                <a:gd name="T43" fmla="*/ 172 h 215"/>
                <a:gd name="T44" fmla="*/ 20 w 195"/>
                <a:gd name="T45" fmla="*/ 124 h 215"/>
                <a:gd name="T46" fmla="*/ 20 w 195"/>
                <a:gd name="T47" fmla="*/ 111 h 215"/>
                <a:gd name="T48" fmla="*/ 34 w 195"/>
                <a:gd name="T49" fmla="*/ 63 h 215"/>
                <a:gd name="T50" fmla="*/ 44 w 195"/>
                <a:gd name="T51" fmla="*/ 73 h 215"/>
                <a:gd name="T52" fmla="*/ 53 w 195"/>
                <a:gd name="T53" fmla="*/ 73 h 215"/>
                <a:gd name="T54" fmla="*/ 44 w 195"/>
                <a:gd name="T55" fmla="*/ 54 h 215"/>
                <a:gd name="T56" fmla="*/ 91 w 195"/>
                <a:gd name="T57" fmla="*/ 34 h 215"/>
                <a:gd name="T58" fmla="*/ 97 w 195"/>
                <a:gd name="T59" fmla="*/ 47 h 215"/>
                <a:gd name="T60" fmla="*/ 104 w 195"/>
                <a:gd name="T61" fmla="*/ 34 h 215"/>
                <a:gd name="T62" fmla="*/ 151 w 195"/>
                <a:gd name="T63" fmla="*/ 54 h 215"/>
                <a:gd name="T64" fmla="*/ 142 w 195"/>
                <a:gd name="T65" fmla="*/ 73 h 215"/>
                <a:gd name="T66" fmla="*/ 151 w 195"/>
                <a:gd name="T67" fmla="*/ 73 h 215"/>
                <a:gd name="T68" fmla="*/ 161 w 195"/>
                <a:gd name="T69" fmla="*/ 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15">
                  <a:moveTo>
                    <a:pt x="0" y="117"/>
                  </a:moveTo>
                  <a:cubicBezTo>
                    <a:pt x="0" y="143"/>
                    <a:pt x="10" y="168"/>
                    <a:pt x="29" y="186"/>
                  </a:cubicBezTo>
                  <a:cubicBezTo>
                    <a:pt x="47" y="205"/>
                    <a:pt x="71" y="215"/>
                    <a:pt x="97" y="215"/>
                  </a:cubicBezTo>
                  <a:cubicBezTo>
                    <a:pt x="123" y="215"/>
                    <a:pt x="148" y="205"/>
                    <a:pt x="166" y="186"/>
                  </a:cubicBezTo>
                  <a:cubicBezTo>
                    <a:pt x="184" y="168"/>
                    <a:pt x="195" y="143"/>
                    <a:pt x="195" y="117"/>
                  </a:cubicBezTo>
                  <a:cubicBezTo>
                    <a:pt x="195" y="91"/>
                    <a:pt x="184" y="67"/>
                    <a:pt x="166" y="49"/>
                  </a:cubicBezTo>
                  <a:cubicBezTo>
                    <a:pt x="149" y="32"/>
                    <a:pt x="127" y="22"/>
                    <a:pt x="104" y="20"/>
                  </a:cubicBezTo>
                  <a:cubicBezTo>
                    <a:pt x="104" y="13"/>
                    <a:pt x="104" y="13"/>
                    <a:pt x="104" y="13"/>
                  </a:cubicBezTo>
                  <a:cubicBezTo>
                    <a:pt x="117" y="13"/>
                    <a:pt x="117" y="13"/>
                    <a:pt x="117" y="13"/>
                  </a:cubicBezTo>
                  <a:cubicBezTo>
                    <a:pt x="121" y="13"/>
                    <a:pt x="124" y="10"/>
                    <a:pt x="124" y="7"/>
                  </a:cubicBezTo>
                  <a:cubicBezTo>
                    <a:pt x="124" y="3"/>
                    <a:pt x="121" y="0"/>
                    <a:pt x="117" y="0"/>
                  </a:cubicBezTo>
                  <a:cubicBezTo>
                    <a:pt x="97" y="0"/>
                    <a:pt x="97" y="0"/>
                    <a:pt x="97" y="0"/>
                  </a:cubicBezTo>
                  <a:cubicBezTo>
                    <a:pt x="91" y="0"/>
                    <a:pt x="91" y="0"/>
                    <a:pt x="91" y="0"/>
                  </a:cubicBezTo>
                  <a:cubicBezTo>
                    <a:pt x="77" y="0"/>
                    <a:pt x="77" y="0"/>
                    <a:pt x="77" y="0"/>
                  </a:cubicBezTo>
                  <a:cubicBezTo>
                    <a:pt x="74" y="0"/>
                    <a:pt x="71" y="3"/>
                    <a:pt x="71" y="7"/>
                  </a:cubicBezTo>
                  <a:cubicBezTo>
                    <a:pt x="71" y="10"/>
                    <a:pt x="74" y="13"/>
                    <a:pt x="77" y="13"/>
                  </a:cubicBezTo>
                  <a:cubicBezTo>
                    <a:pt x="91" y="13"/>
                    <a:pt x="91" y="13"/>
                    <a:pt x="91" y="13"/>
                  </a:cubicBezTo>
                  <a:cubicBezTo>
                    <a:pt x="91" y="20"/>
                    <a:pt x="91" y="20"/>
                    <a:pt x="91" y="20"/>
                  </a:cubicBezTo>
                  <a:cubicBezTo>
                    <a:pt x="67" y="22"/>
                    <a:pt x="45" y="32"/>
                    <a:pt x="29" y="49"/>
                  </a:cubicBezTo>
                  <a:cubicBezTo>
                    <a:pt x="10" y="67"/>
                    <a:pt x="0" y="91"/>
                    <a:pt x="0" y="117"/>
                  </a:cubicBezTo>
                  <a:close/>
                  <a:moveTo>
                    <a:pt x="181" y="111"/>
                  </a:moveTo>
                  <a:cubicBezTo>
                    <a:pt x="174" y="111"/>
                    <a:pt x="174" y="111"/>
                    <a:pt x="174" y="111"/>
                  </a:cubicBezTo>
                  <a:cubicBezTo>
                    <a:pt x="171" y="111"/>
                    <a:pt x="168" y="114"/>
                    <a:pt x="168" y="117"/>
                  </a:cubicBezTo>
                  <a:cubicBezTo>
                    <a:pt x="168" y="121"/>
                    <a:pt x="171" y="124"/>
                    <a:pt x="174" y="124"/>
                  </a:cubicBezTo>
                  <a:cubicBezTo>
                    <a:pt x="181" y="124"/>
                    <a:pt x="181" y="124"/>
                    <a:pt x="181" y="124"/>
                  </a:cubicBezTo>
                  <a:cubicBezTo>
                    <a:pt x="180" y="142"/>
                    <a:pt x="173" y="158"/>
                    <a:pt x="161" y="172"/>
                  </a:cubicBezTo>
                  <a:cubicBezTo>
                    <a:pt x="161" y="172"/>
                    <a:pt x="161" y="171"/>
                    <a:pt x="161" y="171"/>
                  </a:cubicBezTo>
                  <a:cubicBezTo>
                    <a:pt x="151" y="162"/>
                    <a:pt x="151" y="162"/>
                    <a:pt x="151" y="162"/>
                  </a:cubicBezTo>
                  <a:cubicBezTo>
                    <a:pt x="148" y="159"/>
                    <a:pt x="144" y="159"/>
                    <a:pt x="142" y="162"/>
                  </a:cubicBezTo>
                  <a:cubicBezTo>
                    <a:pt x="139" y="164"/>
                    <a:pt x="139" y="168"/>
                    <a:pt x="142" y="171"/>
                  </a:cubicBezTo>
                  <a:cubicBezTo>
                    <a:pt x="151" y="181"/>
                    <a:pt x="151" y="181"/>
                    <a:pt x="151" y="181"/>
                  </a:cubicBezTo>
                  <a:cubicBezTo>
                    <a:pt x="151" y="181"/>
                    <a:pt x="152" y="181"/>
                    <a:pt x="152" y="181"/>
                  </a:cubicBezTo>
                  <a:cubicBezTo>
                    <a:pt x="138" y="193"/>
                    <a:pt x="122" y="200"/>
                    <a:pt x="104" y="201"/>
                  </a:cubicBezTo>
                  <a:cubicBezTo>
                    <a:pt x="104" y="191"/>
                    <a:pt x="104" y="191"/>
                    <a:pt x="104" y="191"/>
                  </a:cubicBezTo>
                  <a:cubicBezTo>
                    <a:pt x="104" y="187"/>
                    <a:pt x="101" y="184"/>
                    <a:pt x="97" y="184"/>
                  </a:cubicBezTo>
                  <a:cubicBezTo>
                    <a:pt x="94" y="184"/>
                    <a:pt x="91" y="187"/>
                    <a:pt x="91" y="191"/>
                  </a:cubicBezTo>
                  <a:cubicBezTo>
                    <a:pt x="91" y="201"/>
                    <a:pt x="91" y="201"/>
                    <a:pt x="91" y="201"/>
                  </a:cubicBezTo>
                  <a:cubicBezTo>
                    <a:pt x="73" y="200"/>
                    <a:pt x="56" y="193"/>
                    <a:pt x="43" y="181"/>
                  </a:cubicBezTo>
                  <a:cubicBezTo>
                    <a:pt x="43" y="181"/>
                    <a:pt x="43" y="181"/>
                    <a:pt x="44" y="181"/>
                  </a:cubicBezTo>
                  <a:cubicBezTo>
                    <a:pt x="53" y="171"/>
                    <a:pt x="53" y="171"/>
                    <a:pt x="53" y="171"/>
                  </a:cubicBezTo>
                  <a:cubicBezTo>
                    <a:pt x="56" y="168"/>
                    <a:pt x="56" y="164"/>
                    <a:pt x="53" y="162"/>
                  </a:cubicBezTo>
                  <a:cubicBezTo>
                    <a:pt x="50" y="159"/>
                    <a:pt x="46" y="159"/>
                    <a:pt x="44" y="162"/>
                  </a:cubicBezTo>
                  <a:cubicBezTo>
                    <a:pt x="34" y="171"/>
                    <a:pt x="34" y="171"/>
                    <a:pt x="34" y="171"/>
                  </a:cubicBezTo>
                  <a:cubicBezTo>
                    <a:pt x="34" y="171"/>
                    <a:pt x="34" y="172"/>
                    <a:pt x="34" y="172"/>
                  </a:cubicBezTo>
                  <a:cubicBezTo>
                    <a:pt x="22" y="158"/>
                    <a:pt x="15" y="142"/>
                    <a:pt x="14" y="124"/>
                  </a:cubicBezTo>
                  <a:cubicBezTo>
                    <a:pt x="20" y="124"/>
                    <a:pt x="20" y="124"/>
                    <a:pt x="20" y="124"/>
                  </a:cubicBezTo>
                  <a:cubicBezTo>
                    <a:pt x="24" y="124"/>
                    <a:pt x="27" y="121"/>
                    <a:pt x="27" y="117"/>
                  </a:cubicBezTo>
                  <a:cubicBezTo>
                    <a:pt x="27" y="114"/>
                    <a:pt x="24" y="111"/>
                    <a:pt x="20" y="111"/>
                  </a:cubicBezTo>
                  <a:cubicBezTo>
                    <a:pt x="14" y="111"/>
                    <a:pt x="14" y="111"/>
                    <a:pt x="14" y="111"/>
                  </a:cubicBezTo>
                  <a:cubicBezTo>
                    <a:pt x="15" y="93"/>
                    <a:pt x="22" y="76"/>
                    <a:pt x="34" y="63"/>
                  </a:cubicBezTo>
                  <a:cubicBezTo>
                    <a:pt x="34" y="63"/>
                    <a:pt x="34" y="63"/>
                    <a:pt x="34" y="64"/>
                  </a:cubicBezTo>
                  <a:cubicBezTo>
                    <a:pt x="44" y="73"/>
                    <a:pt x="44" y="73"/>
                    <a:pt x="44" y="73"/>
                  </a:cubicBezTo>
                  <a:cubicBezTo>
                    <a:pt x="45" y="74"/>
                    <a:pt x="47" y="75"/>
                    <a:pt x="48" y="75"/>
                  </a:cubicBezTo>
                  <a:cubicBezTo>
                    <a:pt x="50" y="75"/>
                    <a:pt x="52" y="74"/>
                    <a:pt x="53" y="73"/>
                  </a:cubicBezTo>
                  <a:cubicBezTo>
                    <a:pt x="56" y="71"/>
                    <a:pt x="56" y="66"/>
                    <a:pt x="53" y="64"/>
                  </a:cubicBezTo>
                  <a:cubicBezTo>
                    <a:pt x="44" y="54"/>
                    <a:pt x="44" y="54"/>
                    <a:pt x="44" y="54"/>
                  </a:cubicBezTo>
                  <a:cubicBezTo>
                    <a:pt x="43" y="54"/>
                    <a:pt x="43" y="54"/>
                    <a:pt x="43" y="54"/>
                  </a:cubicBezTo>
                  <a:cubicBezTo>
                    <a:pt x="56" y="42"/>
                    <a:pt x="73" y="35"/>
                    <a:pt x="91" y="34"/>
                  </a:cubicBezTo>
                  <a:cubicBezTo>
                    <a:pt x="91" y="40"/>
                    <a:pt x="91" y="40"/>
                    <a:pt x="91" y="40"/>
                  </a:cubicBezTo>
                  <a:cubicBezTo>
                    <a:pt x="91" y="44"/>
                    <a:pt x="94" y="47"/>
                    <a:pt x="97" y="47"/>
                  </a:cubicBezTo>
                  <a:cubicBezTo>
                    <a:pt x="101" y="47"/>
                    <a:pt x="104" y="44"/>
                    <a:pt x="104" y="40"/>
                  </a:cubicBezTo>
                  <a:cubicBezTo>
                    <a:pt x="104" y="34"/>
                    <a:pt x="104" y="34"/>
                    <a:pt x="104" y="34"/>
                  </a:cubicBezTo>
                  <a:cubicBezTo>
                    <a:pt x="122" y="35"/>
                    <a:pt x="138" y="42"/>
                    <a:pt x="152" y="54"/>
                  </a:cubicBezTo>
                  <a:cubicBezTo>
                    <a:pt x="152" y="54"/>
                    <a:pt x="151" y="54"/>
                    <a:pt x="151" y="54"/>
                  </a:cubicBezTo>
                  <a:cubicBezTo>
                    <a:pt x="142" y="64"/>
                    <a:pt x="142" y="64"/>
                    <a:pt x="142" y="64"/>
                  </a:cubicBezTo>
                  <a:cubicBezTo>
                    <a:pt x="139" y="66"/>
                    <a:pt x="139" y="71"/>
                    <a:pt x="142" y="73"/>
                  </a:cubicBezTo>
                  <a:cubicBezTo>
                    <a:pt x="143" y="74"/>
                    <a:pt x="145" y="75"/>
                    <a:pt x="146" y="75"/>
                  </a:cubicBezTo>
                  <a:cubicBezTo>
                    <a:pt x="148" y="75"/>
                    <a:pt x="150" y="74"/>
                    <a:pt x="151" y="73"/>
                  </a:cubicBezTo>
                  <a:cubicBezTo>
                    <a:pt x="161" y="64"/>
                    <a:pt x="161" y="64"/>
                    <a:pt x="161" y="64"/>
                  </a:cubicBezTo>
                  <a:cubicBezTo>
                    <a:pt x="161" y="63"/>
                    <a:pt x="161" y="63"/>
                    <a:pt x="161" y="63"/>
                  </a:cubicBezTo>
                  <a:cubicBezTo>
                    <a:pt x="173" y="76"/>
                    <a:pt x="180" y="93"/>
                    <a:pt x="181" y="111"/>
                  </a:cubicBezTo>
                  <a:close/>
                </a:path>
              </a:pathLst>
            </a:custGeom>
            <a:grpFill/>
            <a:ln w="9525">
              <a:solidFill>
                <a:schemeClr val="bg1"/>
              </a:solidFill>
              <a:round/>
              <a:headEnd/>
              <a:tailEnd/>
            </a:ln>
          </p:spPr>
          <p:txBody>
            <a:bodyPr vert="horz" wrap="square" lIns="45720" tIns="22860" rIns="45720" bIns="22860" numCol="1" anchor="t" anchorCtr="0" compatLnSpc="1">
              <a:prstTxWarp prst="textNoShape">
                <a:avLst/>
              </a:prstTxWarp>
            </a:bodyPr>
            <a:lstStyle/>
            <a:p>
              <a:endParaRPr lang="uk-UA" sz="900"/>
            </a:p>
          </p:txBody>
        </p:sp>
        <p:sp>
          <p:nvSpPr>
            <p:cNvPr id="75" name="Freeform 142">
              <a:extLst>
                <a:ext uri="{FF2B5EF4-FFF2-40B4-BE49-F238E27FC236}">
                  <a16:creationId xmlns:a16="http://schemas.microsoft.com/office/drawing/2014/main" id="{81D0A0F6-D150-4EED-800F-8555B1DABFFF}"/>
                </a:ext>
              </a:extLst>
            </p:cNvPr>
            <p:cNvSpPr>
              <a:spLocks/>
            </p:cNvSpPr>
            <p:nvPr/>
          </p:nvSpPr>
          <p:spPr bwMode="auto">
            <a:xfrm>
              <a:off x="2101851" y="4419600"/>
              <a:ext cx="39688" cy="90487"/>
            </a:xfrm>
            <a:custGeom>
              <a:avLst/>
              <a:gdLst>
                <a:gd name="T0" fmla="*/ 20 w 27"/>
                <a:gd name="T1" fmla="*/ 36 h 61"/>
                <a:gd name="T2" fmla="*/ 20 w 27"/>
                <a:gd name="T3" fmla="*/ 7 h 61"/>
                <a:gd name="T4" fmla="*/ 13 w 27"/>
                <a:gd name="T5" fmla="*/ 0 h 61"/>
                <a:gd name="T6" fmla="*/ 7 w 27"/>
                <a:gd name="T7" fmla="*/ 7 h 61"/>
                <a:gd name="T8" fmla="*/ 7 w 27"/>
                <a:gd name="T9" fmla="*/ 36 h 61"/>
                <a:gd name="T10" fmla="*/ 0 w 27"/>
                <a:gd name="T11" fmla="*/ 47 h 61"/>
                <a:gd name="T12" fmla="*/ 13 w 27"/>
                <a:gd name="T13" fmla="*/ 61 h 61"/>
                <a:gd name="T14" fmla="*/ 27 w 27"/>
                <a:gd name="T15" fmla="*/ 47 h 61"/>
                <a:gd name="T16" fmla="*/ 20 w 27"/>
                <a:gd name="T17"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1">
                  <a:moveTo>
                    <a:pt x="20" y="36"/>
                  </a:moveTo>
                  <a:cubicBezTo>
                    <a:pt x="20" y="7"/>
                    <a:pt x="20" y="7"/>
                    <a:pt x="20" y="7"/>
                  </a:cubicBezTo>
                  <a:cubicBezTo>
                    <a:pt x="20" y="3"/>
                    <a:pt x="17" y="0"/>
                    <a:pt x="13" y="0"/>
                  </a:cubicBezTo>
                  <a:cubicBezTo>
                    <a:pt x="10" y="0"/>
                    <a:pt x="7" y="3"/>
                    <a:pt x="7" y="7"/>
                  </a:cubicBezTo>
                  <a:cubicBezTo>
                    <a:pt x="7" y="36"/>
                    <a:pt x="7" y="36"/>
                    <a:pt x="7" y="36"/>
                  </a:cubicBezTo>
                  <a:cubicBezTo>
                    <a:pt x="3" y="38"/>
                    <a:pt x="0" y="42"/>
                    <a:pt x="0" y="47"/>
                  </a:cubicBezTo>
                  <a:cubicBezTo>
                    <a:pt x="0" y="55"/>
                    <a:pt x="6" y="61"/>
                    <a:pt x="13" y="61"/>
                  </a:cubicBezTo>
                  <a:cubicBezTo>
                    <a:pt x="21" y="61"/>
                    <a:pt x="27" y="55"/>
                    <a:pt x="27" y="47"/>
                  </a:cubicBezTo>
                  <a:cubicBezTo>
                    <a:pt x="27" y="42"/>
                    <a:pt x="24" y="38"/>
                    <a:pt x="20" y="36"/>
                  </a:cubicBezTo>
                  <a:close/>
                </a:path>
              </a:pathLst>
            </a:custGeom>
            <a:grpFill/>
            <a:ln w="9525">
              <a:solidFill>
                <a:schemeClr val="bg1"/>
              </a:solidFill>
              <a:round/>
              <a:headEnd/>
              <a:tailEnd/>
            </a:ln>
          </p:spPr>
          <p:txBody>
            <a:bodyPr vert="horz" wrap="square" lIns="45720" tIns="22860" rIns="45720" bIns="22860" numCol="1" anchor="t" anchorCtr="0" compatLnSpc="1">
              <a:prstTxWarp prst="textNoShape">
                <a:avLst/>
              </a:prstTxWarp>
            </a:bodyPr>
            <a:lstStyle/>
            <a:p>
              <a:endParaRPr lang="uk-UA" sz="900"/>
            </a:p>
          </p:txBody>
        </p:sp>
      </p:grpSp>
      <p:grpSp>
        <p:nvGrpSpPr>
          <p:cNvPr id="76" name="Group 75">
            <a:extLst>
              <a:ext uri="{FF2B5EF4-FFF2-40B4-BE49-F238E27FC236}">
                <a16:creationId xmlns:a16="http://schemas.microsoft.com/office/drawing/2014/main" id="{A6D567E8-0C14-49D2-AAEB-1E07DB5CD525}"/>
              </a:ext>
            </a:extLst>
          </p:cNvPr>
          <p:cNvGrpSpPr/>
          <p:nvPr/>
        </p:nvGrpSpPr>
        <p:grpSpPr>
          <a:xfrm>
            <a:off x="5828832" y="4758030"/>
            <a:ext cx="548640" cy="545896"/>
            <a:chOff x="11654489" y="9341891"/>
            <a:chExt cx="1097280" cy="1091792"/>
          </a:xfrm>
        </p:grpSpPr>
        <p:grpSp>
          <p:nvGrpSpPr>
            <p:cNvPr id="77" name="Group 76">
              <a:extLst>
                <a:ext uri="{FF2B5EF4-FFF2-40B4-BE49-F238E27FC236}">
                  <a16:creationId xmlns:a16="http://schemas.microsoft.com/office/drawing/2014/main" id="{85BCBC8A-2EAB-405A-9AD2-15D24FC17095}"/>
                </a:ext>
              </a:extLst>
            </p:cNvPr>
            <p:cNvGrpSpPr>
              <a:grpSpLocks noChangeAspect="1"/>
            </p:cNvGrpSpPr>
            <p:nvPr/>
          </p:nvGrpSpPr>
          <p:grpSpPr>
            <a:xfrm>
              <a:off x="11654489" y="9341891"/>
              <a:ext cx="1097280" cy="1091792"/>
              <a:chOff x="7356476" y="3335338"/>
              <a:chExt cx="317500" cy="315912"/>
            </a:xfrm>
            <a:solidFill>
              <a:schemeClr val="bg1"/>
            </a:solidFill>
          </p:grpSpPr>
          <p:sp>
            <p:nvSpPr>
              <p:cNvPr id="79" name="Freeform 217">
                <a:extLst>
                  <a:ext uri="{FF2B5EF4-FFF2-40B4-BE49-F238E27FC236}">
                    <a16:creationId xmlns:a16="http://schemas.microsoft.com/office/drawing/2014/main" id="{7F72E0E9-2855-485A-B0E6-4AEE44C28ED4}"/>
                  </a:ext>
                </a:extLst>
              </p:cNvPr>
              <p:cNvSpPr>
                <a:spLocks/>
              </p:cNvSpPr>
              <p:nvPr/>
            </p:nvSpPr>
            <p:spPr bwMode="auto">
              <a:xfrm>
                <a:off x="7505701" y="3335338"/>
                <a:ext cx="168275" cy="285750"/>
              </a:xfrm>
              <a:custGeom>
                <a:avLst/>
                <a:gdLst>
                  <a:gd name="T0" fmla="*/ 0 w 114"/>
                  <a:gd name="T1" fmla="*/ 6 h 194"/>
                  <a:gd name="T2" fmla="*/ 7 w 114"/>
                  <a:gd name="T3" fmla="*/ 13 h 194"/>
                  <a:gd name="T4" fmla="*/ 73 w 114"/>
                  <a:gd name="T5" fmla="*/ 41 h 194"/>
                  <a:gd name="T6" fmla="*/ 101 w 114"/>
                  <a:gd name="T7" fmla="*/ 107 h 194"/>
                  <a:gd name="T8" fmla="*/ 74 w 114"/>
                  <a:gd name="T9" fmla="*/ 173 h 194"/>
                  <a:gd name="T10" fmla="*/ 74 w 114"/>
                  <a:gd name="T11" fmla="*/ 154 h 194"/>
                  <a:gd name="T12" fmla="*/ 67 w 114"/>
                  <a:gd name="T13" fmla="*/ 147 h 194"/>
                  <a:gd name="T14" fmla="*/ 60 w 114"/>
                  <a:gd name="T15" fmla="*/ 154 h 194"/>
                  <a:gd name="T16" fmla="*/ 60 w 114"/>
                  <a:gd name="T17" fmla="*/ 194 h 194"/>
                  <a:gd name="T18" fmla="*/ 101 w 114"/>
                  <a:gd name="T19" fmla="*/ 194 h 194"/>
                  <a:gd name="T20" fmla="*/ 107 w 114"/>
                  <a:gd name="T21" fmla="*/ 188 h 194"/>
                  <a:gd name="T22" fmla="*/ 101 w 114"/>
                  <a:gd name="T23" fmla="*/ 181 h 194"/>
                  <a:gd name="T24" fmla="*/ 85 w 114"/>
                  <a:gd name="T25" fmla="*/ 181 h 194"/>
                  <a:gd name="T26" fmla="*/ 114 w 114"/>
                  <a:gd name="T27" fmla="*/ 107 h 194"/>
                  <a:gd name="T28" fmla="*/ 83 w 114"/>
                  <a:gd name="T29" fmla="*/ 31 h 194"/>
                  <a:gd name="T30" fmla="*/ 7 w 114"/>
                  <a:gd name="T31" fmla="*/ 0 h 194"/>
                  <a:gd name="T32" fmla="*/ 0 w 114"/>
                  <a:gd name="T33" fmla="*/ 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94">
                    <a:moveTo>
                      <a:pt x="0" y="6"/>
                    </a:moveTo>
                    <a:cubicBezTo>
                      <a:pt x="0" y="10"/>
                      <a:pt x="3" y="13"/>
                      <a:pt x="7" y="13"/>
                    </a:cubicBezTo>
                    <a:cubicBezTo>
                      <a:pt x="32" y="13"/>
                      <a:pt x="55" y="23"/>
                      <a:pt x="73" y="41"/>
                    </a:cubicBezTo>
                    <a:cubicBezTo>
                      <a:pt x="91" y="58"/>
                      <a:pt x="101" y="82"/>
                      <a:pt x="101" y="107"/>
                    </a:cubicBezTo>
                    <a:cubicBezTo>
                      <a:pt x="101" y="132"/>
                      <a:pt x="91" y="155"/>
                      <a:pt x="74" y="173"/>
                    </a:cubicBezTo>
                    <a:cubicBezTo>
                      <a:pt x="74" y="154"/>
                      <a:pt x="74" y="154"/>
                      <a:pt x="74" y="154"/>
                    </a:cubicBezTo>
                    <a:cubicBezTo>
                      <a:pt x="74" y="150"/>
                      <a:pt x="71" y="147"/>
                      <a:pt x="67" y="147"/>
                    </a:cubicBezTo>
                    <a:cubicBezTo>
                      <a:pt x="63" y="147"/>
                      <a:pt x="60" y="150"/>
                      <a:pt x="60" y="154"/>
                    </a:cubicBezTo>
                    <a:cubicBezTo>
                      <a:pt x="60" y="194"/>
                      <a:pt x="60" y="194"/>
                      <a:pt x="60" y="194"/>
                    </a:cubicBezTo>
                    <a:cubicBezTo>
                      <a:pt x="101" y="194"/>
                      <a:pt x="101" y="194"/>
                      <a:pt x="101" y="194"/>
                    </a:cubicBezTo>
                    <a:cubicBezTo>
                      <a:pt x="104" y="194"/>
                      <a:pt x="107" y="191"/>
                      <a:pt x="107" y="188"/>
                    </a:cubicBezTo>
                    <a:cubicBezTo>
                      <a:pt x="107" y="184"/>
                      <a:pt x="104" y="181"/>
                      <a:pt x="101" y="181"/>
                    </a:cubicBezTo>
                    <a:cubicBezTo>
                      <a:pt x="85" y="181"/>
                      <a:pt x="85" y="181"/>
                      <a:pt x="85" y="181"/>
                    </a:cubicBezTo>
                    <a:cubicBezTo>
                      <a:pt x="104" y="161"/>
                      <a:pt x="114" y="135"/>
                      <a:pt x="114" y="107"/>
                    </a:cubicBezTo>
                    <a:cubicBezTo>
                      <a:pt x="114" y="78"/>
                      <a:pt x="103" y="51"/>
                      <a:pt x="83" y="31"/>
                    </a:cubicBezTo>
                    <a:cubicBezTo>
                      <a:pt x="62" y="11"/>
                      <a:pt x="35" y="0"/>
                      <a:pt x="7" y="0"/>
                    </a:cubicBezTo>
                    <a:cubicBezTo>
                      <a:pt x="3" y="0"/>
                      <a:pt x="0" y="3"/>
                      <a:pt x="0" y="6"/>
                    </a:cubicBezTo>
                    <a:close/>
                  </a:path>
                </a:pathLst>
              </a:custGeom>
              <a:grpFill/>
              <a:ln w="9525">
                <a:solidFill>
                  <a:schemeClr val="bg1"/>
                </a:solidFill>
                <a:round/>
                <a:headEnd/>
                <a:tailEnd/>
              </a:ln>
            </p:spPr>
            <p:txBody>
              <a:bodyPr vert="horz" wrap="square" lIns="45720" tIns="22860" rIns="45720" bIns="22860" numCol="1" anchor="t" anchorCtr="0" compatLnSpc="1">
                <a:prstTxWarp prst="textNoShape">
                  <a:avLst/>
                </a:prstTxWarp>
              </a:bodyPr>
              <a:lstStyle/>
              <a:p>
                <a:endParaRPr lang="uk-UA" sz="900" dirty="0"/>
              </a:p>
            </p:txBody>
          </p:sp>
          <p:sp>
            <p:nvSpPr>
              <p:cNvPr id="80" name="Freeform 218">
                <a:extLst>
                  <a:ext uri="{FF2B5EF4-FFF2-40B4-BE49-F238E27FC236}">
                    <a16:creationId xmlns:a16="http://schemas.microsoft.com/office/drawing/2014/main" id="{B0B98264-A8A1-4B21-929C-BE0AA53AA9AC}"/>
                  </a:ext>
                </a:extLst>
              </p:cNvPr>
              <p:cNvSpPr>
                <a:spLocks/>
              </p:cNvSpPr>
              <p:nvPr/>
            </p:nvSpPr>
            <p:spPr bwMode="auto">
              <a:xfrm>
                <a:off x="7356476" y="3365500"/>
                <a:ext cx="168275" cy="285750"/>
              </a:xfrm>
              <a:custGeom>
                <a:avLst/>
                <a:gdLst>
                  <a:gd name="T0" fmla="*/ 32 w 114"/>
                  <a:gd name="T1" fmla="*/ 163 h 194"/>
                  <a:gd name="T2" fmla="*/ 108 w 114"/>
                  <a:gd name="T3" fmla="*/ 194 h 194"/>
                  <a:gd name="T4" fmla="*/ 114 w 114"/>
                  <a:gd name="T5" fmla="*/ 188 h 194"/>
                  <a:gd name="T6" fmla="*/ 108 w 114"/>
                  <a:gd name="T7" fmla="*/ 181 h 194"/>
                  <a:gd name="T8" fmla="*/ 41 w 114"/>
                  <a:gd name="T9" fmla="*/ 153 h 194"/>
                  <a:gd name="T10" fmla="*/ 14 w 114"/>
                  <a:gd name="T11" fmla="*/ 87 h 194"/>
                  <a:gd name="T12" fmla="*/ 41 w 114"/>
                  <a:gd name="T13" fmla="*/ 21 h 194"/>
                  <a:gd name="T14" fmla="*/ 41 w 114"/>
                  <a:gd name="T15" fmla="*/ 40 h 194"/>
                  <a:gd name="T16" fmla="*/ 47 w 114"/>
                  <a:gd name="T17" fmla="*/ 47 h 194"/>
                  <a:gd name="T18" fmla="*/ 54 w 114"/>
                  <a:gd name="T19" fmla="*/ 40 h 194"/>
                  <a:gd name="T20" fmla="*/ 54 w 114"/>
                  <a:gd name="T21" fmla="*/ 0 h 194"/>
                  <a:gd name="T22" fmla="*/ 14 w 114"/>
                  <a:gd name="T23" fmla="*/ 0 h 194"/>
                  <a:gd name="T24" fmla="*/ 7 w 114"/>
                  <a:gd name="T25" fmla="*/ 7 h 194"/>
                  <a:gd name="T26" fmla="*/ 14 w 114"/>
                  <a:gd name="T27" fmla="*/ 13 h 194"/>
                  <a:gd name="T28" fmla="*/ 30 w 114"/>
                  <a:gd name="T29" fmla="*/ 13 h 194"/>
                  <a:gd name="T30" fmla="*/ 0 w 114"/>
                  <a:gd name="T31" fmla="*/ 87 h 194"/>
                  <a:gd name="T32" fmla="*/ 32 w 114"/>
                  <a:gd name="T33" fmla="*/ 16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94">
                    <a:moveTo>
                      <a:pt x="32" y="163"/>
                    </a:moveTo>
                    <a:cubicBezTo>
                      <a:pt x="52" y="183"/>
                      <a:pt x="79" y="194"/>
                      <a:pt x="108" y="194"/>
                    </a:cubicBezTo>
                    <a:cubicBezTo>
                      <a:pt x="111" y="194"/>
                      <a:pt x="114" y="191"/>
                      <a:pt x="114" y="188"/>
                    </a:cubicBezTo>
                    <a:cubicBezTo>
                      <a:pt x="114" y="184"/>
                      <a:pt x="111" y="181"/>
                      <a:pt x="108" y="181"/>
                    </a:cubicBezTo>
                    <a:cubicBezTo>
                      <a:pt x="83" y="181"/>
                      <a:pt x="59" y="171"/>
                      <a:pt x="41" y="153"/>
                    </a:cubicBezTo>
                    <a:cubicBezTo>
                      <a:pt x="24" y="136"/>
                      <a:pt x="14" y="112"/>
                      <a:pt x="14" y="87"/>
                    </a:cubicBezTo>
                    <a:cubicBezTo>
                      <a:pt x="14" y="62"/>
                      <a:pt x="23" y="39"/>
                      <a:pt x="41" y="21"/>
                    </a:cubicBezTo>
                    <a:cubicBezTo>
                      <a:pt x="41" y="40"/>
                      <a:pt x="41" y="40"/>
                      <a:pt x="41" y="40"/>
                    </a:cubicBezTo>
                    <a:cubicBezTo>
                      <a:pt x="41" y="44"/>
                      <a:pt x="44" y="47"/>
                      <a:pt x="47" y="47"/>
                    </a:cubicBezTo>
                    <a:cubicBezTo>
                      <a:pt x="51" y="47"/>
                      <a:pt x="54" y="44"/>
                      <a:pt x="54" y="40"/>
                    </a:cubicBezTo>
                    <a:cubicBezTo>
                      <a:pt x="54" y="0"/>
                      <a:pt x="54" y="0"/>
                      <a:pt x="54" y="0"/>
                    </a:cubicBezTo>
                    <a:cubicBezTo>
                      <a:pt x="14" y="0"/>
                      <a:pt x="14" y="0"/>
                      <a:pt x="14" y="0"/>
                    </a:cubicBezTo>
                    <a:cubicBezTo>
                      <a:pt x="10" y="0"/>
                      <a:pt x="7" y="3"/>
                      <a:pt x="7" y="7"/>
                    </a:cubicBezTo>
                    <a:cubicBezTo>
                      <a:pt x="7" y="10"/>
                      <a:pt x="10" y="13"/>
                      <a:pt x="14" y="13"/>
                    </a:cubicBezTo>
                    <a:cubicBezTo>
                      <a:pt x="30" y="13"/>
                      <a:pt x="30" y="13"/>
                      <a:pt x="30" y="13"/>
                    </a:cubicBezTo>
                    <a:cubicBezTo>
                      <a:pt x="11" y="33"/>
                      <a:pt x="0" y="59"/>
                      <a:pt x="0" y="87"/>
                    </a:cubicBezTo>
                    <a:cubicBezTo>
                      <a:pt x="0" y="116"/>
                      <a:pt x="12" y="143"/>
                      <a:pt x="32" y="163"/>
                    </a:cubicBezTo>
                    <a:close/>
                  </a:path>
                </a:pathLst>
              </a:custGeom>
              <a:grpFill/>
              <a:ln w="9525">
                <a:solidFill>
                  <a:schemeClr val="bg1"/>
                </a:solidFill>
                <a:round/>
                <a:headEnd/>
                <a:tailEnd/>
              </a:ln>
            </p:spPr>
            <p:txBody>
              <a:bodyPr vert="horz" wrap="square" lIns="45720" tIns="22860" rIns="45720" bIns="22860" numCol="1" anchor="t" anchorCtr="0" compatLnSpc="1">
                <a:prstTxWarp prst="textNoShape">
                  <a:avLst/>
                </a:prstTxWarp>
              </a:bodyPr>
              <a:lstStyle/>
              <a:p>
                <a:endParaRPr lang="uk-UA" sz="900" dirty="0"/>
              </a:p>
            </p:txBody>
          </p:sp>
        </p:grpSp>
        <p:sp>
          <p:nvSpPr>
            <p:cNvPr id="78" name="Freeform 96">
              <a:extLst>
                <a:ext uri="{FF2B5EF4-FFF2-40B4-BE49-F238E27FC236}">
                  <a16:creationId xmlns:a16="http://schemas.microsoft.com/office/drawing/2014/main" id="{5D247212-34CB-4C0C-B7AC-5343D5D64ED2}"/>
                </a:ext>
              </a:extLst>
            </p:cNvPr>
            <p:cNvSpPr>
              <a:spLocks noChangeAspect="1" noChangeArrowheads="1"/>
            </p:cNvSpPr>
            <p:nvPr/>
          </p:nvSpPr>
          <p:spPr bwMode="auto">
            <a:xfrm>
              <a:off x="11981850" y="9591526"/>
              <a:ext cx="457200" cy="440513"/>
            </a:xfrm>
            <a:custGeom>
              <a:avLst/>
              <a:gdLst>
                <a:gd name="T0" fmla="*/ 217127 w 602"/>
                <a:gd name="T1" fmla="*/ 199073 h 580"/>
                <a:gd name="T2" fmla="*/ 217127 w 602"/>
                <a:gd name="T3" fmla="*/ 199073 h 580"/>
                <a:gd name="T4" fmla="*/ 217127 w 602"/>
                <a:gd name="T5" fmla="*/ 199073 h 580"/>
                <a:gd name="T6" fmla="*/ 206650 w 602"/>
                <a:gd name="T7" fmla="*/ 209189 h 580"/>
                <a:gd name="T8" fmla="*/ 10116 w 602"/>
                <a:gd name="T9" fmla="*/ 209189 h 580"/>
                <a:gd name="T10" fmla="*/ 0 w 602"/>
                <a:gd name="T11" fmla="*/ 199073 h 580"/>
                <a:gd name="T12" fmla="*/ 0 w 602"/>
                <a:gd name="T13" fmla="*/ 199073 h 580"/>
                <a:gd name="T14" fmla="*/ 0 w 602"/>
                <a:gd name="T15" fmla="*/ 199073 h 580"/>
                <a:gd name="T16" fmla="*/ 28180 w 602"/>
                <a:gd name="T17" fmla="*/ 148130 h 580"/>
                <a:gd name="T18" fmla="*/ 58888 w 602"/>
                <a:gd name="T19" fmla="*/ 137653 h 580"/>
                <a:gd name="T20" fmla="*/ 84177 w 602"/>
                <a:gd name="T21" fmla="*/ 127536 h 580"/>
                <a:gd name="T22" fmla="*/ 84177 w 602"/>
                <a:gd name="T23" fmla="*/ 106943 h 580"/>
                <a:gd name="T24" fmla="*/ 74062 w 602"/>
                <a:gd name="T25" fmla="*/ 81652 h 580"/>
                <a:gd name="T26" fmla="*/ 69004 w 602"/>
                <a:gd name="T27" fmla="*/ 71536 h 580"/>
                <a:gd name="T28" fmla="*/ 71533 w 602"/>
                <a:gd name="T29" fmla="*/ 53471 h 580"/>
                <a:gd name="T30" fmla="*/ 69004 w 602"/>
                <a:gd name="T31" fmla="*/ 33239 h 580"/>
                <a:gd name="T32" fmla="*/ 109828 w 602"/>
                <a:gd name="T33" fmla="*/ 0 h 580"/>
                <a:gd name="T34" fmla="*/ 148123 w 602"/>
                <a:gd name="T35" fmla="*/ 33239 h 580"/>
                <a:gd name="T36" fmla="*/ 145594 w 602"/>
                <a:gd name="T37" fmla="*/ 53471 h 580"/>
                <a:gd name="T38" fmla="*/ 150652 w 602"/>
                <a:gd name="T39" fmla="*/ 71536 h 580"/>
                <a:gd name="T40" fmla="*/ 143065 w 602"/>
                <a:gd name="T41" fmla="*/ 81652 h 580"/>
                <a:gd name="T42" fmla="*/ 132949 w 602"/>
                <a:gd name="T43" fmla="*/ 106943 h 580"/>
                <a:gd name="T44" fmla="*/ 132949 w 602"/>
                <a:gd name="T45" fmla="*/ 127536 h 580"/>
                <a:gd name="T46" fmla="*/ 158239 w 602"/>
                <a:gd name="T47" fmla="*/ 137653 h 580"/>
                <a:gd name="T48" fmla="*/ 191476 w 602"/>
                <a:gd name="T49" fmla="*/ 148130 h 580"/>
                <a:gd name="T50" fmla="*/ 217127 w 602"/>
                <a:gd name="T51" fmla="*/ 199073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anchor="ctr"/>
            <a:lstStyle/>
            <a:p>
              <a:endParaRPr lang="en-US" sz="900" dirty="0"/>
            </a:p>
          </p:txBody>
        </p:sp>
      </p:grpSp>
      <p:sp>
        <p:nvSpPr>
          <p:cNvPr id="81" name="Freeform 35">
            <a:extLst>
              <a:ext uri="{FF2B5EF4-FFF2-40B4-BE49-F238E27FC236}">
                <a16:creationId xmlns:a16="http://schemas.microsoft.com/office/drawing/2014/main" id="{387B0FED-928A-4010-824F-0672D707F606}"/>
              </a:ext>
            </a:extLst>
          </p:cNvPr>
          <p:cNvSpPr>
            <a:spLocks noChangeAspect="1" noEditPoints="1"/>
          </p:cNvSpPr>
          <p:nvPr/>
        </p:nvSpPr>
        <p:spPr bwMode="auto">
          <a:xfrm>
            <a:off x="9930187" y="4853838"/>
            <a:ext cx="457200" cy="406400"/>
          </a:xfrm>
          <a:custGeom>
            <a:avLst/>
            <a:gdLst>
              <a:gd name="T0" fmla="*/ 135 w 304"/>
              <a:gd name="T1" fmla="*/ 119 h 270"/>
              <a:gd name="T2" fmla="*/ 67 w 304"/>
              <a:gd name="T3" fmla="*/ 172 h 270"/>
              <a:gd name="T4" fmla="*/ 135 w 304"/>
              <a:gd name="T5" fmla="*/ 79 h 270"/>
              <a:gd name="T6" fmla="*/ 67 w 304"/>
              <a:gd name="T7" fmla="*/ 67 h 270"/>
              <a:gd name="T8" fmla="*/ 135 w 304"/>
              <a:gd name="T9" fmla="*/ 79 h 270"/>
              <a:gd name="T10" fmla="*/ 281 w 304"/>
              <a:gd name="T11" fmla="*/ 129 h 270"/>
              <a:gd name="T12" fmla="*/ 214 w 304"/>
              <a:gd name="T13" fmla="*/ 102 h 270"/>
              <a:gd name="T14" fmla="*/ 201 w 304"/>
              <a:gd name="T15" fmla="*/ 96 h 270"/>
              <a:gd name="T16" fmla="*/ 190 w 304"/>
              <a:gd name="T17" fmla="*/ 90 h 270"/>
              <a:gd name="T18" fmla="*/ 178 w 304"/>
              <a:gd name="T19" fmla="*/ 85 h 270"/>
              <a:gd name="T20" fmla="*/ 165 w 304"/>
              <a:gd name="T21" fmla="*/ 82 h 270"/>
              <a:gd name="T22" fmla="*/ 151 w 304"/>
              <a:gd name="T23" fmla="*/ 80 h 270"/>
              <a:gd name="T24" fmla="*/ 135 w 304"/>
              <a:gd name="T25" fmla="*/ 80 h 270"/>
              <a:gd name="T26" fmla="*/ 138 w 304"/>
              <a:gd name="T27" fmla="*/ 119 h 270"/>
              <a:gd name="T28" fmla="*/ 207 w 304"/>
              <a:gd name="T29" fmla="*/ 138 h 270"/>
              <a:gd name="T30" fmla="*/ 214 w 304"/>
              <a:gd name="T31" fmla="*/ 174 h 270"/>
              <a:gd name="T32" fmla="*/ 281 w 304"/>
              <a:gd name="T33" fmla="*/ 161 h 270"/>
              <a:gd name="T34" fmla="*/ 281 w 304"/>
              <a:gd name="T35" fmla="*/ 53 h 270"/>
              <a:gd name="T36" fmla="*/ 214 w 304"/>
              <a:gd name="T37" fmla="*/ 67 h 270"/>
              <a:gd name="T38" fmla="*/ 281 w 304"/>
              <a:gd name="T39" fmla="*/ 86 h 270"/>
              <a:gd name="T40" fmla="*/ 42 w 304"/>
              <a:gd name="T41" fmla="*/ 33 h 270"/>
              <a:gd name="T42" fmla="*/ 34 w 304"/>
              <a:gd name="T43" fmla="*/ 264 h 270"/>
              <a:gd name="T44" fmla="*/ 28 w 304"/>
              <a:gd name="T45" fmla="*/ 270 h 270"/>
              <a:gd name="T46" fmla="*/ 13 w 304"/>
              <a:gd name="T47" fmla="*/ 268 h 270"/>
              <a:gd name="T48" fmla="*/ 11 w 304"/>
              <a:gd name="T49" fmla="*/ 41 h 270"/>
              <a:gd name="T50" fmla="*/ 0 w 304"/>
              <a:gd name="T51" fmla="*/ 22 h 270"/>
              <a:gd name="T52" fmla="*/ 22 w 304"/>
              <a:gd name="T53" fmla="*/ 0 h 270"/>
              <a:gd name="T54" fmla="*/ 45 w 304"/>
              <a:gd name="T55" fmla="*/ 22 h 270"/>
              <a:gd name="T56" fmla="*/ 304 w 304"/>
              <a:gd name="T57" fmla="*/ 168 h 270"/>
              <a:gd name="T58" fmla="*/ 295 w 304"/>
              <a:gd name="T59" fmla="*/ 179 h 270"/>
              <a:gd name="T60" fmla="*/ 202 w 304"/>
              <a:gd name="T61" fmla="*/ 194 h 270"/>
              <a:gd name="T62" fmla="*/ 180 w 304"/>
              <a:gd name="T63" fmla="*/ 183 h 270"/>
              <a:gd name="T64" fmla="*/ 144 w 304"/>
              <a:gd name="T65" fmla="*/ 175 h 270"/>
              <a:gd name="T66" fmla="*/ 62 w 304"/>
              <a:gd name="T67" fmla="*/ 201 h 270"/>
              <a:gd name="T68" fmla="*/ 51 w 304"/>
              <a:gd name="T69" fmla="*/ 201 h 270"/>
              <a:gd name="T70" fmla="*/ 45 w 304"/>
              <a:gd name="T71" fmla="*/ 60 h 270"/>
              <a:gd name="T72" fmla="*/ 64 w 304"/>
              <a:gd name="T73" fmla="*/ 43 h 270"/>
              <a:gd name="T74" fmla="*/ 111 w 304"/>
              <a:gd name="T75" fmla="*/ 25 h 270"/>
              <a:gd name="T76" fmla="*/ 175 w 304"/>
              <a:gd name="T77" fmla="*/ 28 h 270"/>
              <a:gd name="T78" fmla="*/ 228 w 304"/>
              <a:gd name="T79" fmla="*/ 46 h 270"/>
              <a:gd name="T80" fmla="*/ 288 w 304"/>
              <a:gd name="T81" fmla="*/ 23 h 270"/>
              <a:gd name="T82" fmla="*/ 304 w 304"/>
              <a:gd name="T83" fmla="*/ 3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270">
                <a:moveTo>
                  <a:pt x="135" y="153"/>
                </a:moveTo>
                <a:cubicBezTo>
                  <a:pt x="135" y="119"/>
                  <a:pt x="135" y="119"/>
                  <a:pt x="135" y="119"/>
                </a:cubicBezTo>
                <a:cubicBezTo>
                  <a:pt x="114" y="121"/>
                  <a:pt x="91" y="128"/>
                  <a:pt x="67" y="140"/>
                </a:cubicBezTo>
                <a:cubicBezTo>
                  <a:pt x="67" y="172"/>
                  <a:pt x="67" y="172"/>
                  <a:pt x="67" y="172"/>
                </a:cubicBezTo>
                <a:cubicBezTo>
                  <a:pt x="91" y="161"/>
                  <a:pt x="114" y="155"/>
                  <a:pt x="135" y="153"/>
                </a:cubicBezTo>
                <a:close/>
                <a:moveTo>
                  <a:pt x="135" y="79"/>
                </a:moveTo>
                <a:cubicBezTo>
                  <a:pt x="135" y="45"/>
                  <a:pt x="135" y="45"/>
                  <a:pt x="135" y="45"/>
                </a:cubicBezTo>
                <a:cubicBezTo>
                  <a:pt x="115" y="46"/>
                  <a:pt x="92" y="53"/>
                  <a:pt x="67" y="67"/>
                </a:cubicBezTo>
                <a:cubicBezTo>
                  <a:pt x="67" y="100"/>
                  <a:pt x="67" y="100"/>
                  <a:pt x="67" y="100"/>
                </a:cubicBezTo>
                <a:cubicBezTo>
                  <a:pt x="93" y="87"/>
                  <a:pt x="115" y="80"/>
                  <a:pt x="135" y="79"/>
                </a:cubicBezTo>
                <a:close/>
                <a:moveTo>
                  <a:pt x="281" y="161"/>
                </a:moveTo>
                <a:cubicBezTo>
                  <a:pt x="281" y="129"/>
                  <a:pt x="281" y="129"/>
                  <a:pt x="281" y="129"/>
                </a:cubicBezTo>
                <a:cubicBezTo>
                  <a:pt x="254" y="142"/>
                  <a:pt x="231" y="146"/>
                  <a:pt x="214" y="141"/>
                </a:cubicBezTo>
                <a:cubicBezTo>
                  <a:pt x="214" y="102"/>
                  <a:pt x="214" y="102"/>
                  <a:pt x="214" y="102"/>
                </a:cubicBezTo>
                <a:cubicBezTo>
                  <a:pt x="212" y="101"/>
                  <a:pt x="209" y="100"/>
                  <a:pt x="207" y="99"/>
                </a:cubicBezTo>
                <a:cubicBezTo>
                  <a:pt x="206" y="99"/>
                  <a:pt x="204" y="98"/>
                  <a:pt x="201" y="96"/>
                </a:cubicBezTo>
                <a:cubicBezTo>
                  <a:pt x="198" y="94"/>
                  <a:pt x="196" y="93"/>
                  <a:pt x="195" y="93"/>
                </a:cubicBezTo>
                <a:cubicBezTo>
                  <a:pt x="194" y="93"/>
                  <a:pt x="193" y="92"/>
                  <a:pt x="190" y="90"/>
                </a:cubicBezTo>
                <a:cubicBezTo>
                  <a:pt x="187" y="89"/>
                  <a:pt x="185" y="88"/>
                  <a:pt x="184" y="88"/>
                </a:cubicBezTo>
                <a:cubicBezTo>
                  <a:pt x="182" y="87"/>
                  <a:pt x="180" y="86"/>
                  <a:pt x="178" y="85"/>
                </a:cubicBezTo>
                <a:cubicBezTo>
                  <a:pt x="175" y="84"/>
                  <a:pt x="173" y="84"/>
                  <a:pt x="171" y="83"/>
                </a:cubicBezTo>
                <a:cubicBezTo>
                  <a:pt x="170" y="83"/>
                  <a:pt x="168" y="82"/>
                  <a:pt x="165" y="82"/>
                </a:cubicBezTo>
                <a:cubicBezTo>
                  <a:pt x="163" y="81"/>
                  <a:pt x="160" y="81"/>
                  <a:pt x="158" y="80"/>
                </a:cubicBezTo>
                <a:cubicBezTo>
                  <a:pt x="156" y="80"/>
                  <a:pt x="154" y="80"/>
                  <a:pt x="151" y="80"/>
                </a:cubicBezTo>
                <a:cubicBezTo>
                  <a:pt x="149" y="79"/>
                  <a:pt x="146" y="79"/>
                  <a:pt x="144" y="79"/>
                </a:cubicBezTo>
                <a:cubicBezTo>
                  <a:pt x="141" y="79"/>
                  <a:pt x="138" y="79"/>
                  <a:pt x="135" y="80"/>
                </a:cubicBezTo>
                <a:cubicBezTo>
                  <a:pt x="135" y="119"/>
                  <a:pt x="135" y="119"/>
                  <a:pt x="135" y="119"/>
                </a:cubicBezTo>
                <a:cubicBezTo>
                  <a:pt x="138" y="119"/>
                  <a:pt x="138" y="119"/>
                  <a:pt x="138" y="119"/>
                </a:cubicBezTo>
                <a:cubicBezTo>
                  <a:pt x="150" y="119"/>
                  <a:pt x="162" y="121"/>
                  <a:pt x="172" y="124"/>
                </a:cubicBezTo>
                <a:cubicBezTo>
                  <a:pt x="183" y="127"/>
                  <a:pt x="194" y="132"/>
                  <a:pt x="207" y="138"/>
                </a:cubicBezTo>
                <a:cubicBezTo>
                  <a:pt x="209" y="140"/>
                  <a:pt x="212" y="140"/>
                  <a:pt x="214" y="141"/>
                </a:cubicBezTo>
                <a:cubicBezTo>
                  <a:pt x="214" y="174"/>
                  <a:pt x="214" y="174"/>
                  <a:pt x="214" y="174"/>
                </a:cubicBezTo>
                <a:cubicBezTo>
                  <a:pt x="219" y="176"/>
                  <a:pt x="224" y="177"/>
                  <a:pt x="230" y="177"/>
                </a:cubicBezTo>
                <a:cubicBezTo>
                  <a:pt x="244" y="177"/>
                  <a:pt x="261" y="172"/>
                  <a:pt x="281" y="161"/>
                </a:cubicBezTo>
                <a:close/>
                <a:moveTo>
                  <a:pt x="281" y="86"/>
                </a:moveTo>
                <a:cubicBezTo>
                  <a:pt x="281" y="53"/>
                  <a:pt x="281" y="53"/>
                  <a:pt x="281" y="53"/>
                </a:cubicBezTo>
                <a:cubicBezTo>
                  <a:pt x="262" y="63"/>
                  <a:pt x="244" y="69"/>
                  <a:pt x="228" y="69"/>
                </a:cubicBezTo>
                <a:cubicBezTo>
                  <a:pt x="222" y="69"/>
                  <a:pt x="218" y="68"/>
                  <a:pt x="214" y="67"/>
                </a:cubicBezTo>
                <a:cubicBezTo>
                  <a:pt x="214" y="102"/>
                  <a:pt x="214" y="102"/>
                  <a:pt x="214" y="102"/>
                </a:cubicBezTo>
                <a:cubicBezTo>
                  <a:pt x="231" y="107"/>
                  <a:pt x="254" y="101"/>
                  <a:pt x="281" y="86"/>
                </a:cubicBezTo>
                <a:close/>
                <a:moveTo>
                  <a:pt x="45" y="22"/>
                </a:moveTo>
                <a:cubicBezTo>
                  <a:pt x="45" y="26"/>
                  <a:pt x="44" y="30"/>
                  <a:pt x="42" y="33"/>
                </a:cubicBezTo>
                <a:cubicBezTo>
                  <a:pt x="40" y="37"/>
                  <a:pt x="37" y="39"/>
                  <a:pt x="34" y="41"/>
                </a:cubicBezTo>
                <a:cubicBezTo>
                  <a:pt x="34" y="264"/>
                  <a:pt x="34" y="264"/>
                  <a:pt x="34" y="264"/>
                </a:cubicBezTo>
                <a:cubicBezTo>
                  <a:pt x="34" y="266"/>
                  <a:pt x="33" y="267"/>
                  <a:pt x="32" y="268"/>
                </a:cubicBezTo>
                <a:cubicBezTo>
                  <a:pt x="31" y="269"/>
                  <a:pt x="30" y="270"/>
                  <a:pt x="28" y="270"/>
                </a:cubicBezTo>
                <a:cubicBezTo>
                  <a:pt x="17" y="270"/>
                  <a:pt x="17" y="270"/>
                  <a:pt x="17" y="270"/>
                </a:cubicBezTo>
                <a:cubicBezTo>
                  <a:pt x="15" y="270"/>
                  <a:pt x="14" y="269"/>
                  <a:pt x="13" y="268"/>
                </a:cubicBezTo>
                <a:cubicBezTo>
                  <a:pt x="12" y="267"/>
                  <a:pt x="11" y="266"/>
                  <a:pt x="11" y="264"/>
                </a:cubicBezTo>
                <a:cubicBezTo>
                  <a:pt x="11" y="41"/>
                  <a:pt x="11" y="41"/>
                  <a:pt x="11" y="41"/>
                </a:cubicBezTo>
                <a:cubicBezTo>
                  <a:pt x="8" y="39"/>
                  <a:pt x="5" y="37"/>
                  <a:pt x="3" y="33"/>
                </a:cubicBezTo>
                <a:cubicBezTo>
                  <a:pt x="1" y="30"/>
                  <a:pt x="0" y="26"/>
                  <a:pt x="0" y="22"/>
                </a:cubicBezTo>
                <a:cubicBezTo>
                  <a:pt x="0" y="16"/>
                  <a:pt x="2" y="11"/>
                  <a:pt x="6" y="6"/>
                </a:cubicBezTo>
                <a:cubicBezTo>
                  <a:pt x="11" y="2"/>
                  <a:pt x="16" y="0"/>
                  <a:pt x="22" y="0"/>
                </a:cubicBezTo>
                <a:cubicBezTo>
                  <a:pt x="29" y="0"/>
                  <a:pt x="34" y="2"/>
                  <a:pt x="38" y="6"/>
                </a:cubicBezTo>
                <a:cubicBezTo>
                  <a:pt x="43" y="11"/>
                  <a:pt x="45" y="16"/>
                  <a:pt x="45" y="22"/>
                </a:cubicBezTo>
                <a:close/>
                <a:moveTo>
                  <a:pt x="304" y="33"/>
                </a:moveTo>
                <a:cubicBezTo>
                  <a:pt x="304" y="168"/>
                  <a:pt x="304" y="168"/>
                  <a:pt x="304" y="168"/>
                </a:cubicBezTo>
                <a:cubicBezTo>
                  <a:pt x="304" y="172"/>
                  <a:pt x="302" y="176"/>
                  <a:pt x="298" y="178"/>
                </a:cubicBezTo>
                <a:cubicBezTo>
                  <a:pt x="297" y="178"/>
                  <a:pt x="296" y="179"/>
                  <a:pt x="295" y="179"/>
                </a:cubicBezTo>
                <a:cubicBezTo>
                  <a:pt x="269" y="193"/>
                  <a:pt x="248" y="200"/>
                  <a:pt x="230" y="200"/>
                </a:cubicBezTo>
                <a:cubicBezTo>
                  <a:pt x="220" y="200"/>
                  <a:pt x="210" y="198"/>
                  <a:pt x="202" y="194"/>
                </a:cubicBezTo>
                <a:cubicBezTo>
                  <a:pt x="197" y="191"/>
                  <a:pt x="197" y="191"/>
                  <a:pt x="197" y="191"/>
                </a:cubicBezTo>
                <a:cubicBezTo>
                  <a:pt x="190" y="187"/>
                  <a:pt x="184" y="184"/>
                  <a:pt x="180" y="183"/>
                </a:cubicBezTo>
                <a:cubicBezTo>
                  <a:pt x="176" y="181"/>
                  <a:pt x="170" y="179"/>
                  <a:pt x="164" y="178"/>
                </a:cubicBezTo>
                <a:cubicBezTo>
                  <a:pt x="157" y="176"/>
                  <a:pt x="150" y="175"/>
                  <a:pt x="144" y="175"/>
                </a:cubicBezTo>
                <a:cubicBezTo>
                  <a:pt x="132" y="175"/>
                  <a:pt x="118" y="178"/>
                  <a:pt x="102" y="183"/>
                </a:cubicBezTo>
                <a:cubicBezTo>
                  <a:pt x="87" y="188"/>
                  <a:pt x="73" y="194"/>
                  <a:pt x="62" y="201"/>
                </a:cubicBezTo>
                <a:cubicBezTo>
                  <a:pt x="60" y="202"/>
                  <a:pt x="58" y="202"/>
                  <a:pt x="56" y="202"/>
                </a:cubicBezTo>
                <a:cubicBezTo>
                  <a:pt x="54" y="202"/>
                  <a:pt x="52" y="202"/>
                  <a:pt x="51" y="201"/>
                </a:cubicBezTo>
                <a:cubicBezTo>
                  <a:pt x="47" y="199"/>
                  <a:pt x="45" y="195"/>
                  <a:pt x="45" y="191"/>
                </a:cubicBezTo>
                <a:cubicBezTo>
                  <a:pt x="45" y="60"/>
                  <a:pt x="45" y="60"/>
                  <a:pt x="45" y="60"/>
                </a:cubicBezTo>
                <a:cubicBezTo>
                  <a:pt x="45" y="56"/>
                  <a:pt x="47" y="53"/>
                  <a:pt x="50" y="51"/>
                </a:cubicBezTo>
                <a:cubicBezTo>
                  <a:pt x="54" y="48"/>
                  <a:pt x="59" y="46"/>
                  <a:pt x="64" y="43"/>
                </a:cubicBezTo>
                <a:cubicBezTo>
                  <a:pt x="69" y="41"/>
                  <a:pt x="76" y="38"/>
                  <a:pt x="84" y="34"/>
                </a:cubicBezTo>
                <a:cubicBezTo>
                  <a:pt x="92" y="31"/>
                  <a:pt x="101" y="28"/>
                  <a:pt x="111" y="25"/>
                </a:cubicBezTo>
                <a:cubicBezTo>
                  <a:pt x="121" y="23"/>
                  <a:pt x="130" y="22"/>
                  <a:pt x="138" y="22"/>
                </a:cubicBezTo>
                <a:cubicBezTo>
                  <a:pt x="151" y="22"/>
                  <a:pt x="164" y="24"/>
                  <a:pt x="175" y="28"/>
                </a:cubicBezTo>
                <a:cubicBezTo>
                  <a:pt x="187" y="31"/>
                  <a:pt x="199" y="36"/>
                  <a:pt x="212" y="43"/>
                </a:cubicBezTo>
                <a:cubicBezTo>
                  <a:pt x="216" y="45"/>
                  <a:pt x="222" y="46"/>
                  <a:pt x="228" y="46"/>
                </a:cubicBezTo>
                <a:cubicBezTo>
                  <a:pt x="242" y="46"/>
                  <a:pt x="260" y="39"/>
                  <a:pt x="282" y="26"/>
                </a:cubicBezTo>
                <a:cubicBezTo>
                  <a:pt x="285" y="25"/>
                  <a:pt x="287" y="24"/>
                  <a:pt x="288" y="23"/>
                </a:cubicBezTo>
                <a:cubicBezTo>
                  <a:pt x="291" y="21"/>
                  <a:pt x="295" y="22"/>
                  <a:pt x="299" y="24"/>
                </a:cubicBezTo>
                <a:cubicBezTo>
                  <a:pt x="302" y="26"/>
                  <a:pt x="304" y="29"/>
                  <a:pt x="304" y="3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uk-UA" sz="900"/>
          </a:p>
        </p:txBody>
      </p:sp>
      <p:sp>
        <p:nvSpPr>
          <p:cNvPr id="41" name="Subtitle 2">
            <a:extLst>
              <a:ext uri="{FF2B5EF4-FFF2-40B4-BE49-F238E27FC236}">
                <a16:creationId xmlns:a16="http://schemas.microsoft.com/office/drawing/2014/main" id="{553D0A4D-5590-441E-B8EE-B6F05D32CC9F}"/>
              </a:ext>
            </a:extLst>
          </p:cNvPr>
          <p:cNvSpPr txBox="1">
            <a:spLocks/>
          </p:cNvSpPr>
          <p:nvPr/>
        </p:nvSpPr>
        <p:spPr>
          <a:xfrm>
            <a:off x="1046545" y="6305221"/>
            <a:ext cx="6178857" cy="24846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b="1" i="1" dirty="0">
                <a:solidFill>
                  <a:schemeClr val="bg1">
                    <a:lumMod val="65000"/>
                  </a:schemeClr>
                </a:solidFill>
                <a:latin typeface="Arial" panose="020B0604020202020204" pitchFamily="34" charset="0"/>
                <a:ea typeface="Lato Light" panose="020F0502020204030203" pitchFamily="34" charset="0"/>
                <a:cs typeface="Arial" panose="020B0604020202020204" pitchFamily="34" charset="0"/>
              </a:rPr>
              <a:t>*All Permanent Housing projects must record Move-in dates as an Interim Review – Update</a:t>
            </a:r>
          </a:p>
        </p:txBody>
      </p:sp>
    </p:spTree>
    <p:extLst>
      <p:ext uri="{BB962C8B-B14F-4D97-AF65-F5344CB8AC3E}">
        <p14:creationId xmlns:p14="http://schemas.microsoft.com/office/powerpoint/2010/main" val="202147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7003-3D9A-4A9A-B73A-CF716EF9BCA2}"/>
              </a:ext>
            </a:extLst>
          </p:cNvPr>
          <p:cNvSpPr>
            <a:spLocks noGrp="1"/>
          </p:cNvSpPr>
          <p:nvPr>
            <p:ph type="title"/>
          </p:nvPr>
        </p:nvSpPr>
        <p:spPr/>
        <p:txBody>
          <a:bodyPr>
            <a:normAutofit/>
          </a:bodyPr>
          <a:lstStyle/>
          <a:p>
            <a:r>
              <a:rPr lang="en-US" sz="3600" dirty="0"/>
              <a:t>Data Entry Workflow</a:t>
            </a:r>
          </a:p>
        </p:txBody>
      </p:sp>
      <p:sp>
        <p:nvSpPr>
          <p:cNvPr id="3" name="Content Placeholder 2">
            <a:extLst>
              <a:ext uri="{FF2B5EF4-FFF2-40B4-BE49-F238E27FC236}">
                <a16:creationId xmlns:a16="http://schemas.microsoft.com/office/drawing/2014/main" id="{5E197981-47B2-4F00-92C4-852DEFC36AE5}"/>
              </a:ext>
            </a:extLst>
          </p:cNvPr>
          <p:cNvSpPr>
            <a:spLocks noGrp="1"/>
          </p:cNvSpPr>
          <p:nvPr>
            <p:ph idx="1"/>
          </p:nvPr>
        </p:nvSpPr>
        <p:spPr/>
        <p:txBody>
          <a:bodyPr/>
          <a:lstStyle/>
          <a:p>
            <a:r>
              <a:rPr lang="en-US" dirty="0"/>
              <a:t>Complete the ROI prior to project entry (ROI for </a:t>
            </a:r>
            <a:r>
              <a:rPr lang="en-US" i="1" u="sng" dirty="0"/>
              <a:t>each</a:t>
            </a:r>
            <a:r>
              <a:rPr lang="en-US" dirty="0"/>
              <a:t> project)</a:t>
            </a:r>
          </a:p>
          <a:p>
            <a:r>
              <a:rPr lang="en-US" dirty="0"/>
              <a:t>Complete client location and Relationship to Head of Household</a:t>
            </a:r>
          </a:p>
          <a:p>
            <a:pPr marL="0" indent="0">
              <a:buNone/>
            </a:pPr>
            <a:endParaRPr lang="en-US" dirty="0"/>
          </a:p>
          <a:p>
            <a:pPr marL="0" indent="0">
              <a:buNone/>
            </a:pPr>
            <a:endParaRPr lang="en-US" dirty="0"/>
          </a:p>
          <a:p>
            <a:pPr marL="0" indent="0">
              <a:buNone/>
            </a:pPr>
            <a:endParaRPr lang="en-US" dirty="0"/>
          </a:p>
          <a:p>
            <a:r>
              <a:rPr lang="en-US" dirty="0"/>
              <a:t>Make sure to complete the entire Entry Assessment.</a:t>
            </a:r>
          </a:p>
          <a:p>
            <a:pPr lvl="1"/>
            <a:r>
              <a:rPr lang="en-US" dirty="0"/>
              <a:t>When answer insurance, income, and disability</a:t>
            </a:r>
          </a:p>
          <a:p>
            <a:pPr lvl="1"/>
            <a:r>
              <a:rPr lang="en-US" dirty="0"/>
              <a:t>Make sure to end the previous answer before entering the new answer</a:t>
            </a:r>
          </a:p>
        </p:txBody>
      </p:sp>
      <p:pic>
        <p:nvPicPr>
          <p:cNvPr id="5" name="Picture 4">
            <a:extLst>
              <a:ext uri="{FF2B5EF4-FFF2-40B4-BE49-F238E27FC236}">
                <a16:creationId xmlns:a16="http://schemas.microsoft.com/office/drawing/2014/main" id="{A102882B-7A7A-4D95-B1C4-11342D9CD7FF}"/>
              </a:ext>
            </a:extLst>
          </p:cNvPr>
          <p:cNvPicPr>
            <a:picLocks noChangeAspect="1"/>
          </p:cNvPicPr>
          <p:nvPr/>
        </p:nvPicPr>
        <p:blipFill>
          <a:blip r:embed="rId2"/>
          <a:stretch>
            <a:fillRect/>
          </a:stretch>
        </p:blipFill>
        <p:spPr>
          <a:xfrm>
            <a:off x="884861" y="3280979"/>
            <a:ext cx="9595343" cy="952549"/>
          </a:xfrm>
          <a:prstGeom prst="rect">
            <a:avLst/>
          </a:prstGeom>
        </p:spPr>
      </p:pic>
    </p:spTree>
    <p:extLst>
      <p:ext uri="{BB962C8B-B14F-4D97-AF65-F5344CB8AC3E}">
        <p14:creationId xmlns:p14="http://schemas.microsoft.com/office/powerpoint/2010/main" val="179263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E392-3EE9-4570-A5AB-571C6F97B86B}"/>
              </a:ext>
            </a:extLst>
          </p:cNvPr>
          <p:cNvSpPr>
            <a:spLocks noGrp="1"/>
          </p:cNvSpPr>
          <p:nvPr>
            <p:ph type="title"/>
          </p:nvPr>
        </p:nvSpPr>
        <p:spPr/>
        <p:txBody>
          <a:bodyPr>
            <a:normAutofit/>
          </a:bodyPr>
          <a:lstStyle/>
          <a:p>
            <a:r>
              <a:rPr lang="en-US" sz="3600" dirty="0"/>
              <a:t>Data Entry Workflow</a:t>
            </a:r>
          </a:p>
        </p:txBody>
      </p:sp>
      <p:sp>
        <p:nvSpPr>
          <p:cNvPr id="3" name="Content Placeholder 2">
            <a:extLst>
              <a:ext uri="{FF2B5EF4-FFF2-40B4-BE49-F238E27FC236}">
                <a16:creationId xmlns:a16="http://schemas.microsoft.com/office/drawing/2014/main" id="{5A3A1A23-314C-4C4B-B655-F23006BA2059}"/>
              </a:ext>
            </a:extLst>
          </p:cNvPr>
          <p:cNvSpPr>
            <a:spLocks noGrp="1"/>
          </p:cNvSpPr>
          <p:nvPr>
            <p:ph idx="1"/>
          </p:nvPr>
        </p:nvSpPr>
        <p:spPr>
          <a:xfrm>
            <a:off x="960951" y="2180497"/>
            <a:ext cx="10727466" cy="1596374"/>
          </a:xfrm>
        </p:spPr>
        <p:txBody>
          <a:bodyPr/>
          <a:lstStyle/>
          <a:p>
            <a:r>
              <a:rPr lang="en-US" dirty="0"/>
              <a:t>BOS-HUD COVID 19 Vaccine Screening</a:t>
            </a:r>
          </a:p>
          <a:p>
            <a:pPr lvl="1"/>
            <a:r>
              <a:rPr lang="en-US" dirty="0"/>
              <a:t>After completing the Entry Assessment, select the COVID 19 assessment across the top</a:t>
            </a:r>
          </a:p>
        </p:txBody>
      </p:sp>
      <p:pic>
        <p:nvPicPr>
          <p:cNvPr id="5" name="Picture 4">
            <a:extLst>
              <a:ext uri="{FF2B5EF4-FFF2-40B4-BE49-F238E27FC236}">
                <a16:creationId xmlns:a16="http://schemas.microsoft.com/office/drawing/2014/main" id="{EA47BC90-CAB0-486F-9004-828CA25BB0A2}"/>
              </a:ext>
            </a:extLst>
          </p:cNvPr>
          <p:cNvPicPr>
            <a:picLocks noChangeAspect="1"/>
          </p:cNvPicPr>
          <p:nvPr/>
        </p:nvPicPr>
        <p:blipFill>
          <a:blip r:embed="rId2"/>
          <a:stretch>
            <a:fillRect/>
          </a:stretch>
        </p:blipFill>
        <p:spPr>
          <a:xfrm>
            <a:off x="2142573" y="3937884"/>
            <a:ext cx="7493385" cy="1390721"/>
          </a:xfrm>
          <a:prstGeom prst="rect">
            <a:avLst/>
          </a:prstGeom>
        </p:spPr>
      </p:pic>
    </p:spTree>
    <p:extLst>
      <p:ext uri="{BB962C8B-B14F-4D97-AF65-F5344CB8AC3E}">
        <p14:creationId xmlns:p14="http://schemas.microsoft.com/office/powerpoint/2010/main" val="167466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7578-5B6E-46B0-A3B9-2FE9BC27B7FA}"/>
              </a:ext>
            </a:extLst>
          </p:cNvPr>
          <p:cNvSpPr>
            <a:spLocks noGrp="1"/>
          </p:cNvSpPr>
          <p:nvPr>
            <p:ph type="ctrTitle"/>
          </p:nvPr>
        </p:nvSpPr>
        <p:spPr/>
        <p:txBody>
          <a:bodyPr/>
          <a:lstStyle/>
          <a:p>
            <a:r>
              <a:rPr lang="en-US" dirty="0"/>
              <a:t>FY 2022 Data Standard Updates</a:t>
            </a:r>
          </a:p>
        </p:txBody>
      </p:sp>
      <p:sp>
        <p:nvSpPr>
          <p:cNvPr id="3" name="Subtitle 2">
            <a:extLst>
              <a:ext uri="{FF2B5EF4-FFF2-40B4-BE49-F238E27FC236}">
                <a16:creationId xmlns:a16="http://schemas.microsoft.com/office/drawing/2014/main" id="{C525526F-25A2-4A85-9D49-E9324521B821}"/>
              </a:ext>
            </a:extLst>
          </p:cNvPr>
          <p:cNvSpPr>
            <a:spLocks noGrp="1"/>
          </p:cNvSpPr>
          <p:nvPr>
            <p:ph type="subTitle" idx="1"/>
          </p:nvPr>
        </p:nvSpPr>
        <p:spPr/>
        <p:txBody>
          <a:bodyPr/>
          <a:lstStyle/>
          <a:p>
            <a:r>
              <a:rPr lang="en-US" dirty="0"/>
              <a:t>Effective October 1, 2021</a:t>
            </a:r>
          </a:p>
        </p:txBody>
      </p:sp>
    </p:spTree>
    <p:extLst>
      <p:ext uri="{BB962C8B-B14F-4D97-AF65-F5344CB8AC3E}">
        <p14:creationId xmlns:p14="http://schemas.microsoft.com/office/powerpoint/2010/main" val="214587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1792-F9D5-4C0B-88BC-CD98A39896F0}"/>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B29CE67A-2285-40DA-AB00-0A434201F72D}"/>
              </a:ext>
            </a:extLst>
          </p:cNvPr>
          <p:cNvSpPr>
            <a:spLocks noGrp="1"/>
          </p:cNvSpPr>
          <p:nvPr>
            <p:ph idx="1"/>
          </p:nvPr>
        </p:nvSpPr>
        <p:spPr>
          <a:xfrm>
            <a:off x="581192" y="2020662"/>
            <a:ext cx="11029615" cy="4013066"/>
          </a:xfrm>
        </p:spPr>
        <p:txBody>
          <a:bodyPr>
            <a:normAutofit fontScale="92500" lnSpcReduction="20000"/>
          </a:bodyPr>
          <a:lstStyle/>
          <a:p>
            <a:r>
              <a:rPr lang="en-US" dirty="0"/>
              <a:t>Date of Birth response option clarifications</a:t>
            </a:r>
          </a:p>
          <a:p>
            <a:pPr lvl="1"/>
            <a:r>
              <a:rPr lang="en-US" dirty="0"/>
              <a:t>DK.R/M not allowed with other responses</a:t>
            </a:r>
          </a:p>
          <a:p>
            <a:r>
              <a:rPr lang="en-US" dirty="0"/>
              <a:t>Relationship to Head of Household</a:t>
            </a:r>
          </a:p>
          <a:p>
            <a:pPr lvl="1"/>
            <a:r>
              <a:rPr lang="en-US" dirty="0"/>
              <a:t>There must be exactly one head of household for each household</a:t>
            </a:r>
          </a:p>
          <a:p>
            <a:r>
              <a:rPr lang="en-US" dirty="0"/>
              <a:t>Aging into adulthood (age 18)</a:t>
            </a:r>
          </a:p>
          <a:p>
            <a:pPr lvl="1"/>
            <a:r>
              <a:rPr lang="en-US" dirty="0"/>
              <a:t>Specific to Income and Non-Cash Benefits</a:t>
            </a:r>
          </a:p>
          <a:p>
            <a:r>
              <a:rPr lang="en-US" dirty="0"/>
              <a:t>Housing move-in date</a:t>
            </a:r>
          </a:p>
          <a:p>
            <a:pPr lvl="1"/>
            <a:r>
              <a:rPr lang="en-US" dirty="0"/>
              <a:t>Only 1 housing move-in date and it must be between project start and exit date for each enrollment</a:t>
            </a:r>
          </a:p>
          <a:p>
            <a:r>
              <a:rPr lang="en-US" dirty="0"/>
              <a:t>Data Collected about clarification in HOPWA data elements</a:t>
            </a:r>
          </a:p>
          <a:p>
            <a:pPr lvl="1"/>
            <a:r>
              <a:rPr lang="en-US" dirty="0"/>
              <a:t>“All household members with HIV/AIDS” (instead of “Only Clients funded in a HOPWA project presenting with HIV/AIDS”)</a:t>
            </a:r>
          </a:p>
          <a:p>
            <a:r>
              <a:rPr lang="en-US" dirty="0"/>
              <a:t>Pregnancy Status</a:t>
            </a:r>
          </a:p>
          <a:p>
            <a:pPr lvl="1"/>
            <a:r>
              <a:rPr lang="en-US" dirty="0"/>
              <a:t>Remove limitations that Pregnancy Status is limited to people identifying as female.</a:t>
            </a:r>
          </a:p>
        </p:txBody>
      </p:sp>
    </p:spTree>
    <p:extLst>
      <p:ext uri="{BB962C8B-B14F-4D97-AF65-F5344CB8AC3E}">
        <p14:creationId xmlns:p14="http://schemas.microsoft.com/office/powerpoint/2010/main" val="9769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1214-94F8-4572-911E-80D0F85FA053}"/>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4614F123-4790-49E0-8755-AC421D799752}"/>
              </a:ext>
            </a:extLst>
          </p:cNvPr>
          <p:cNvSpPr>
            <a:spLocks noGrp="1"/>
          </p:cNvSpPr>
          <p:nvPr>
            <p:ph idx="1"/>
          </p:nvPr>
        </p:nvSpPr>
        <p:spPr>
          <a:xfrm>
            <a:off x="581193" y="1907302"/>
            <a:ext cx="11029615" cy="725831"/>
          </a:xfrm>
        </p:spPr>
        <p:txBody>
          <a:bodyPr>
            <a:normAutofit fontScale="92500" lnSpcReduction="20000"/>
          </a:bodyPr>
          <a:lstStyle/>
          <a:p>
            <a:r>
              <a:rPr lang="en-US" dirty="0"/>
              <a:t>Race</a:t>
            </a:r>
          </a:p>
          <a:p>
            <a:pPr lvl="1"/>
            <a:r>
              <a:rPr lang="en-US" dirty="0"/>
              <a:t>Updated response option labels</a:t>
            </a:r>
          </a:p>
          <a:p>
            <a:pPr marL="324000" lvl="1" indent="0">
              <a:buNone/>
            </a:pPr>
            <a:endParaRPr lang="en-US" dirty="0"/>
          </a:p>
        </p:txBody>
      </p:sp>
      <p:graphicFrame>
        <p:nvGraphicFramePr>
          <p:cNvPr id="4" name="Table 4">
            <a:extLst>
              <a:ext uri="{FF2B5EF4-FFF2-40B4-BE49-F238E27FC236}">
                <a16:creationId xmlns:a16="http://schemas.microsoft.com/office/drawing/2014/main" id="{B2DC0BE4-A6A8-473C-9524-8D7DFDF18331}"/>
              </a:ext>
            </a:extLst>
          </p:cNvPr>
          <p:cNvGraphicFramePr>
            <a:graphicFrameLocks noGrp="1"/>
          </p:cNvGraphicFramePr>
          <p:nvPr>
            <p:extLst>
              <p:ext uri="{D42A27DB-BD31-4B8C-83A1-F6EECF244321}">
                <p14:modId xmlns:p14="http://schemas.microsoft.com/office/powerpoint/2010/main" val="2182554930"/>
              </p:ext>
            </p:extLst>
          </p:nvPr>
        </p:nvGraphicFramePr>
        <p:xfrm>
          <a:off x="897465" y="2472267"/>
          <a:ext cx="10713342" cy="3615270"/>
        </p:xfrm>
        <a:graphic>
          <a:graphicData uri="http://schemas.openxmlformats.org/drawingml/2006/table">
            <a:tbl>
              <a:tblPr firstRow="1" bandRow="1">
                <a:tableStyleId>{5C22544A-7EE6-4342-B048-85BDC9FD1C3A}</a:tableStyleId>
              </a:tblPr>
              <a:tblGrid>
                <a:gridCol w="5356671">
                  <a:extLst>
                    <a:ext uri="{9D8B030D-6E8A-4147-A177-3AD203B41FA5}">
                      <a16:colId xmlns:a16="http://schemas.microsoft.com/office/drawing/2014/main" val="1753079834"/>
                    </a:ext>
                  </a:extLst>
                </a:gridCol>
                <a:gridCol w="5356671">
                  <a:extLst>
                    <a:ext uri="{9D8B030D-6E8A-4147-A177-3AD203B41FA5}">
                      <a16:colId xmlns:a16="http://schemas.microsoft.com/office/drawing/2014/main" val="2338149469"/>
                    </a:ext>
                  </a:extLst>
                </a:gridCol>
              </a:tblGrid>
              <a:tr h="361527">
                <a:tc>
                  <a:txBody>
                    <a:bodyPr/>
                    <a:lstStyle/>
                    <a:p>
                      <a:r>
                        <a:rPr lang="en-US" sz="1600" dirty="0">
                          <a:latin typeface="Arial" panose="020B0604020202020204" pitchFamily="34" charset="0"/>
                          <a:cs typeface="Arial" panose="020B0604020202020204" pitchFamily="34" charset="0"/>
                        </a:rPr>
                        <a:t>Element Name</a:t>
                      </a:r>
                    </a:p>
                  </a:txBody>
                  <a:tcPr/>
                </a:tc>
                <a:tc>
                  <a:txBody>
                    <a:bodyPr/>
                    <a:lstStyle/>
                    <a:p>
                      <a:r>
                        <a:rPr lang="en-US" sz="1600" dirty="0">
                          <a:latin typeface="Arial" panose="020B0604020202020204" pitchFamily="34" charset="0"/>
                          <a:cs typeface="Arial" panose="020B0604020202020204" pitchFamily="34" charset="0"/>
                        </a:rPr>
                        <a:t>Race</a:t>
                      </a:r>
                    </a:p>
                  </a:txBody>
                  <a:tcPr/>
                </a:tc>
                <a:extLst>
                  <a:ext uri="{0D108BD9-81ED-4DB2-BD59-A6C34878D82A}">
                    <a16:rowId xmlns:a16="http://schemas.microsoft.com/office/drawing/2014/main" val="2189503013"/>
                  </a:ext>
                </a:extLst>
              </a:tr>
              <a:tr h="3615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Race </a:t>
                      </a:r>
                      <a:r>
                        <a:rPr lang="en-US" sz="1600" dirty="0">
                          <a:highlight>
                            <a:srgbClr val="FFFF00"/>
                          </a:highlight>
                          <a:latin typeface="Arial" panose="020B0604020202020204" pitchFamily="34" charset="0"/>
                          <a:cs typeface="Arial" panose="020B0604020202020204" pitchFamily="34" charset="0"/>
                        </a:rPr>
                        <a:t>(as many as applicable)</a:t>
                      </a:r>
                    </a:p>
                  </a:txBody>
                  <a:tcPr/>
                </a:tc>
                <a:tc>
                  <a:txBody>
                    <a:bodyPr/>
                    <a:lstStyle/>
                    <a:p>
                      <a:endParaRPr lang="en-US" sz="16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5398773"/>
                  </a:ext>
                </a:extLst>
              </a:tr>
              <a:tr h="361527">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American Indian, Alaska Native, or </a:t>
                      </a:r>
                      <a:r>
                        <a:rPr lang="en-US" sz="1600" dirty="0">
                          <a:highlight>
                            <a:srgbClr val="FFFF00"/>
                          </a:highlight>
                          <a:latin typeface="Arial" panose="020B0604020202020204" pitchFamily="34" charset="0"/>
                          <a:cs typeface="Arial" panose="020B0604020202020204" pitchFamily="34" charset="0"/>
                        </a:rPr>
                        <a:t>Indigenous</a:t>
                      </a:r>
                    </a:p>
                  </a:txBody>
                  <a:tcPr/>
                </a:tc>
                <a:extLst>
                  <a:ext uri="{0D108BD9-81ED-4DB2-BD59-A6C34878D82A}">
                    <a16:rowId xmlns:a16="http://schemas.microsoft.com/office/drawing/2014/main" val="4129042391"/>
                  </a:ext>
                </a:extLst>
              </a:tr>
              <a:tr h="361527">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Asian or </a:t>
                      </a:r>
                      <a:r>
                        <a:rPr lang="en-US" sz="1600" dirty="0">
                          <a:highlight>
                            <a:srgbClr val="FFFF00"/>
                          </a:highlight>
                          <a:latin typeface="Arial" panose="020B0604020202020204" pitchFamily="34" charset="0"/>
                          <a:cs typeface="Arial" panose="020B0604020202020204" pitchFamily="34" charset="0"/>
                        </a:rPr>
                        <a:t>Asian American</a:t>
                      </a:r>
                    </a:p>
                  </a:txBody>
                  <a:tcPr/>
                </a:tc>
                <a:extLst>
                  <a:ext uri="{0D108BD9-81ED-4DB2-BD59-A6C34878D82A}">
                    <a16:rowId xmlns:a16="http://schemas.microsoft.com/office/drawing/2014/main" val="4215746572"/>
                  </a:ext>
                </a:extLst>
              </a:tr>
              <a:tr h="361527">
                <a:tc>
                  <a:txBody>
                    <a:bodyPr/>
                    <a:lstStyle/>
                    <a:p>
                      <a:pPr algn="r"/>
                      <a:r>
                        <a:rPr lang="en-US" sz="1600" dirty="0">
                          <a:latin typeface="Arial" panose="020B0604020202020204" pitchFamily="34" charset="0"/>
                          <a:cs typeface="Arial" panose="020B0604020202020204" pitchFamily="34" charset="0"/>
                        </a:rPr>
                        <a:t>3.</a:t>
                      </a:r>
                    </a:p>
                  </a:txBody>
                  <a:tcPr/>
                </a:tc>
                <a:tc>
                  <a:txBody>
                    <a:bodyPr/>
                    <a:lstStyle/>
                    <a:p>
                      <a:r>
                        <a:rPr lang="en-US" sz="1600" dirty="0">
                          <a:latin typeface="Arial" panose="020B0604020202020204" pitchFamily="34" charset="0"/>
                          <a:cs typeface="Arial" panose="020B0604020202020204" pitchFamily="34" charset="0"/>
                        </a:rPr>
                        <a:t>Black, African American, or </a:t>
                      </a:r>
                      <a:r>
                        <a:rPr lang="en-US" sz="1600" dirty="0">
                          <a:highlight>
                            <a:srgbClr val="FFFF00"/>
                          </a:highlight>
                          <a:latin typeface="Arial" panose="020B0604020202020204" pitchFamily="34" charset="0"/>
                          <a:cs typeface="Arial" panose="020B0604020202020204" pitchFamily="34" charset="0"/>
                        </a:rPr>
                        <a:t>African</a:t>
                      </a:r>
                    </a:p>
                  </a:txBody>
                  <a:tcPr/>
                </a:tc>
                <a:extLst>
                  <a:ext uri="{0D108BD9-81ED-4DB2-BD59-A6C34878D82A}">
                    <a16:rowId xmlns:a16="http://schemas.microsoft.com/office/drawing/2014/main" val="823227357"/>
                  </a:ext>
                </a:extLst>
              </a:tr>
              <a:tr h="361527">
                <a:tc>
                  <a:txBody>
                    <a:bodyPr/>
                    <a:lstStyle/>
                    <a:p>
                      <a:pPr algn="r"/>
                      <a:r>
                        <a:rPr lang="en-US" sz="1600" dirty="0">
                          <a:latin typeface="Arial" panose="020B0604020202020204" pitchFamily="34" charset="0"/>
                          <a:cs typeface="Arial" panose="020B0604020202020204" pitchFamily="34" charset="0"/>
                        </a:rPr>
                        <a:t>4. </a:t>
                      </a:r>
                    </a:p>
                  </a:txBody>
                  <a:tcPr/>
                </a:tc>
                <a:tc>
                  <a:txBody>
                    <a:bodyPr/>
                    <a:lstStyle/>
                    <a:p>
                      <a:r>
                        <a:rPr lang="en-US" sz="1600" dirty="0">
                          <a:latin typeface="Arial" panose="020B0604020202020204" pitchFamily="34" charset="0"/>
                          <a:cs typeface="Arial" panose="020B0604020202020204" pitchFamily="34" charset="0"/>
                        </a:rPr>
                        <a:t>Native Hawaiian or </a:t>
                      </a:r>
                      <a:r>
                        <a:rPr lang="en-US" sz="1600" dirty="0">
                          <a:highlight>
                            <a:srgbClr val="FFFF00"/>
                          </a:highlight>
                          <a:latin typeface="Arial" panose="020B0604020202020204" pitchFamily="34" charset="0"/>
                          <a:cs typeface="Arial" panose="020B0604020202020204" pitchFamily="34" charset="0"/>
                        </a:rPr>
                        <a:t>Pacific Islander</a:t>
                      </a:r>
                    </a:p>
                  </a:txBody>
                  <a:tcPr/>
                </a:tc>
                <a:extLst>
                  <a:ext uri="{0D108BD9-81ED-4DB2-BD59-A6C34878D82A}">
                    <a16:rowId xmlns:a16="http://schemas.microsoft.com/office/drawing/2014/main" val="2844752467"/>
                  </a:ext>
                </a:extLst>
              </a:tr>
              <a:tr h="361527">
                <a:tc>
                  <a:txBody>
                    <a:bodyPr/>
                    <a:lstStyle/>
                    <a:p>
                      <a:pPr algn="r"/>
                      <a:r>
                        <a:rPr lang="en-US" sz="1600" dirty="0">
                          <a:latin typeface="Arial" panose="020B0604020202020204" pitchFamily="34" charset="0"/>
                          <a:cs typeface="Arial" panose="020B0604020202020204" pitchFamily="34" charset="0"/>
                        </a:rPr>
                        <a:t>5.</a:t>
                      </a:r>
                    </a:p>
                  </a:txBody>
                  <a:tcPr/>
                </a:tc>
                <a:tc>
                  <a:txBody>
                    <a:bodyPr/>
                    <a:lstStyle/>
                    <a:p>
                      <a:r>
                        <a:rPr lang="en-US" sz="1600" dirty="0">
                          <a:latin typeface="Arial" panose="020B0604020202020204" pitchFamily="34" charset="0"/>
                          <a:cs typeface="Arial" panose="020B0604020202020204" pitchFamily="34" charset="0"/>
                        </a:rPr>
                        <a:t>White</a:t>
                      </a:r>
                    </a:p>
                  </a:txBody>
                  <a:tcPr/>
                </a:tc>
                <a:extLst>
                  <a:ext uri="{0D108BD9-81ED-4DB2-BD59-A6C34878D82A}">
                    <a16:rowId xmlns:a16="http://schemas.microsoft.com/office/drawing/2014/main" val="2863470946"/>
                  </a:ext>
                </a:extLst>
              </a:tr>
              <a:tr h="361527">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2296390907"/>
                  </a:ext>
                </a:extLst>
              </a:tr>
              <a:tr h="361527">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2814527471"/>
                  </a:ext>
                </a:extLst>
              </a:tr>
              <a:tr h="361527">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2577234343"/>
                  </a:ext>
                </a:extLst>
              </a:tr>
            </a:tbl>
          </a:graphicData>
        </a:graphic>
      </p:graphicFrame>
    </p:spTree>
    <p:extLst>
      <p:ext uri="{BB962C8B-B14F-4D97-AF65-F5344CB8AC3E}">
        <p14:creationId xmlns:p14="http://schemas.microsoft.com/office/powerpoint/2010/main" val="332538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370A-D88C-49C3-A3D8-2EB81A70DB5F}"/>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F0C12892-27CD-473C-8F34-D859C1459690}"/>
              </a:ext>
            </a:extLst>
          </p:cNvPr>
          <p:cNvSpPr>
            <a:spLocks noGrp="1"/>
          </p:cNvSpPr>
          <p:nvPr>
            <p:ph idx="1"/>
          </p:nvPr>
        </p:nvSpPr>
        <p:spPr>
          <a:xfrm>
            <a:off x="581192" y="1896534"/>
            <a:ext cx="11029615" cy="863599"/>
          </a:xfrm>
        </p:spPr>
        <p:txBody>
          <a:bodyPr/>
          <a:lstStyle/>
          <a:p>
            <a:r>
              <a:rPr lang="en-US" dirty="0"/>
              <a:t>Ethnicity</a:t>
            </a:r>
          </a:p>
          <a:p>
            <a:pPr lvl="1"/>
            <a:r>
              <a:rPr lang="en-US" dirty="0"/>
              <a:t>Updated response option labels</a:t>
            </a:r>
          </a:p>
        </p:txBody>
      </p:sp>
      <p:graphicFrame>
        <p:nvGraphicFramePr>
          <p:cNvPr id="4" name="Table 4">
            <a:extLst>
              <a:ext uri="{FF2B5EF4-FFF2-40B4-BE49-F238E27FC236}">
                <a16:creationId xmlns:a16="http://schemas.microsoft.com/office/drawing/2014/main" id="{91071042-992E-46D9-B639-DFD177BEFA75}"/>
              </a:ext>
            </a:extLst>
          </p:cNvPr>
          <p:cNvGraphicFramePr>
            <a:graphicFrameLocks noGrp="1"/>
          </p:cNvGraphicFramePr>
          <p:nvPr>
            <p:extLst>
              <p:ext uri="{D42A27DB-BD31-4B8C-83A1-F6EECF244321}">
                <p14:modId xmlns:p14="http://schemas.microsoft.com/office/powerpoint/2010/main" val="3313180738"/>
              </p:ext>
            </p:extLst>
          </p:nvPr>
        </p:nvGraphicFramePr>
        <p:xfrm>
          <a:off x="897465" y="2970107"/>
          <a:ext cx="10713342" cy="2346960"/>
        </p:xfrm>
        <a:graphic>
          <a:graphicData uri="http://schemas.openxmlformats.org/drawingml/2006/table">
            <a:tbl>
              <a:tblPr firstRow="1" bandRow="1">
                <a:tableStyleId>{5C22544A-7EE6-4342-B048-85BDC9FD1C3A}</a:tableStyleId>
              </a:tblPr>
              <a:tblGrid>
                <a:gridCol w="5356671">
                  <a:extLst>
                    <a:ext uri="{9D8B030D-6E8A-4147-A177-3AD203B41FA5}">
                      <a16:colId xmlns:a16="http://schemas.microsoft.com/office/drawing/2014/main" val="1753079834"/>
                    </a:ext>
                  </a:extLst>
                </a:gridCol>
                <a:gridCol w="5356671">
                  <a:extLst>
                    <a:ext uri="{9D8B030D-6E8A-4147-A177-3AD203B41FA5}">
                      <a16:colId xmlns:a16="http://schemas.microsoft.com/office/drawing/2014/main" val="2338149469"/>
                    </a:ext>
                  </a:extLst>
                </a:gridCol>
              </a:tblGrid>
              <a:tr h="0">
                <a:tc>
                  <a:txBody>
                    <a:bodyPr/>
                    <a:lstStyle/>
                    <a:p>
                      <a:r>
                        <a:rPr lang="en-US" sz="1600" dirty="0">
                          <a:latin typeface="Arial" panose="020B0604020202020204" pitchFamily="34" charset="0"/>
                          <a:cs typeface="Arial" panose="020B0604020202020204" pitchFamily="34" charset="0"/>
                        </a:rPr>
                        <a:t>Element Name</a:t>
                      </a:r>
                    </a:p>
                  </a:txBody>
                  <a:tcPr/>
                </a:tc>
                <a:tc>
                  <a:txBody>
                    <a:bodyPr/>
                    <a:lstStyle/>
                    <a:p>
                      <a:r>
                        <a:rPr lang="en-US" sz="1600" dirty="0">
                          <a:latin typeface="Arial" panose="020B0604020202020204" pitchFamily="34" charset="0"/>
                          <a:cs typeface="Arial" panose="020B0604020202020204" pitchFamily="34" charset="0"/>
                        </a:rPr>
                        <a:t>Ethnicity</a:t>
                      </a:r>
                    </a:p>
                  </a:txBody>
                  <a:tcPr/>
                </a:tc>
                <a:extLst>
                  <a:ext uri="{0D108BD9-81ED-4DB2-BD59-A6C34878D82A}">
                    <a16:rowId xmlns:a16="http://schemas.microsoft.com/office/drawing/2014/main" val="2189503013"/>
                  </a:ext>
                </a:extLst>
              </a:tr>
              <a:tr h="318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Ethnicity</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5398773"/>
                  </a:ext>
                </a:extLst>
              </a:tr>
              <a:tr h="318916">
                <a:tc>
                  <a:txBody>
                    <a:bodyPr/>
                    <a:lstStyle/>
                    <a:p>
                      <a:pPr algn="r"/>
                      <a:r>
                        <a:rPr lang="en-US" sz="1600" dirty="0">
                          <a:latin typeface="Arial" panose="020B0604020202020204" pitchFamily="34" charset="0"/>
                          <a:cs typeface="Arial" panose="020B0604020202020204" pitchFamily="34" charset="0"/>
                        </a:rPr>
                        <a:t>0.</a:t>
                      </a:r>
                    </a:p>
                  </a:txBody>
                  <a:tcPr/>
                </a:tc>
                <a:tc>
                  <a:txBody>
                    <a:bodyPr/>
                    <a:lstStyle/>
                    <a:p>
                      <a:r>
                        <a:rPr lang="en-US" sz="1600" dirty="0">
                          <a:latin typeface="Arial" panose="020B0604020202020204" pitchFamily="34" charset="0"/>
                          <a:cs typeface="Arial" panose="020B0604020202020204" pitchFamily="34" charset="0"/>
                        </a:rPr>
                        <a:t>Non-Hispanic/Non-Latin</a:t>
                      </a:r>
                      <a:r>
                        <a:rPr lang="en-US" sz="1600" dirty="0">
                          <a:highlight>
                            <a:srgbClr val="FFFF00"/>
                          </a:highlight>
                          <a:latin typeface="Arial" panose="020B0604020202020204" pitchFamily="34" charset="0"/>
                          <a:cs typeface="Arial" panose="020B0604020202020204" pitchFamily="34" charset="0"/>
                        </a:rPr>
                        <a:t>(a)(o)(x)</a:t>
                      </a:r>
                    </a:p>
                  </a:txBody>
                  <a:tcPr/>
                </a:tc>
                <a:extLst>
                  <a:ext uri="{0D108BD9-81ED-4DB2-BD59-A6C34878D82A}">
                    <a16:rowId xmlns:a16="http://schemas.microsoft.com/office/drawing/2014/main" val="4129042391"/>
                  </a:ext>
                </a:extLst>
              </a:tr>
              <a:tr h="318916">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Hispanic/Latin</a:t>
                      </a:r>
                      <a:r>
                        <a:rPr lang="en-US" sz="1600" dirty="0">
                          <a:highlight>
                            <a:srgbClr val="FFFF00"/>
                          </a:highlight>
                          <a:latin typeface="Arial" panose="020B0604020202020204" pitchFamily="34" charset="0"/>
                          <a:cs typeface="Arial" panose="020B0604020202020204" pitchFamily="34" charset="0"/>
                        </a:rPr>
                        <a:t>(a)(o)(x)</a:t>
                      </a:r>
                    </a:p>
                  </a:txBody>
                  <a:tcPr/>
                </a:tc>
                <a:extLst>
                  <a:ext uri="{0D108BD9-81ED-4DB2-BD59-A6C34878D82A}">
                    <a16:rowId xmlns:a16="http://schemas.microsoft.com/office/drawing/2014/main" val="4215746572"/>
                  </a:ext>
                </a:extLst>
              </a:tr>
              <a:tr h="318916">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823227357"/>
                  </a:ext>
                </a:extLst>
              </a:tr>
              <a:tr h="318916">
                <a:tc>
                  <a:txBody>
                    <a:bodyPr/>
                    <a:lstStyle/>
                    <a:p>
                      <a:pPr algn="r"/>
                      <a:r>
                        <a:rPr lang="en-US" sz="1600" dirty="0">
                          <a:latin typeface="Arial" panose="020B0604020202020204" pitchFamily="34" charset="0"/>
                          <a:cs typeface="Arial" panose="020B0604020202020204" pitchFamily="34" charset="0"/>
                        </a:rPr>
                        <a:t>9. </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2844752467"/>
                  </a:ext>
                </a:extLst>
              </a:tr>
              <a:tr h="318916">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 collected</a:t>
                      </a:r>
                    </a:p>
                  </a:txBody>
                  <a:tcPr/>
                </a:tc>
                <a:extLst>
                  <a:ext uri="{0D108BD9-81ED-4DB2-BD59-A6C34878D82A}">
                    <a16:rowId xmlns:a16="http://schemas.microsoft.com/office/drawing/2014/main" val="2863470946"/>
                  </a:ext>
                </a:extLst>
              </a:tr>
            </a:tbl>
          </a:graphicData>
        </a:graphic>
      </p:graphicFrame>
    </p:spTree>
    <p:extLst>
      <p:ext uri="{BB962C8B-B14F-4D97-AF65-F5344CB8AC3E}">
        <p14:creationId xmlns:p14="http://schemas.microsoft.com/office/powerpoint/2010/main" val="227278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370A-D88C-49C3-A3D8-2EB81A70DB5F}"/>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F0C12892-27CD-473C-8F34-D859C1459690}"/>
              </a:ext>
            </a:extLst>
          </p:cNvPr>
          <p:cNvSpPr>
            <a:spLocks noGrp="1"/>
          </p:cNvSpPr>
          <p:nvPr>
            <p:ph idx="1"/>
          </p:nvPr>
        </p:nvSpPr>
        <p:spPr>
          <a:xfrm>
            <a:off x="581192" y="1879600"/>
            <a:ext cx="11029615" cy="575733"/>
          </a:xfrm>
        </p:spPr>
        <p:txBody>
          <a:bodyPr>
            <a:normAutofit fontScale="85000" lnSpcReduction="20000"/>
          </a:bodyPr>
          <a:lstStyle/>
          <a:p>
            <a:r>
              <a:rPr lang="en-US" dirty="0"/>
              <a:t>Gender</a:t>
            </a:r>
          </a:p>
          <a:p>
            <a:pPr lvl="1"/>
            <a:r>
              <a:rPr lang="en-US" dirty="0"/>
              <a:t>Updated structure and response options</a:t>
            </a:r>
          </a:p>
        </p:txBody>
      </p:sp>
      <p:graphicFrame>
        <p:nvGraphicFramePr>
          <p:cNvPr id="4" name="Table 4">
            <a:extLst>
              <a:ext uri="{FF2B5EF4-FFF2-40B4-BE49-F238E27FC236}">
                <a16:creationId xmlns:a16="http://schemas.microsoft.com/office/drawing/2014/main" id="{91071042-992E-46D9-B639-DFD177BEFA75}"/>
              </a:ext>
            </a:extLst>
          </p:cNvPr>
          <p:cNvGraphicFramePr>
            <a:graphicFrameLocks noGrp="1"/>
          </p:cNvGraphicFramePr>
          <p:nvPr>
            <p:extLst>
              <p:ext uri="{D42A27DB-BD31-4B8C-83A1-F6EECF244321}">
                <p14:modId xmlns:p14="http://schemas.microsoft.com/office/powerpoint/2010/main" val="588280353"/>
              </p:ext>
            </p:extLst>
          </p:nvPr>
        </p:nvGraphicFramePr>
        <p:xfrm>
          <a:off x="581191" y="2455333"/>
          <a:ext cx="11390676" cy="3728468"/>
        </p:xfrm>
        <a:graphic>
          <a:graphicData uri="http://schemas.openxmlformats.org/drawingml/2006/table">
            <a:tbl>
              <a:tblPr firstRow="1" bandRow="1">
                <a:tableStyleId>{5C22544A-7EE6-4342-B048-85BDC9FD1C3A}</a:tableStyleId>
              </a:tblPr>
              <a:tblGrid>
                <a:gridCol w="5695338">
                  <a:extLst>
                    <a:ext uri="{9D8B030D-6E8A-4147-A177-3AD203B41FA5}">
                      <a16:colId xmlns:a16="http://schemas.microsoft.com/office/drawing/2014/main" val="1753079834"/>
                    </a:ext>
                  </a:extLst>
                </a:gridCol>
                <a:gridCol w="5695338">
                  <a:extLst>
                    <a:ext uri="{9D8B030D-6E8A-4147-A177-3AD203B41FA5}">
                      <a16:colId xmlns:a16="http://schemas.microsoft.com/office/drawing/2014/main" val="2338149469"/>
                    </a:ext>
                  </a:extLst>
                </a:gridCol>
              </a:tblGrid>
              <a:tr h="317998">
                <a:tc>
                  <a:txBody>
                    <a:bodyPr/>
                    <a:lstStyle/>
                    <a:p>
                      <a:r>
                        <a:rPr lang="en-US" sz="1600" dirty="0">
                          <a:latin typeface="Arial" panose="020B0604020202020204" pitchFamily="34" charset="0"/>
                          <a:cs typeface="Arial" panose="020B0604020202020204" pitchFamily="34" charset="0"/>
                        </a:rPr>
                        <a:t>Element Name</a:t>
                      </a:r>
                    </a:p>
                  </a:txBody>
                  <a:tcPr/>
                </a:tc>
                <a:tc>
                  <a:txBody>
                    <a:bodyPr/>
                    <a:lstStyle/>
                    <a:p>
                      <a:r>
                        <a:rPr lang="en-US" sz="1600" dirty="0">
                          <a:latin typeface="Arial" panose="020B0604020202020204" pitchFamily="34" charset="0"/>
                          <a:cs typeface="Arial" panose="020B0604020202020204" pitchFamily="34" charset="0"/>
                        </a:rPr>
                        <a:t>Gender </a:t>
                      </a:r>
                    </a:p>
                  </a:txBody>
                  <a:tcPr/>
                </a:tc>
                <a:extLst>
                  <a:ext uri="{0D108BD9-81ED-4DB2-BD59-A6C34878D82A}">
                    <a16:rowId xmlns:a16="http://schemas.microsoft.com/office/drawing/2014/main" val="2189503013"/>
                  </a:ext>
                </a:extLst>
              </a:tr>
              <a:tr h="3179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Gender </a:t>
                      </a:r>
                      <a:r>
                        <a:rPr lang="en-US" sz="1600" dirty="0">
                          <a:highlight>
                            <a:srgbClr val="FFFF00"/>
                          </a:highlight>
                          <a:latin typeface="Arial" panose="020B0604020202020204" pitchFamily="34" charset="0"/>
                          <a:cs typeface="Arial" panose="020B0604020202020204" pitchFamily="34" charset="0"/>
                        </a:rPr>
                        <a:t>(as many as are applicable)</a:t>
                      </a:r>
                    </a:p>
                  </a:txBody>
                  <a:tcPr/>
                </a:tc>
                <a:tc>
                  <a:txBody>
                    <a:bodyPr/>
                    <a:lstStyle/>
                    <a:p>
                      <a:endParaRPr lang="en-US" sz="16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5398773"/>
                  </a:ext>
                </a:extLst>
              </a:tr>
              <a:tr h="317998">
                <a:tc>
                  <a:txBody>
                    <a:bodyPr/>
                    <a:lstStyle/>
                    <a:p>
                      <a:pPr algn="r"/>
                      <a:r>
                        <a:rPr lang="en-US" sz="1600" dirty="0">
                          <a:latin typeface="Arial" panose="020B0604020202020204" pitchFamily="34" charset="0"/>
                          <a:cs typeface="Arial" panose="020B0604020202020204" pitchFamily="34" charset="0"/>
                        </a:rPr>
                        <a:t>0.</a:t>
                      </a:r>
                    </a:p>
                  </a:txBody>
                  <a:tcPr/>
                </a:tc>
                <a:tc>
                  <a:txBody>
                    <a:bodyPr/>
                    <a:lstStyle/>
                    <a:p>
                      <a:r>
                        <a:rPr lang="en-US" sz="1600" dirty="0">
                          <a:latin typeface="Arial" panose="020B0604020202020204" pitchFamily="34" charset="0"/>
                          <a:cs typeface="Arial" panose="020B0604020202020204" pitchFamily="34" charset="0"/>
                        </a:rPr>
                        <a:t>Female</a:t>
                      </a:r>
                    </a:p>
                  </a:txBody>
                  <a:tcPr/>
                </a:tc>
                <a:extLst>
                  <a:ext uri="{0D108BD9-81ED-4DB2-BD59-A6C34878D82A}">
                    <a16:rowId xmlns:a16="http://schemas.microsoft.com/office/drawing/2014/main" val="4129042391"/>
                  </a:ext>
                </a:extLst>
              </a:tr>
              <a:tr h="317998">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Male</a:t>
                      </a:r>
                    </a:p>
                  </a:txBody>
                  <a:tcPr/>
                </a:tc>
                <a:extLst>
                  <a:ext uri="{0D108BD9-81ED-4DB2-BD59-A6C34878D82A}">
                    <a16:rowId xmlns:a16="http://schemas.microsoft.com/office/drawing/2014/main" val="4215746572"/>
                  </a:ext>
                </a:extLst>
              </a:tr>
              <a:tr h="710948">
                <a:tc>
                  <a:txBody>
                    <a:bodyPr/>
                    <a:lstStyle/>
                    <a:p>
                      <a:pPr algn="r"/>
                      <a:r>
                        <a:rPr lang="en-US" sz="1600" dirty="0">
                          <a:latin typeface="Arial" panose="020B0604020202020204" pitchFamily="34" charset="0"/>
                          <a:cs typeface="Arial" panose="020B0604020202020204" pitchFamily="34" charset="0"/>
                        </a:rPr>
                        <a:t>4.</a:t>
                      </a:r>
                    </a:p>
                  </a:txBody>
                  <a:tcPr/>
                </a:tc>
                <a:tc>
                  <a:txBody>
                    <a:bodyPr/>
                    <a:lstStyle/>
                    <a:p>
                      <a:r>
                        <a:rPr lang="en-US" sz="1600" dirty="0">
                          <a:latin typeface="Arial" panose="020B0604020202020204" pitchFamily="34" charset="0"/>
                          <a:cs typeface="Arial" panose="020B0604020202020204" pitchFamily="34" charset="0"/>
                        </a:rPr>
                        <a:t>A </a:t>
                      </a:r>
                      <a:r>
                        <a:rPr lang="en-US" sz="1600" dirty="0">
                          <a:highlight>
                            <a:srgbClr val="FFFF00"/>
                          </a:highlight>
                          <a:latin typeface="Arial" panose="020B0604020202020204" pitchFamily="34" charset="0"/>
                          <a:cs typeface="Arial" panose="020B0604020202020204" pitchFamily="34" charset="0"/>
                        </a:rPr>
                        <a:t>gender that is not singularly ‘Female’ or ‘Male’ </a:t>
                      </a:r>
                      <a:r>
                        <a:rPr lang="en-US" sz="1600" dirty="0">
                          <a:latin typeface="Arial" panose="020B0604020202020204" pitchFamily="34" charset="0"/>
                          <a:cs typeface="Arial" panose="020B0604020202020204" pitchFamily="34" charset="0"/>
                        </a:rPr>
                        <a:t>(e.g., non-binary, genderfluid, agender, culturally specific gender)</a:t>
                      </a:r>
                    </a:p>
                  </a:txBody>
                  <a:tcPr/>
                </a:tc>
                <a:extLst>
                  <a:ext uri="{0D108BD9-81ED-4DB2-BD59-A6C34878D82A}">
                    <a16:rowId xmlns:a16="http://schemas.microsoft.com/office/drawing/2014/main" val="823227357"/>
                  </a:ext>
                </a:extLst>
              </a:tr>
              <a:tr h="317998">
                <a:tc>
                  <a:txBody>
                    <a:bodyPr/>
                    <a:lstStyle/>
                    <a:p>
                      <a:pPr algn="r"/>
                      <a:r>
                        <a:rPr lang="en-US" sz="1600" dirty="0">
                          <a:latin typeface="Arial" panose="020B0604020202020204" pitchFamily="34" charset="0"/>
                          <a:cs typeface="Arial" panose="020B0604020202020204" pitchFamily="34" charset="0"/>
                        </a:rPr>
                        <a:t>5.</a:t>
                      </a:r>
                    </a:p>
                  </a:txBody>
                  <a:tcPr/>
                </a:tc>
                <a:tc>
                  <a:txBody>
                    <a:bodyPr/>
                    <a:lstStyle/>
                    <a:p>
                      <a:r>
                        <a:rPr lang="en-US" sz="1600" dirty="0">
                          <a:highlight>
                            <a:srgbClr val="FFFF00"/>
                          </a:highlight>
                          <a:latin typeface="Arial" panose="020B0604020202020204" pitchFamily="34" charset="0"/>
                          <a:cs typeface="Arial" panose="020B0604020202020204" pitchFamily="34" charset="0"/>
                        </a:rPr>
                        <a:t>Transgender</a:t>
                      </a:r>
                    </a:p>
                  </a:txBody>
                  <a:tcPr/>
                </a:tc>
                <a:extLst>
                  <a:ext uri="{0D108BD9-81ED-4DB2-BD59-A6C34878D82A}">
                    <a16:rowId xmlns:a16="http://schemas.microsoft.com/office/drawing/2014/main" val="2844752467"/>
                  </a:ext>
                </a:extLst>
              </a:tr>
              <a:tr h="317998">
                <a:tc>
                  <a:txBody>
                    <a:bodyPr/>
                    <a:lstStyle/>
                    <a:p>
                      <a:pPr algn="r"/>
                      <a:r>
                        <a:rPr lang="en-US" sz="1600" dirty="0">
                          <a:latin typeface="Arial" panose="020B0604020202020204" pitchFamily="34" charset="0"/>
                          <a:cs typeface="Arial" panose="020B0604020202020204" pitchFamily="34" charset="0"/>
                        </a:rPr>
                        <a:t>6.</a:t>
                      </a:r>
                    </a:p>
                  </a:txBody>
                  <a:tcPr/>
                </a:tc>
                <a:tc>
                  <a:txBody>
                    <a:bodyPr/>
                    <a:lstStyle/>
                    <a:p>
                      <a:r>
                        <a:rPr lang="en-US" sz="1600" dirty="0">
                          <a:highlight>
                            <a:srgbClr val="FFFF00"/>
                          </a:highlight>
                          <a:latin typeface="Arial" panose="020B0604020202020204" pitchFamily="34" charset="0"/>
                          <a:cs typeface="Arial" panose="020B0604020202020204" pitchFamily="34" charset="0"/>
                        </a:rPr>
                        <a:t>Questioning</a:t>
                      </a:r>
                    </a:p>
                  </a:txBody>
                  <a:tcPr/>
                </a:tc>
                <a:extLst>
                  <a:ext uri="{0D108BD9-81ED-4DB2-BD59-A6C34878D82A}">
                    <a16:rowId xmlns:a16="http://schemas.microsoft.com/office/drawing/2014/main" val="2863470946"/>
                  </a:ext>
                </a:extLst>
              </a:tr>
              <a:tr h="317998">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265280885"/>
                  </a:ext>
                </a:extLst>
              </a:tr>
              <a:tr h="317998">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1560298949"/>
                  </a:ext>
                </a:extLst>
              </a:tr>
              <a:tr h="317998">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633321430"/>
                  </a:ext>
                </a:extLst>
              </a:tr>
            </a:tbl>
          </a:graphicData>
        </a:graphic>
      </p:graphicFrame>
    </p:spTree>
    <p:extLst>
      <p:ext uri="{BB962C8B-B14F-4D97-AF65-F5344CB8AC3E}">
        <p14:creationId xmlns:p14="http://schemas.microsoft.com/office/powerpoint/2010/main" val="212896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p:txBody>
          <a:bodyPr/>
          <a:lstStyle/>
          <a:p>
            <a:r>
              <a:rPr lang="en-US" dirty="0"/>
              <a:t>Mental Health and Substance Use	</a:t>
            </a:r>
          </a:p>
          <a:p>
            <a:pPr lvl="1"/>
            <a:r>
              <a:rPr lang="en-US" dirty="0"/>
              <a:t>Updated names and field labels, removing “problem” and “abuse”</a:t>
            </a:r>
          </a:p>
          <a:p>
            <a:r>
              <a:rPr lang="en-US" dirty="0"/>
              <a:t>Coordinated Entry Event</a:t>
            </a:r>
          </a:p>
          <a:p>
            <a:pPr lvl="1"/>
            <a:r>
              <a:rPr lang="en-US" dirty="0"/>
              <a:t>Added New Referral events	</a:t>
            </a:r>
          </a:p>
          <a:p>
            <a:pPr lvl="2"/>
            <a:r>
              <a:rPr lang="en-US" dirty="0"/>
              <a:t>Referral to emergency assistance/flex fund/furniture assistance</a:t>
            </a:r>
          </a:p>
          <a:p>
            <a:pPr lvl="2"/>
            <a:r>
              <a:rPr lang="en-US" dirty="0"/>
              <a:t>Referral to Emergency Housing Voucher (EHV)</a:t>
            </a:r>
          </a:p>
          <a:p>
            <a:pPr lvl="2"/>
            <a:r>
              <a:rPr lang="en-US" dirty="0"/>
              <a:t>Referral to a Housing Stability Voucher</a:t>
            </a:r>
          </a:p>
          <a:p>
            <a:pPr lvl="1"/>
            <a:r>
              <a:rPr lang="en-US" dirty="0"/>
              <a:t>Updated dependency logic to include referral result for EHV and Housing Stability Vouchers.</a:t>
            </a:r>
          </a:p>
        </p:txBody>
      </p:sp>
    </p:spTree>
    <p:extLst>
      <p:ext uri="{BB962C8B-B14F-4D97-AF65-F5344CB8AC3E}">
        <p14:creationId xmlns:p14="http://schemas.microsoft.com/office/powerpoint/2010/main" val="183827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327192" y="1845734"/>
            <a:ext cx="4024675" cy="711199"/>
          </a:xfrm>
        </p:spPr>
        <p:txBody>
          <a:bodyPr>
            <a:normAutofit lnSpcReduction="10000"/>
          </a:bodyPr>
          <a:lstStyle/>
          <a:p>
            <a:r>
              <a:rPr lang="en-US" b="1" dirty="0"/>
              <a:t>*NEW </a:t>
            </a:r>
            <a:r>
              <a:rPr lang="en-US" dirty="0"/>
              <a:t>– Well-Being</a:t>
            </a:r>
          </a:p>
          <a:p>
            <a:pPr lvl="1"/>
            <a:r>
              <a:rPr lang="en-US" dirty="0"/>
              <a:t>Collected only to </a:t>
            </a:r>
            <a:r>
              <a:rPr lang="en-US" dirty="0" err="1"/>
              <a:t>CoC</a:t>
            </a:r>
            <a:r>
              <a:rPr lang="en-US" dirty="0"/>
              <a:t> PSH projects</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1349410302"/>
              </p:ext>
            </p:extLst>
          </p:nvPr>
        </p:nvGraphicFramePr>
        <p:xfrm>
          <a:off x="875074" y="2556933"/>
          <a:ext cx="10735734" cy="3603389"/>
        </p:xfrm>
        <a:graphic>
          <a:graphicData uri="http://schemas.openxmlformats.org/drawingml/2006/table">
            <a:tbl>
              <a:tblPr firstRow="1" bandRow="1">
                <a:tableStyleId>{5C22544A-7EE6-4342-B048-85BDC9FD1C3A}</a:tableStyleId>
              </a:tblPr>
              <a:tblGrid>
                <a:gridCol w="5367867">
                  <a:extLst>
                    <a:ext uri="{9D8B030D-6E8A-4147-A177-3AD203B41FA5}">
                      <a16:colId xmlns:a16="http://schemas.microsoft.com/office/drawing/2014/main" val="3751724050"/>
                    </a:ext>
                  </a:extLst>
                </a:gridCol>
                <a:gridCol w="5367867">
                  <a:extLst>
                    <a:ext uri="{9D8B030D-6E8A-4147-A177-3AD203B41FA5}">
                      <a16:colId xmlns:a16="http://schemas.microsoft.com/office/drawing/2014/main" val="553230036"/>
                    </a:ext>
                  </a:extLst>
                </a:gridCol>
              </a:tblGrid>
              <a:tr h="585869">
                <a:tc>
                  <a:txBody>
                    <a:bodyPr/>
                    <a:lstStyle/>
                    <a:p>
                      <a:r>
                        <a:rPr lang="en-US" sz="1600" dirty="0">
                          <a:latin typeface="Arial" panose="020B0604020202020204" pitchFamily="34" charset="0"/>
                          <a:cs typeface="Arial" panose="020B0604020202020204" pitchFamily="34" charset="0"/>
                        </a:rPr>
                        <a:t>Field 1 &amp; Responses</a:t>
                      </a:r>
                    </a:p>
                  </a:txBody>
                  <a:tcPr/>
                </a:tc>
                <a:tc>
                  <a:txBody>
                    <a:bodyPr/>
                    <a:lstStyle/>
                    <a:p>
                      <a:r>
                        <a:rPr lang="en-US" sz="1600" dirty="0">
                          <a:latin typeface="Arial" panose="020B0604020202020204" pitchFamily="34" charset="0"/>
                          <a:cs typeface="Arial" panose="020B0604020202020204" pitchFamily="34" charset="0"/>
                        </a:rPr>
                        <a:t>Information Date (date the information was collected)</a:t>
                      </a:r>
                    </a:p>
                  </a:txBody>
                  <a:tcPr/>
                </a:tc>
                <a:extLst>
                  <a:ext uri="{0D108BD9-81ED-4DB2-BD59-A6C34878D82A}">
                    <a16:rowId xmlns:a16="http://schemas.microsoft.com/office/drawing/2014/main" val="904371280"/>
                  </a:ext>
                </a:extLst>
              </a:tr>
              <a:tr h="3347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Client perceives their life has value and worth.</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334782">
                <a:tc>
                  <a:txBody>
                    <a:bodyPr/>
                    <a:lstStyle/>
                    <a:p>
                      <a:pPr algn="r"/>
                      <a:r>
                        <a:rPr lang="en-US" sz="1600" dirty="0">
                          <a:latin typeface="Arial" panose="020B0604020202020204" pitchFamily="34" charset="0"/>
                          <a:cs typeface="Arial" panose="020B0604020202020204" pitchFamily="34" charset="0"/>
                        </a:rPr>
                        <a:t>0.</a:t>
                      </a:r>
                    </a:p>
                  </a:txBody>
                  <a:tcPr/>
                </a:tc>
                <a:tc>
                  <a:txBody>
                    <a:bodyPr/>
                    <a:lstStyle/>
                    <a:p>
                      <a:r>
                        <a:rPr lang="en-US" sz="1600" dirty="0">
                          <a:latin typeface="Arial" panose="020B0604020202020204" pitchFamily="34" charset="0"/>
                          <a:cs typeface="Arial" panose="020B0604020202020204" pitchFamily="34" charset="0"/>
                        </a:rPr>
                        <a:t>Strongly disagree</a:t>
                      </a:r>
                    </a:p>
                  </a:txBody>
                  <a:tcPr/>
                </a:tc>
                <a:extLst>
                  <a:ext uri="{0D108BD9-81ED-4DB2-BD59-A6C34878D82A}">
                    <a16:rowId xmlns:a16="http://schemas.microsoft.com/office/drawing/2014/main" val="4117673678"/>
                  </a:ext>
                </a:extLst>
              </a:tr>
              <a:tr h="334782">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Somewhat disagree</a:t>
                      </a:r>
                    </a:p>
                  </a:txBody>
                  <a:tcPr/>
                </a:tc>
                <a:extLst>
                  <a:ext uri="{0D108BD9-81ED-4DB2-BD59-A6C34878D82A}">
                    <a16:rowId xmlns:a16="http://schemas.microsoft.com/office/drawing/2014/main" val="3855949783"/>
                  </a:ext>
                </a:extLst>
              </a:tr>
              <a:tr h="334782">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Neither agree or disagree</a:t>
                      </a:r>
                    </a:p>
                  </a:txBody>
                  <a:tcPr/>
                </a:tc>
                <a:extLst>
                  <a:ext uri="{0D108BD9-81ED-4DB2-BD59-A6C34878D82A}">
                    <a16:rowId xmlns:a16="http://schemas.microsoft.com/office/drawing/2014/main" val="2873781792"/>
                  </a:ext>
                </a:extLst>
              </a:tr>
              <a:tr h="334782">
                <a:tc>
                  <a:txBody>
                    <a:bodyPr/>
                    <a:lstStyle/>
                    <a:p>
                      <a:pPr algn="r"/>
                      <a:r>
                        <a:rPr lang="en-US" sz="1600" dirty="0">
                          <a:latin typeface="Arial" panose="020B0604020202020204" pitchFamily="34" charset="0"/>
                          <a:cs typeface="Arial" panose="020B0604020202020204" pitchFamily="34" charset="0"/>
                        </a:rPr>
                        <a:t>3.</a:t>
                      </a:r>
                    </a:p>
                  </a:txBody>
                  <a:tcPr/>
                </a:tc>
                <a:tc>
                  <a:txBody>
                    <a:bodyPr/>
                    <a:lstStyle/>
                    <a:p>
                      <a:r>
                        <a:rPr lang="en-US" sz="1600" dirty="0">
                          <a:latin typeface="Arial" panose="020B0604020202020204" pitchFamily="34" charset="0"/>
                          <a:cs typeface="Arial" panose="020B0604020202020204" pitchFamily="34" charset="0"/>
                        </a:rPr>
                        <a:t>Somewhat agree</a:t>
                      </a:r>
                    </a:p>
                  </a:txBody>
                  <a:tcPr/>
                </a:tc>
                <a:extLst>
                  <a:ext uri="{0D108BD9-81ED-4DB2-BD59-A6C34878D82A}">
                    <a16:rowId xmlns:a16="http://schemas.microsoft.com/office/drawing/2014/main" val="101973030"/>
                  </a:ext>
                </a:extLst>
              </a:tr>
              <a:tr h="334782">
                <a:tc>
                  <a:txBody>
                    <a:bodyPr/>
                    <a:lstStyle/>
                    <a:p>
                      <a:pPr algn="r"/>
                      <a:r>
                        <a:rPr lang="en-US" sz="1600" dirty="0">
                          <a:latin typeface="Arial" panose="020B0604020202020204" pitchFamily="34" charset="0"/>
                          <a:cs typeface="Arial" panose="020B0604020202020204" pitchFamily="34" charset="0"/>
                        </a:rPr>
                        <a:t>4. </a:t>
                      </a:r>
                    </a:p>
                  </a:txBody>
                  <a:tcPr/>
                </a:tc>
                <a:tc>
                  <a:txBody>
                    <a:bodyPr/>
                    <a:lstStyle/>
                    <a:p>
                      <a:r>
                        <a:rPr lang="en-US" sz="1600" dirty="0">
                          <a:latin typeface="Arial" panose="020B0604020202020204" pitchFamily="34" charset="0"/>
                          <a:cs typeface="Arial" panose="020B0604020202020204" pitchFamily="34" charset="0"/>
                        </a:rPr>
                        <a:t>Strongly agree</a:t>
                      </a:r>
                    </a:p>
                  </a:txBody>
                  <a:tcPr/>
                </a:tc>
                <a:extLst>
                  <a:ext uri="{0D108BD9-81ED-4DB2-BD59-A6C34878D82A}">
                    <a16:rowId xmlns:a16="http://schemas.microsoft.com/office/drawing/2014/main" val="2518274622"/>
                  </a:ext>
                </a:extLst>
              </a:tr>
              <a:tr h="334782">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801140237"/>
                  </a:ext>
                </a:extLst>
              </a:tr>
              <a:tr h="334782">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1165400619"/>
                  </a:ext>
                </a:extLst>
              </a:tr>
              <a:tr h="334782">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2749269122"/>
                  </a:ext>
                </a:extLst>
              </a:tr>
            </a:tbl>
          </a:graphicData>
        </a:graphic>
      </p:graphicFrame>
    </p:spTree>
    <p:extLst>
      <p:ext uri="{BB962C8B-B14F-4D97-AF65-F5344CB8AC3E}">
        <p14:creationId xmlns:p14="http://schemas.microsoft.com/office/powerpoint/2010/main" val="13285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2F052A-4B87-4554-A941-93F27204264E}"/>
              </a:ext>
            </a:extLst>
          </p:cNvPr>
          <p:cNvSpPr>
            <a:spLocks noGrp="1"/>
          </p:cNvSpPr>
          <p:nvPr>
            <p:ph type="ctrTitle"/>
          </p:nvPr>
        </p:nvSpPr>
        <p:spPr/>
        <p:txBody>
          <a:bodyPr>
            <a:normAutofit/>
          </a:bodyPr>
          <a:lstStyle/>
          <a:p>
            <a:r>
              <a:rPr lang="en-US" sz="4000" dirty="0"/>
              <a:t>KYHMIS BOS Quarterly Meeting</a:t>
            </a:r>
          </a:p>
        </p:txBody>
      </p:sp>
      <p:sp>
        <p:nvSpPr>
          <p:cNvPr id="5" name="Subtitle 4">
            <a:extLst>
              <a:ext uri="{FF2B5EF4-FFF2-40B4-BE49-F238E27FC236}">
                <a16:creationId xmlns:a16="http://schemas.microsoft.com/office/drawing/2014/main" id="{35C5808A-6622-477F-BFA3-B53A37DC042D}"/>
              </a:ext>
            </a:extLst>
          </p:cNvPr>
          <p:cNvSpPr>
            <a:spLocks noGrp="1"/>
          </p:cNvSpPr>
          <p:nvPr>
            <p:ph type="subTitle" idx="1"/>
          </p:nvPr>
        </p:nvSpPr>
        <p:spPr/>
        <p:txBody>
          <a:bodyPr>
            <a:normAutofit fontScale="92500" lnSpcReduction="20000"/>
          </a:bodyPr>
          <a:lstStyle/>
          <a:p>
            <a:r>
              <a:rPr lang="en-US" dirty="0"/>
              <a:t>July 28, 2021</a:t>
            </a:r>
          </a:p>
          <a:p>
            <a:r>
              <a:rPr lang="en-US" dirty="0"/>
              <a:t>1:30 PM</a:t>
            </a:r>
          </a:p>
        </p:txBody>
      </p:sp>
    </p:spTree>
    <p:extLst>
      <p:ext uri="{BB962C8B-B14F-4D97-AF65-F5344CB8AC3E}">
        <p14:creationId xmlns:p14="http://schemas.microsoft.com/office/powerpoint/2010/main" val="407380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327192" y="1845734"/>
            <a:ext cx="4024675" cy="711199"/>
          </a:xfrm>
        </p:spPr>
        <p:txBody>
          <a:bodyPr>
            <a:normAutofit lnSpcReduction="10000"/>
          </a:bodyPr>
          <a:lstStyle/>
          <a:p>
            <a:r>
              <a:rPr lang="en-US" dirty="0"/>
              <a:t>*NEW – Well-Being</a:t>
            </a:r>
          </a:p>
          <a:p>
            <a:pPr lvl="1"/>
            <a:r>
              <a:rPr lang="en-US" dirty="0"/>
              <a:t>Collected only to </a:t>
            </a:r>
            <a:r>
              <a:rPr lang="en-US" dirty="0" err="1"/>
              <a:t>CoC</a:t>
            </a:r>
            <a:r>
              <a:rPr lang="en-US" dirty="0"/>
              <a:t> PSH projects</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4053530495"/>
              </p:ext>
            </p:extLst>
          </p:nvPr>
        </p:nvGraphicFramePr>
        <p:xfrm>
          <a:off x="875074" y="2556933"/>
          <a:ext cx="10735734" cy="3633894"/>
        </p:xfrm>
        <a:graphic>
          <a:graphicData uri="http://schemas.openxmlformats.org/drawingml/2006/table">
            <a:tbl>
              <a:tblPr firstRow="1" bandRow="1">
                <a:tableStyleId>{5C22544A-7EE6-4342-B048-85BDC9FD1C3A}</a:tableStyleId>
              </a:tblPr>
              <a:tblGrid>
                <a:gridCol w="5367867">
                  <a:extLst>
                    <a:ext uri="{9D8B030D-6E8A-4147-A177-3AD203B41FA5}">
                      <a16:colId xmlns:a16="http://schemas.microsoft.com/office/drawing/2014/main" val="3751724050"/>
                    </a:ext>
                  </a:extLst>
                </a:gridCol>
                <a:gridCol w="5367867">
                  <a:extLst>
                    <a:ext uri="{9D8B030D-6E8A-4147-A177-3AD203B41FA5}">
                      <a16:colId xmlns:a16="http://schemas.microsoft.com/office/drawing/2014/main" val="553230036"/>
                    </a:ext>
                  </a:extLst>
                </a:gridCol>
              </a:tblGrid>
              <a:tr h="372534">
                <a:tc>
                  <a:txBody>
                    <a:bodyPr/>
                    <a:lstStyle/>
                    <a:p>
                      <a:r>
                        <a:rPr lang="en-US" sz="1600" dirty="0">
                          <a:latin typeface="Arial" panose="020B0604020202020204" pitchFamily="34" charset="0"/>
                          <a:cs typeface="Arial" panose="020B0604020202020204" pitchFamily="34" charset="0"/>
                        </a:rPr>
                        <a:t>Cont.</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3347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Client perceives they have support from others who will listen to problems.</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334782">
                <a:tc>
                  <a:txBody>
                    <a:bodyPr/>
                    <a:lstStyle/>
                    <a:p>
                      <a:pPr algn="r"/>
                      <a:r>
                        <a:rPr lang="en-US" sz="1600" dirty="0">
                          <a:latin typeface="Arial" panose="020B0604020202020204" pitchFamily="34" charset="0"/>
                          <a:cs typeface="Arial" panose="020B0604020202020204" pitchFamily="34" charset="0"/>
                        </a:rPr>
                        <a:t>0.</a:t>
                      </a:r>
                    </a:p>
                  </a:txBody>
                  <a:tcPr/>
                </a:tc>
                <a:tc>
                  <a:txBody>
                    <a:bodyPr/>
                    <a:lstStyle/>
                    <a:p>
                      <a:r>
                        <a:rPr lang="en-US" sz="1600" dirty="0">
                          <a:latin typeface="Arial" panose="020B0604020202020204" pitchFamily="34" charset="0"/>
                          <a:cs typeface="Arial" panose="020B0604020202020204" pitchFamily="34" charset="0"/>
                        </a:rPr>
                        <a:t>Strongly disagree</a:t>
                      </a:r>
                    </a:p>
                  </a:txBody>
                  <a:tcPr/>
                </a:tc>
                <a:extLst>
                  <a:ext uri="{0D108BD9-81ED-4DB2-BD59-A6C34878D82A}">
                    <a16:rowId xmlns:a16="http://schemas.microsoft.com/office/drawing/2014/main" val="4117673678"/>
                  </a:ext>
                </a:extLst>
              </a:tr>
              <a:tr h="334782">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Somewhat disagree</a:t>
                      </a:r>
                    </a:p>
                  </a:txBody>
                  <a:tcPr/>
                </a:tc>
                <a:extLst>
                  <a:ext uri="{0D108BD9-81ED-4DB2-BD59-A6C34878D82A}">
                    <a16:rowId xmlns:a16="http://schemas.microsoft.com/office/drawing/2014/main" val="3855949783"/>
                  </a:ext>
                </a:extLst>
              </a:tr>
              <a:tr h="334782">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Neither agree or disagree</a:t>
                      </a:r>
                    </a:p>
                  </a:txBody>
                  <a:tcPr/>
                </a:tc>
                <a:extLst>
                  <a:ext uri="{0D108BD9-81ED-4DB2-BD59-A6C34878D82A}">
                    <a16:rowId xmlns:a16="http://schemas.microsoft.com/office/drawing/2014/main" val="2873781792"/>
                  </a:ext>
                </a:extLst>
              </a:tr>
              <a:tr h="334782">
                <a:tc>
                  <a:txBody>
                    <a:bodyPr/>
                    <a:lstStyle/>
                    <a:p>
                      <a:pPr algn="r"/>
                      <a:r>
                        <a:rPr lang="en-US" sz="1600" dirty="0">
                          <a:latin typeface="Arial" panose="020B0604020202020204" pitchFamily="34" charset="0"/>
                          <a:cs typeface="Arial" panose="020B0604020202020204" pitchFamily="34" charset="0"/>
                        </a:rPr>
                        <a:t>3.</a:t>
                      </a:r>
                    </a:p>
                  </a:txBody>
                  <a:tcPr/>
                </a:tc>
                <a:tc>
                  <a:txBody>
                    <a:bodyPr/>
                    <a:lstStyle/>
                    <a:p>
                      <a:r>
                        <a:rPr lang="en-US" sz="1600" dirty="0">
                          <a:latin typeface="Arial" panose="020B0604020202020204" pitchFamily="34" charset="0"/>
                          <a:cs typeface="Arial" panose="020B0604020202020204" pitchFamily="34" charset="0"/>
                        </a:rPr>
                        <a:t>Somewhat agree</a:t>
                      </a:r>
                    </a:p>
                  </a:txBody>
                  <a:tcPr/>
                </a:tc>
                <a:extLst>
                  <a:ext uri="{0D108BD9-81ED-4DB2-BD59-A6C34878D82A}">
                    <a16:rowId xmlns:a16="http://schemas.microsoft.com/office/drawing/2014/main" val="101973030"/>
                  </a:ext>
                </a:extLst>
              </a:tr>
              <a:tr h="334782">
                <a:tc>
                  <a:txBody>
                    <a:bodyPr/>
                    <a:lstStyle/>
                    <a:p>
                      <a:pPr algn="r"/>
                      <a:r>
                        <a:rPr lang="en-US" sz="1600" dirty="0">
                          <a:latin typeface="Arial" panose="020B0604020202020204" pitchFamily="34" charset="0"/>
                          <a:cs typeface="Arial" panose="020B0604020202020204" pitchFamily="34" charset="0"/>
                        </a:rPr>
                        <a:t>4. </a:t>
                      </a:r>
                    </a:p>
                  </a:txBody>
                  <a:tcPr/>
                </a:tc>
                <a:tc>
                  <a:txBody>
                    <a:bodyPr/>
                    <a:lstStyle/>
                    <a:p>
                      <a:r>
                        <a:rPr lang="en-US" sz="1600" dirty="0">
                          <a:latin typeface="Arial" panose="020B0604020202020204" pitchFamily="34" charset="0"/>
                          <a:cs typeface="Arial" panose="020B0604020202020204" pitchFamily="34" charset="0"/>
                        </a:rPr>
                        <a:t>Strongly agree</a:t>
                      </a:r>
                    </a:p>
                  </a:txBody>
                  <a:tcPr/>
                </a:tc>
                <a:extLst>
                  <a:ext uri="{0D108BD9-81ED-4DB2-BD59-A6C34878D82A}">
                    <a16:rowId xmlns:a16="http://schemas.microsoft.com/office/drawing/2014/main" val="2518274622"/>
                  </a:ext>
                </a:extLst>
              </a:tr>
              <a:tr h="334782">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801140237"/>
                  </a:ext>
                </a:extLst>
              </a:tr>
              <a:tr h="334782">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1165400619"/>
                  </a:ext>
                </a:extLst>
              </a:tr>
              <a:tr h="334782">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2749269122"/>
                  </a:ext>
                </a:extLst>
              </a:tr>
            </a:tbl>
          </a:graphicData>
        </a:graphic>
      </p:graphicFrame>
    </p:spTree>
    <p:extLst>
      <p:ext uri="{BB962C8B-B14F-4D97-AF65-F5344CB8AC3E}">
        <p14:creationId xmlns:p14="http://schemas.microsoft.com/office/powerpoint/2010/main" val="424424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327192" y="1845734"/>
            <a:ext cx="4024675" cy="711199"/>
          </a:xfrm>
        </p:spPr>
        <p:txBody>
          <a:bodyPr>
            <a:normAutofit lnSpcReduction="10000"/>
          </a:bodyPr>
          <a:lstStyle/>
          <a:p>
            <a:r>
              <a:rPr lang="en-US" dirty="0"/>
              <a:t>*NEW – Well-Being</a:t>
            </a:r>
          </a:p>
          <a:p>
            <a:pPr lvl="1"/>
            <a:r>
              <a:rPr lang="en-US" dirty="0"/>
              <a:t>Collected only to </a:t>
            </a:r>
            <a:r>
              <a:rPr lang="en-US" dirty="0" err="1"/>
              <a:t>CoC</a:t>
            </a:r>
            <a:r>
              <a:rPr lang="en-US" dirty="0"/>
              <a:t> PSH projects</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469513571"/>
              </p:ext>
            </p:extLst>
          </p:nvPr>
        </p:nvGraphicFramePr>
        <p:xfrm>
          <a:off x="875074" y="2556933"/>
          <a:ext cx="10735734" cy="3633894"/>
        </p:xfrm>
        <a:graphic>
          <a:graphicData uri="http://schemas.openxmlformats.org/drawingml/2006/table">
            <a:tbl>
              <a:tblPr firstRow="1" bandRow="1">
                <a:tableStyleId>{5C22544A-7EE6-4342-B048-85BDC9FD1C3A}</a:tableStyleId>
              </a:tblPr>
              <a:tblGrid>
                <a:gridCol w="5367867">
                  <a:extLst>
                    <a:ext uri="{9D8B030D-6E8A-4147-A177-3AD203B41FA5}">
                      <a16:colId xmlns:a16="http://schemas.microsoft.com/office/drawing/2014/main" val="3751724050"/>
                    </a:ext>
                  </a:extLst>
                </a:gridCol>
                <a:gridCol w="5367867">
                  <a:extLst>
                    <a:ext uri="{9D8B030D-6E8A-4147-A177-3AD203B41FA5}">
                      <a16:colId xmlns:a16="http://schemas.microsoft.com/office/drawing/2014/main" val="553230036"/>
                    </a:ext>
                  </a:extLst>
                </a:gridCol>
              </a:tblGrid>
              <a:tr h="372534">
                <a:tc>
                  <a:txBody>
                    <a:bodyPr/>
                    <a:lstStyle/>
                    <a:p>
                      <a:r>
                        <a:rPr lang="en-US" sz="1600" dirty="0">
                          <a:latin typeface="Arial" panose="020B0604020202020204" pitchFamily="34" charset="0"/>
                          <a:cs typeface="Arial" panose="020B0604020202020204" pitchFamily="34" charset="0"/>
                        </a:rPr>
                        <a:t>Cont.</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3347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Client perceives they have a tendency to bounce back after hard times.</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334782">
                <a:tc>
                  <a:txBody>
                    <a:bodyPr/>
                    <a:lstStyle/>
                    <a:p>
                      <a:pPr algn="r"/>
                      <a:r>
                        <a:rPr lang="en-US" sz="1600" dirty="0">
                          <a:latin typeface="Arial" panose="020B0604020202020204" pitchFamily="34" charset="0"/>
                          <a:cs typeface="Arial" panose="020B0604020202020204" pitchFamily="34" charset="0"/>
                        </a:rPr>
                        <a:t>0.</a:t>
                      </a:r>
                    </a:p>
                  </a:txBody>
                  <a:tcPr/>
                </a:tc>
                <a:tc>
                  <a:txBody>
                    <a:bodyPr/>
                    <a:lstStyle/>
                    <a:p>
                      <a:r>
                        <a:rPr lang="en-US" sz="1600" dirty="0">
                          <a:latin typeface="Arial" panose="020B0604020202020204" pitchFamily="34" charset="0"/>
                          <a:cs typeface="Arial" panose="020B0604020202020204" pitchFamily="34" charset="0"/>
                        </a:rPr>
                        <a:t>Strongly disagree</a:t>
                      </a:r>
                    </a:p>
                  </a:txBody>
                  <a:tcPr/>
                </a:tc>
                <a:extLst>
                  <a:ext uri="{0D108BD9-81ED-4DB2-BD59-A6C34878D82A}">
                    <a16:rowId xmlns:a16="http://schemas.microsoft.com/office/drawing/2014/main" val="4117673678"/>
                  </a:ext>
                </a:extLst>
              </a:tr>
              <a:tr h="334782">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Somewhat disagree</a:t>
                      </a:r>
                    </a:p>
                  </a:txBody>
                  <a:tcPr/>
                </a:tc>
                <a:extLst>
                  <a:ext uri="{0D108BD9-81ED-4DB2-BD59-A6C34878D82A}">
                    <a16:rowId xmlns:a16="http://schemas.microsoft.com/office/drawing/2014/main" val="3855949783"/>
                  </a:ext>
                </a:extLst>
              </a:tr>
              <a:tr h="334782">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Neither agree or disagree</a:t>
                      </a:r>
                    </a:p>
                  </a:txBody>
                  <a:tcPr/>
                </a:tc>
                <a:extLst>
                  <a:ext uri="{0D108BD9-81ED-4DB2-BD59-A6C34878D82A}">
                    <a16:rowId xmlns:a16="http://schemas.microsoft.com/office/drawing/2014/main" val="2873781792"/>
                  </a:ext>
                </a:extLst>
              </a:tr>
              <a:tr h="334782">
                <a:tc>
                  <a:txBody>
                    <a:bodyPr/>
                    <a:lstStyle/>
                    <a:p>
                      <a:pPr algn="r"/>
                      <a:r>
                        <a:rPr lang="en-US" sz="1600" dirty="0">
                          <a:latin typeface="Arial" panose="020B0604020202020204" pitchFamily="34" charset="0"/>
                          <a:cs typeface="Arial" panose="020B0604020202020204" pitchFamily="34" charset="0"/>
                        </a:rPr>
                        <a:t>3.</a:t>
                      </a:r>
                    </a:p>
                  </a:txBody>
                  <a:tcPr/>
                </a:tc>
                <a:tc>
                  <a:txBody>
                    <a:bodyPr/>
                    <a:lstStyle/>
                    <a:p>
                      <a:r>
                        <a:rPr lang="en-US" sz="1600" dirty="0">
                          <a:latin typeface="Arial" panose="020B0604020202020204" pitchFamily="34" charset="0"/>
                          <a:cs typeface="Arial" panose="020B0604020202020204" pitchFamily="34" charset="0"/>
                        </a:rPr>
                        <a:t>Somewhat agree</a:t>
                      </a:r>
                    </a:p>
                  </a:txBody>
                  <a:tcPr/>
                </a:tc>
                <a:extLst>
                  <a:ext uri="{0D108BD9-81ED-4DB2-BD59-A6C34878D82A}">
                    <a16:rowId xmlns:a16="http://schemas.microsoft.com/office/drawing/2014/main" val="101973030"/>
                  </a:ext>
                </a:extLst>
              </a:tr>
              <a:tr h="334782">
                <a:tc>
                  <a:txBody>
                    <a:bodyPr/>
                    <a:lstStyle/>
                    <a:p>
                      <a:pPr algn="r"/>
                      <a:r>
                        <a:rPr lang="en-US" sz="1600" dirty="0">
                          <a:latin typeface="Arial" panose="020B0604020202020204" pitchFamily="34" charset="0"/>
                          <a:cs typeface="Arial" panose="020B0604020202020204" pitchFamily="34" charset="0"/>
                        </a:rPr>
                        <a:t>4. </a:t>
                      </a:r>
                    </a:p>
                  </a:txBody>
                  <a:tcPr/>
                </a:tc>
                <a:tc>
                  <a:txBody>
                    <a:bodyPr/>
                    <a:lstStyle/>
                    <a:p>
                      <a:r>
                        <a:rPr lang="en-US" sz="1600" dirty="0">
                          <a:latin typeface="Arial" panose="020B0604020202020204" pitchFamily="34" charset="0"/>
                          <a:cs typeface="Arial" panose="020B0604020202020204" pitchFamily="34" charset="0"/>
                        </a:rPr>
                        <a:t>Strongly agree</a:t>
                      </a:r>
                    </a:p>
                  </a:txBody>
                  <a:tcPr/>
                </a:tc>
                <a:extLst>
                  <a:ext uri="{0D108BD9-81ED-4DB2-BD59-A6C34878D82A}">
                    <a16:rowId xmlns:a16="http://schemas.microsoft.com/office/drawing/2014/main" val="2518274622"/>
                  </a:ext>
                </a:extLst>
              </a:tr>
              <a:tr h="334782">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801140237"/>
                  </a:ext>
                </a:extLst>
              </a:tr>
              <a:tr h="334782">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1165400619"/>
                  </a:ext>
                </a:extLst>
              </a:tr>
              <a:tr h="334782">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2749269122"/>
                  </a:ext>
                </a:extLst>
              </a:tr>
            </a:tbl>
          </a:graphicData>
        </a:graphic>
      </p:graphicFrame>
    </p:spTree>
    <p:extLst>
      <p:ext uri="{BB962C8B-B14F-4D97-AF65-F5344CB8AC3E}">
        <p14:creationId xmlns:p14="http://schemas.microsoft.com/office/powerpoint/2010/main" val="237566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327192" y="1845734"/>
            <a:ext cx="4024675" cy="711199"/>
          </a:xfrm>
        </p:spPr>
        <p:txBody>
          <a:bodyPr>
            <a:normAutofit lnSpcReduction="10000"/>
          </a:bodyPr>
          <a:lstStyle/>
          <a:p>
            <a:r>
              <a:rPr lang="en-US" dirty="0"/>
              <a:t>*NEW – Well-Being</a:t>
            </a:r>
          </a:p>
          <a:p>
            <a:pPr lvl="1"/>
            <a:r>
              <a:rPr lang="en-US" dirty="0"/>
              <a:t>Collected only to </a:t>
            </a:r>
            <a:r>
              <a:rPr lang="en-US" dirty="0" err="1"/>
              <a:t>CoC</a:t>
            </a:r>
            <a:r>
              <a:rPr lang="en-US" dirty="0"/>
              <a:t> PSH projects</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1507389374"/>
              </p:ext>
            </p:extLst>
          </p:nvPr>
        </p:nvGraphicFramePr>
        <p:xfrm>
          <a:off x="875074" y="2556933"/>
          <a:ext cx="10735734" cy="3633894"/>
        </p:xfrm>
        <a:graphic>
          <a:graphicData uri="http://schemas.openxmlformats.org/drawingml/2006/table">
            <a:tbl>
              <a:tblPr firstRow="1" bandRow="1">
                <a:tableStyleId>{5C22544A-7EE6-4342-B048-85BDC9FD1C3A}</a:tableStyleId>
              </a:tblPr>
              <a:tblGrid>
                <a:gridCol w="5367867">
                  <a:extLst>
                    <a:ext uri="{9D8B030D-6E8A-4147-A177-3AD203B41FA5}">
                      <a16:colId xmlns:a16="http://schemas.microsoft.com/office/drawing/2014/main" val="3751724050"/>
                    </a:ext>
                  </a:extLst>
                </a:gridCol>
                <a:gridCol w="5367867">
                  <a:extLst>
                    <a:ext uri="{9D8B030D-6E8A-4147-A177-3AD203B41FA5}">
                      <a16:colId xmlns:a16="http://schemas.microsoft.com/office/drawing/2014/main" val="553230036"/>
                    </a:ext>
                  </a:extLst>
                </a:gridCol>
              </a:tblGrid>
              <a:tr h="372534">
                <a:tc>
                  <a:txBody>
                    <a:bodyPr/>
                    <a:lstStyle/>
                    <a:p>
                      <a:r>
                        <a:rPr lang="en-US" sz="1600" dirty="0">
                          <a:latin typeface="Arial" panose="020B0604020202020204" pitchFamily="34" charset="0"/>
                          <a:cs typeface="Arial" panose="020B0604020202020204" pitchFamily="34" charset="0"/>
                        </a:rPr>
                        <a:t>Cont.</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3347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Client’s frequency of feeling nervous, tense, worried, frustrated, or afraid</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334782">
                <a:tc>
                  <a:txBody>
                    <a:bodyPr/>
                    <a:lstStyle/>
                    <a:p>
                      <a:pPr algn="r"/>
                      <a:r>
                        <a:rPr lang="en-US" sz="1600" dirty="0">
                          <a:latin typeface="Arial" panose="020B0604020202020204" pitchFamily="34" charset="0"/>
                          <a:cs typeface="Arial" panose="020B0604020202020204" pitchFamily="34" charset="0"/>
                        </a:rPr>
                        <a:t>0.</a:t>
                      </a:r>
                    </a:p>
                  </a:txBody>
                  <a:tcPr/>
                </a:tc>
                <a:tc>
                  <a:txBody>
                    <a:bodyPr/>
                    <a:lstStyle/>
                    <a:p>
                      <a:r>
                        <a:rPr lang="en-US" sz="1600" dirty="0">
                          <a:latin typeface="Arial" panose="020B0604020202020204" pitchFamily="34" charset="0"/>
                          <a:cs typeface="Arial" panose="020B0604020202020204" pitchFamily="34" charset="0"/>
                        </a:rPr>
                        <a:t>Not at all</a:t>
                      </a:r>
                    </a:p>
                  </a:txBody>
                  <a:tcPr/>
                </a:tc>
                <a:extLst>
                  <a:ext uri="{0D108BD9-81ED-4DB2-BD59-A6C34878D82A}">
                    <a16:rowId xmlns:a16="http://schemas.microsoft.com/office/drawing/2014/main" val="4117673678"/>
                  </a:ext>
                </a:extLst>
              </a:tr>
              <a:tr h="334782">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Once a month</a:t>
                      </a:r>
                    </a:p>
                  </a:txBody>
                  <a:tcPr/>
                </a:tc>
                <a:extLst>
                  <a:ext uri="{0D108BD9-81ED-4DB2-BD59-A6C34878D82A}">
                    <a16:rowId xmlns:a16="http://schemas.microsoft.com/office/drawing/2014/main" val="3855949783"/>
                  </a:ext>
                </a:extLst>
              </a:tr>
              <a:tr h="334782">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Several times a month</a:t>
                      </a:r>
                    </a:p>
                  </a:txBody>
                  <a:tcPr/>
                </a:tc>
                <a:extLst>
                  <a:ext uri="{0D108BD9-81ED-4DB2-BD59-A6C34878D82A}">
                    <a16:rowId xmlns:a16="http://schemas.microsoft.com/office/drawing/2014/main" val="2873781792"/>
                  </a:ext>
                </a:extLst>
              </a:tr>
              <a:tr h="334782">
                <a:tc>
                  <a:txBody>
                    <a:bodyPr/>
                    <a:lstStyle/>
                    <a:p>
                      <a:pPr algn="r"/>
                      <a:r>
                        <a:rPr lang="en-US" sz="1600" dirty="0">
                          <a:latin typeface="Arial" panose="020B0604020202020204" pitchFamily="34" charset="0"/>
                          <a:cs typeface="Arial" panose="020B0604020202020204" pitchFamily="34" charset="0"/>
                        </a:rPr>
                        <a:t>3.</a:t>
                      </a:r>
                    </a:p>
                  </a:txBody>
                  <a:tcPr/>
                </a:tc>
                <a:tc>
                  <a:txBody>
                    <a:bodyPr/>
                    <a:lstStyle/>
                    <a:p>
                      <a:r>
                        <a:rPr lang="en-US" sz="1600" dirty="0">
                          <a:latin typeface="Arial" panose="020B0604020202020204" pitchFamily="34" charset="0"/>
                          <a:cs typeface="Arial" panose="020B0604020202020204" pitchFamily="34" charset="0"/>
                        </a:rPr>
                        <a:t>Several times a week</a:t>
                      </a:r>
                    </a:p>
                  </a:txBody>
                  <a:tcPr/>
                </a:tc>
                <a:extLst>
                  <a:ext uri="{0D108BD9-81ED-4DB2-BD59-A6C34878D82A}">
                    <a16:rowId xmlns:a16="http://schemas.microsoft.com/office/drawing/2014/main" val="101973030"/>
                  </a:ext>
                </a:extLst>
              </a:tr>
              <a:tr h="334782">
                <a:tc>
                  <a:txBody>
                    <a:bodyPr/>
                    <a:lstStyle/>
                    <a:p>
                      <a:pPr algn="r"/>
                      <a:r>
                        <a:rPr lang="en-US" sz="1600" dirty="0">
                          <a:latin typeface="Arial" panose="020B0604020202020204" pitchFamily="34" charset="0"/>
                          <a:cs typeface="Arial" panose="020B0604020202020204" pitchFamily="34" charset="0"/>
                        </a:rPr>
                        <a:t>4. </a:t>
                      </a:r>
                    </a:p>
                  </a:txBody>
                  <a:tcPr/>
                </a:tc>
                <a:tc>
                  <a:txBody>
                    <a:bodyPr/>
                    <a:lstStyle/>
                    <a:p>
                      <a:r>
                        <a:rPr lang="en-US" sz="1600" dirty="0">
                          <a:latin typeface="Arial" panose="020B0604020202020204" pitchFamily="34" charset="0"/>
                          <a:cs typeface="Arial" panose="020B0604020202020204" pitchFamily="34" charset="0"/>
                        </a:rPr>
                        <a:t>At least every day</a:t>
                      </a:r>
                    </a:p>
                  </a:txBody>
                  <a:tcPr/>
                </a:tc>
                <a:extLst>
                  <a:ext uri="{0D108BD9-81ED-4DB2-BD59-A6C34878D82A}">
                    <a16:rowId xmlns:a16="http://schemas.microsoft.com/office/drawing/2014/main" val="2518274622"/>
                  </a:ext>
                </a:extLst>
              </a:tr>
              <a:tr h="334782">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801140237"/>
                  </a:ext>
                </a:extLst>
              </a:tr>
              <a:tr h="334782">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1165400619"/>
                  </a:ext>
                </a:extLst>
              </a:tr>
              <a:tr h="334782">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2749269122"/>
                  </a:ext>
                </a:extLst>
              </a:tr>
            </a:tbl>
          </a:graphicData>
        </a:graphic>
      </p:graphicFrame>
    </p:spTree>
    <p:extLst>
      <p:ext uri="{BB962C8B-B14F-4D97-AF65-F5344CB8AC3E}">
        <p14:creationId xmlns:p14="http://schemas.microsoft.com/office/powerpoint/2010/main" val="22277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8C2C-7E8A-4D67-9822-2CBD7850535A}"/>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87DAC46E-20B6-44AF-A1B6-DEA220D6841A}"/>
              </a:ext>
            </a:extLst>
          </p:cNvPr>
          <p:cNvSpPr>
            <a:spLocks noGrp="1"/>
          </p:cNvSpPr>
          <p:nvPr>
            <p:ph idx="1"/>
          </p:nvPr>
        </p:nvSpPr>
        <p:spPr>
          <a:xfrm>
            <a:off x="581192" y="1837268"/>
            <a:ext cx="11029615" cy="753532"/>
          </a:xfrm>
        </p:spPr>
        <p:txBody>
          <a:bodyPr/>
          <a:lstStyle/>
          <a:p>
            <a:r>
              <a:rPr lang="en-US" b="1" dirty="0"/>
              <a:t>*NEW </a:t>
            </a:r>
            <a:r>
              <a:rPr lang="en-US" dirty="0"/>
              <a:t>– Moving On Assistance Provided	</a:t>
            </a:r>
          </a:p>
          <a:p>
            <a:pPr lvl="1"/>
            <a:r>
              <a:rPr lang="en-US" i="1" dirty="0"/>
              <a:t>Collected each time move-on assistance is provided</a:t>
            </a:r>
          </a:p>
        </p:txBody>
      </p:sp>
      <p:graphicFrame>
        <p:nvGraphicFramePr>
          <p:cNvPr id="4" name="Table 4">
            <a:extLst>
              <a:ext uri="{FF2B5EF4-FFF2-40B4-BE49-F238E27FC236}">
                <a16:creationId xmlns:a16="http://schemas.microsoft.com/office/drawing/2014/main" id="{CD58C3A7-A7BE-45AC-AE81-677BBF39AE74}"/>
              </a:ext>
            </a:extLst>
          </p:cNvPr>
          <p:cNvGraphicFramePr>
            <a:graphicFrameLocks noGrp="1"/>
          </p:cNvGraphicFramePr>
          <p:nvPr>
            <p:extLst>
              <p:ext uri="{D42A27DB-BD31-4B8C-83A1-F6EECF244321}">
                <p14:modId xmlns:p14="http://schemas.microsoft.com/office/powerpoint/2010/main" val="1711896290"/>
              </p:ext>
            </p:extLst>
          </p:nvPr>
        </p:nvGraphicFramePr>
        <p:xfrm>
          <a:off x="581190" y="2712112"/>
          <a:ext cx="11029616" cy="3379470"/>
        </p:xfrm>
        <a:graphic>
          <a:graphicData uri="http://schemas.openxmlformats.org/drawingml/2006/table">
            <a:tbl>
              <a:tblPr firstRow="1" bandRow="1">
                <a:tableStyleId>{5C22544A-7EE6-4342-B048-85BDC9FD1C3A}</a:tableStyleId>
              </a:tblPr>
              <a:tblGrid>
                <a:gridCol w="5514808">
                  <a:extLst>
                    <a:ext uri="{9D8B030D-6E8A-4147-A177-3AD203B41FA5}">
                      <a16:colId xmlns:a16="http://schemas.microsoft.com/office/drawing/2014/main" val="409026738"/>
                    </a:ext>
                  </a:extLst>
                </a:gridCol>
                <a:gridCol w="5514808">
                  <a:extLst>
                    <a:ext uri="{9D8B030D-6E8A-4147-A177-3AD203B41FA5}">
                      <a16:colId xmlns:a16="http://schemas.microsoft.com/office/drawing/2014/main" val="4111673501"/>
                    </a:ext>
                  </a:extLst>
                </a:gridCol>
              </a:tblGrid>
              <a:tr h="370205">
                <a:tc>
                  <a:txBody>
                    <a:bodyPr/>
                    <a:lstStyle/>
                    <a:p>
                      <a:r>
                        <a:rPr lang="en-US" sz="1600" dirty="0">
                          <a:latin typeface="Arial" panose="020B0604020202020204" pitchFamily="34" charset="0"/>
                          <a:cs typeface="Arial" panose="020B0604020202020204" pitchFamily="34" charset="0"/>
                        </a:rPr>
                        <a:t>Element Name</a:t>
                      </a:r>
                    </a:p>
                  </a:txBody>
                  <a:tcPr/>
                </a:tc>
                <a:tc>
                  <a:txBody>
                    <a:bodyPr/>
                    <a:lstStyle/>
                    <a:p>
                      <a:r>
                        <a:rPr lang="en-US" sz="1600" dirty="0">
                          <a:latin typeface="Arial" panose="020B0604020202020204" pitchFamily="34" charset="0"/>
                          <a:cs typeface="Arial" panose="020B0604020202020204" pitchFamily="34" charset="0"/>
                        </a:rPr>
                        <a:t>Moving On Assistance Provided</a:t>
                      </a:r>
                    </a:p>
                  </a:txBody>
                  <a:tcPr/>
                </a:tc>
                <a:extLst>
                  <a:ext uri="{0D108BD9-81ED-4DB2-BD59-A6C34878D82A}">
                    <a16:rowId xmlns:a16="http://schemas.microsoft.com/office/drawing/2014/main" val="2641901633"/>
                  </a:ext>
                </a:extLst>
              </a:tr>
              <a:tr h="370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Date of Moving On Assistance (date field)</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2023404"/>
                  </a:ext>
                </a:extLst>
              </a:tr>
              <a:tr h="370205">
                <a:tc>
                  <a:txBody>
                    <a:bodyPr/>
                    <a:lstStyle/>
                    <a:p>
                      <a:r>
                        <a:rPr lang="en-US" sz="1600" dirty="0">
                          <a:latin typeface="Arial" panose="020B0604020202020204" pitchFamily="34" charset="0"/>
                          <a:cs typeface="Arial" panose="020B0604020202020204" pitchFamily="34" charset="0"/>
                        </a:rPr>
                        <a:t>Moving on Assistance</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8020903"/>
                  </a:ext>
                </a:extLst>
              </a:tr>
              <a:tr h="370205">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Subsidized housing application assistance</a:t>
                      </a:r>
                    </a:p>
                  </a:txBody>
                  <a:tcPr/>
                </a:tc>
                <a:extLst>
                  <a:ext uri="{0D108BD9-81ED-4DB2-BD59-A6C34878D82A}">
                    <a16:rowId xmlns:a16="http://schemas.microsoft.com/office/drawing/2014/main" val="3778940426"/>
                  </a:ext>
                </a:extLst>
              </a:tr>
              <a:tr h="370205">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Financial assistance for Moving On (e.g., security deposit, moving expenses)</a:t>
                      </a:r>
                    </a:p>
                  </a:txBody>
                  <a:tcPr/>
                </a:tc>
                <a:extLst>
                  <a:ext uri="{0D108BD9-81ED-4DB2-BD59-A6C34878D82A}">
                    <a16:rowId xmlns:a16="http://schemas.microsoft.com/office/drawing/2014/main" val="2586387819"/>
                  </a:ext>
                </a:extLst>
              </a:tr>
              <a:tr h="370205">
                <a:tc>
                  <a:txBody>
                    <a:bodyPr/>
                    <a:lstStyle/>
                    <a:p>
                      <a:pPr algn="r"/>
                      <a:r>
                        <a:rPr lang="en-US" sz="1600" dirty="0">
                          <a:latin typeface="Arial" panose="020B0604020202020204" pitchFamily="34" charset="0"/>
                          <a:cs typeface="Arial" panose="020B0604020202020204" pitchFamily="34" charset="0"/>
                        </a:rPr>
                        <a:t>3.</a:t>
                      </a:r>
                    </a:p>
                  </a:txBody>
                  <a:tcPr/>
                </a:tc>
                <a:tc>
                  <a:txBody>
                    <a:bodyPr/>
                    <a:lstStyle/>
                    <a:p>
                      <a:r>
                        <a:rPr lang="en-US" sz="1600" dirty="0">
                          <a:latin typeface="Arial" panose="020B0604020202020204" pitchFamily="34" charset="0"/>
                          <a:cs typeface="Arial" panose="020B0604020202020204" pitchFamily="34" charset="0"/>
                        </a:rPr>
                        <a:t>Non-financial assistance for Moving On (e.g., housing navigation, transition support)</a:t>
                      </a:r>
                    </a:p>
                  </a:txBody>
                  <a:tcPr/>
                </a:tc>
                <a:extLst>
                  <a:ext uri="{0D108BD9-81ED-4DB2-BD59-A6C34878D82A}">
                    <a16:rowId xmlns:a16="http://schemas.microsoft.com/office/drawing/2014/main" val="4209149835"/>
                  </a:ext>
                </a:extLst>
              </a:tr>
              <a:tr h="370205">
                <a:tc>
                  <a:txBody>
                    <a:bodyPr/>
                    <a:lstStyle/>
                    <a:p>
                      <a:pPr algn="r"/>
                      <a:r>
                        <a:rPr lang="en-US" sz="1600" dirty="0">
                          <a:latin typeface="Arial" panose="020B0604020202020204" pitchFamily="34" charset="0"/>
                          <a:cs typeface="Arial" panose="020B0604020202020204" pitchFamily="34" charset="0"/>
                        </a:rPr>
                        <a:t>4.</a:t>
                      </a:r>
                    </a:p>
                  </a:txBody>
                  <a:tcPr/>
                </a:tc>
                <a:tc>
                  <a:txBody>
                    <a:bodyPr/>
                    <a:lstStyle/>
                    <a:p>
                      <a:r>
                        <a:rPr lang="en-US" sz="1600" dirty="0">
                          <a:latin typeface="Arial" panose="020B0604020202020204" pitchFamily="34" charset="0"/>
                          <a:cs typeface="Arial" panose="020B0604020202020204" pitchFamily="34" charset="0"/>
                        </a:rPr>
                        <a:t>Housing referral/placement</a:t>
                      </a:r>
                    </a:p>
                  </a:txBody>
                  <a:tcPr/>
                </a:tc>
                <a:extLst>
                  <a:ext uri="{0D108BD9-81ED-4DB2-BD59-A6C34878D82A}">
                    <a16:rowId xmlns:a16="http://schemas.microsoft.com/office/drawing/2014/main" val="147978401"/>
                  </a:ext>
                </a:extLst>
              </a:tr>
              <a:tr h="370205">
                <a:tc>
                  <a:txBody>
                    <a:bodyPr/>
                    <a:lstStyle/>
                    <a:p>
                      <a:pPr algn="r"/>
                      <a:r>
                        <a:rPr lang="en-US" sz="1600" dirty="0">
                          <a:latin typeface="Arial" panose="020B0604020202020204" pitchFamily="34" charset="0"/>
                          <a:cs typeface="Arial" panose="020B0604020202020204" pitchFamily="34" charset="0"/>
                        </a:rPr>
                        <a:t>5.</a:t>
                      </a:r>
                    </a:p>
                  </a:txBody>
                  <a:tcPr/>
                </a:tc>
                <a:tc>
                  <a:txBody>
                    <a:bodyPr/>
                    <a:lstStyle/>
                    <a:p>
                      <a:r>
                        <a:rPr lang="en-US" sz="1600" dirty="0">
                          <a:latin typeface="Arial" panose="020B0604020202020204" pitchFamily="34" charset="0"/>
                          <a:cs typeface="Arial" panose="020B0604020202020204" pitchFamily="34" charset="0"/>
                        </a:rPr>
                        <a:t>Other(please specify)</a:t>
                      </a:r>
                    </a:p>
                  </a:txBody>
                  <a:tcPr/>
                </a:tc>
                <a:extLst>
                  <a:ext uri="{0D108BD9-81ED-4DB2-BD59-A6C34878D82A}">
                    <a16:rowId xmlns:a16="http://schemas.microsoft.com/office/drawing/2014/main" val="2461494081"/>
                  </a:ext>
                </a:extLst>
              </a:tr>
            </a:tbl>
          </a:graphicData>
        </a:graphic>
      </p:graphicFrame>
    </p:spTree>
    <p:extLst>
      <p:ext uri="{BB962C8B-B14F-4D97-AF65-F5344CB8AC3E}">
        <p14:creationId xmlns:p14="http://schemas.microsoft.com/office/powerpoint/2010/main" val="3305199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8CC6-5AFA-46D4-8DF0-BBA8CCC1744C}"/>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BFA09CD8-E123-408F-8DA3-F069C5C9A510}"/>
              </a:ext>
            </a:extLst>
          </p:cNvPr>
          <p:cNvSpPr>
            <a:spLocks noGrp="1"/>
          </p:cNvSpPr>
          <p:nvPr>
            <p:ph idx="1"/>
          </p:nvPr>
        </p:nvSpPr>
        <p:spPr>
          <a:xfrm>
            <a:off x="581192" y="1972732"/>
            <a:ext cx="11029615" cy="609601"/>
          </a:xfrm>
        </p:spPr>
        <p:txBody>
          <a:bodyPr/>
          <a:lstStyle/>
          <a:p>
            <a:r>
              <a:rPr lang="en-US" b="1" dirty="0"/>
              <a:t>*New</a:t>
            </a:r>
            <a:r>
              <a:rPr lang="en-US" dirty="0"/>
              <a:t> – Youth Education Status</a:t>
            </a:r>
            <a:endParaRPr lang="en-US" b="1" dirty="0"/>
          </a:p>
        </p:txBody>
      </p:sp>
      <p:graphicFrame>
        <p:nvGraphicFramePr>
          <p:cNvPr id="4" name="Table 4">
            <a:extLst>
              <a:ext uri="{FF2B5EF4-FFF2-40B4-BE49-F238E27FC236}">
                <a16:creationId xmlns:a16="http://schemas.microsoft.com/office/drawing/2014/main" id="{69A97A6F-5C06-4C74-B740-334650984EAC}"/>
              </a:ext>
            </a:extLst>
          </p:cNvPr>
          <p:cNvGraphicFramePr>
            <a:graphicFrameLocks noGrp="1"/>
          </p:cNvGraphicFramePr>
          <p:nvPr>
            <p:extLst>
              <p:ext uri="{D42A27DB-BD31-4B8C-83A1-F6EECF244321}">
                <p14:modId xmlns:p14="http://schemas.microsoft.com/office/powerpoint/2010/main" val="1822432585"/>
              </p:ext>
            </p:extLst>
          </p:nvPr>
        </p:nvGraphicFramePr>
        <p:xfrm>
          <a:off x="804332" y="2582333"/>
          <a:ext cx="10905068" cy="3347720"/>
        </p:xfrm>
        <a:graphic>
          <a:graphicData uri="http://schemas.openxmlformats.org/drawingml/2006/table">
            <a:tbl>
              <a:tblPr firstRow="1" bandRow="1">
                <a:tableStyleId>{5C22544A-7EE6-4342-B048-85BDC9FD1C3A}</a:tableStyleId>
              </a:tblPr>
              <a:tblGrid>
                <a:gridCol w="5452534">
                  <a:extLst>
                    <a:ext uri="{9D8B030D-6E8A-4147-A177-3AD203B41FA5}">
                      <a16:colId xmlns:a16="http://schemas.microsoft.com/office/drawing/2014/main" val="1635383547"/>
                    </a:ext>
                  </a:extLst>
                </a:gridCol>
                <a:gridCol w="5452534">
                  <a:extLst>
                    <a:ext uri="{9D8B030D-6E8A-4147-A177-3AD203B41FA5}">
                      <a16:colId xmlns:a16="http://schemas.microsoft.com/office/drawing/2014/main" val="144672903"/>
                    </a:ext>
                  </a:extLst>
                </a:gridCol>
              </a:tblGrid>
              <a:tr h="0">
                <a:tc>
                  <a:txBody>
                    <a:bodyPr/>
                    <a:lstStyle/>
                    <a:p>
                      <a:r>
                        <a:rPr lang="en-US" sz="1600" dirty="0">
                          <a:latin typeface="Arial" panose="020B0604020202020204" pitchFamily="34" charset="0"/>
                          <a:cs typeface="Arial" panose="020B0604020202020204" pitchFamily="34" charset="0"/>
                        </a:rPr>
                        <a:t>Field 1 &amp; Response</a:t>
                      </a:r>
                    </a:p>
                  </a:txBody>
                  <a:tcPr/>
                </a:tc>
                <a:tc>
                  <a:txBody>
                    <a:bodyPr/>
                    <a:lstStyle/>
                    <a:p>
                      <a:r>
                        <a:rPr lang="en-US" sz="1600" dirty="0">
                          <a:latin typeface="Arial" panose="020B0604020202020204" pitchFamily="34" charset="0"/>
                          <a:cs typeface="Arial" panose="020B0604020202020204" pitchFamily="34" charset="0"/>
                        </a:rPr>
                        <a:t>Information Date (date information was collected)</a:t>
                      </a:r>
                    </a:p>
                  </a:txBody>
                  <a:tcPr/>
                </a:tc>
                <a:extLst>
                  <a:ext uri="{0D108BD9-81ED-4DB2-BD59-A6C34878D82A}">
                    <a16:rowId xmlns:a16="http://schemas.microsoft.com/office/drawing/2014/main" val="258250085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Current School enrollment and attendance</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5493408"/>
                  </a:ext>
                </a:extLst>
              </a:tr>
              <a:tr h="370840">
                <a:tc>
                  <a:txBody>
                    <a:bodyPr/>
                    <a:lstStyle/>
                    <a:p>
                      <a:pPr algn="r"/>
                      <a:r>
                        <a:rPr lang="en-US" sz="1600" dirty="0">
                          <a:latin typeface="Arial" panose="020B0604020202020204" pitchFamily="34" charset="0"/>
                          <a:cs typeface="Arial" panose="020B0604020202020204" pitchFamily="34" charset="0"/>
                        </a:rPr>
                        <a:t>0.</a:t>
                      </a:r>
                    </a:p>
                  </a:txBody>
                  <a:tcPr/>
                </a:tc>
                <a:tc>
                  <a:txBody>
                    <a:bodyPr/>
                    <a:lstStyle/>
                    <a:p>
                      <a:r>
                        <a:rPr lang="en-US" sz="1600" dirty="0">
                          <a:latin typeface="Arial" panose="020B0604020202020204" pitchFamily="34" charset="0"/>
                          <a:cs typeface="Arial" panose="020B0604020202020204" pitchFamily="34" charset="0"/>
                        </a:rPr>
                        <a:t>Not currently enrolled in any school or educational course</a:t>
                      </a:r>
                    </a:p>
                  </a:txBody>
                  <a:tcPr/>
                </a:tc>
                <a:extLst>
                  <a:ext uri="{0D108BD9-81ED-4DB2-BD59-A6C34878D82A}">
                    <a16:rowId xmlns:a16="http://schemas.microsoft.com/office/drawing/2014/main" val="1704470844"/>
                  </a:ext>
                </a:extLst>
              </a:tr>
              <a:tr h="370840">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Currently enrolled but NOT attending regularly (when school or the course is in session)</a:t>
                      </a:r>
                    </a:p>
                  </a:txBody>
                  <a:tcPr/>
                </a:tc>
                <a:extLst>
                  <a:ext uri="{0D108BD9-81ED-4DB2-BD59-A6C34878D82A}">
                    <a16:rowId xmlns:a16="http://schemas.microsoft.com/office/drawing/2014/main" val="2762629247"/>
                  </a:ext>
                </a:extLst>
              </a:tr>
              <a:tr h="370840">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Currently enrolled and attending regularly (when school or the course is in session)</a:t>
                      </a:r>
                    </a:p>
                  </a:txBody>
                  <a:tcPr/>
                </a:tc>
                <a:extLst>
                  <a:ext uri="{0D108BD9-81ED-4DB2-BD59-A6C34878D82A}">
                    <a16:rowId xmlns:a16="http://schemas.microsoft.com/office/drawing/2014/main" val="1364095470"/>
                  </a:ext>
                </a:extLst>
              </a:tr>
              <a:tr h="370840">
                <a:tc>
                  <a:txBody>
                    <a:bodyPr/>
                    <a:lstStyle/>
                    <a:p>
                      <a:pPr algn="r"/>
                      <a:r>
                        <a:rPr lang="en-US" sz="1600" dirty="0">
                          <a:latin typeface="Arial" panose="020B0604020202020204" pitchFamily="34" charset="0"/>
                          <a:cs typeface="Arial" panose="020B0604020202020204" pitchFamily="34" charset="0"/>
                        </a:rPr>
                        <a:t>8.</a:t>
                      </a:r>
                    </a:p>
                  </a:txBody>
                  <a:tcPr/>
                </a:tc>
                <a:tc>
                  <a:txBody>
                    <a:bodyPr/>
                    <a:lstStyle/>
                    <a:p>
                      <a:r>
                        <a:rPr lang="en-US" sz="16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1278304865"/>
                  </a:ext>
                </a:extLst>
              </a:tr>
              <a:tr h="370840">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680283284"/>
                  </a:ext>
                </a:extLst>
              </a:tr>
              <a:tr h="370840">
                <a:tc>
                  <a:txBody>
                    <a:bodyPr/>
                    <a:lstStyle/>
                    <a:p>
                      <a:pPr algn="r"/>
                      <a:r>
                        <a:rPr lang="en-US" sz="1600" dirty="0">
                          <a:latin typeface="Arial" panose="020B0604020202020204" pitchFamily="34" charset="0"/>
                          <a:cs typeface="Arial" panose="020B0604020202020204" pitchFamily="34" charset="0"/>
                        </a:rPr>
                        <a:t>99.</a:t>
                      </a:r>
                    </a:p>
                  </a:txBody>
                  <a:tcPr/>
                </a:tc>
                <a:tc>
                  <a:txBody>
                    <a:bodyPr/>
                    <a:lstStyle/>
                    <a:p>
                      <a:r>
                        <a:rPr lang="en-US" sz="16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2624819667"/>
                  </a:ext>
                </a:extLst>
              </a:tr>
            </a:tbl>
          </a:graphicData>
        </a:graphic>
      </p:graphicFrame>
    </p:spTree>
    <p:extLst>
      <p:ext uri="{BB962C8B-B14F-4D97-AF65-F5344CB8AC3E}">
        <p14:creationId xmlns:p14="http://schemas.microsoft.com/office/powerpoint/2010/main" val="1517687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8CC6-5AFA-46D4-8DF0-BBA8CCC1744C}"/>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BFA09CD8-E123-408F-8DA3-F069C5C9A510}"/>
              </a:ext>
            </a:extLst>
          </p:cNvPr>
          <p:cNvSpPr>
            <a:spLocks noGrp="1"/>
          </p:cNvSpPr>
          <p:nvPr>
            <p:ph idx="1"/>
          </p:nvPr>
        </p:nvSpPr>
        <p:spPr>
          <a:xfrm>
            <a:off x="8729134" y="2032000"/>
            <a:ext cx="3194940" cy="702733"/>
          </a:xfrm>
        </p:spPr>
        <p:txBody>
          <a:bodyPr>
            <a:normAutofit fontScale="85000" lnSpcReduction="10000"/>
          </a:bodyPr>
          <a:lstStyle/>
          <a:p>
            <a:r>
              <a:rPr lang="en-US" b="1" dirty="0"/>
              <a:t>*New</a:t>
            </a:r>
            <a:r>
              <a:rPr lang="en-US" dirty="0"/>
              <a:t> – Youth Education Status</a:t>
            </a:r>
          </a:p>
          <a:p>
            <a:r>
              <a:rPr lang="en-US" i="1" dirty="0"/>
              <a:t>Collected for YHDP projects</a:t>
            </a:r>
          </a:p>
        </p:txBody>
      </p:sp>
      <p:graphicFrame>
        <p:nvGraphicFramePr>
          <p:cNvPr id="4" name="Table 4">
            <a:extLst>
              <a:ext uri="{FF2B5EF4-FFF2-40B4-BE49-F238E27FC236}">
                <a16:creationId xmlns:a16="http://schemas.microsoft.com/office/drawing/2014/main" id="{69A97A6F-5C06-4C74-B740-334650984EAC}"/>
              </a:ext>
            </a:extLst>
          </p:cNvPr>
          <p:cNvGraphicFramePr>
            <a:graphicFrameLocks noGrp="1"/>
          </p:cNvGraphicFramePr>
          <p:nvPr>
            <p:extLst>
              <p:ext uri="{D42A27DB-BD31-4B8C-83A1-F6EECF244321}">
                <p14:modId xmlns:p14="http://schemas.microsoft.com/office/powerpoint/2010/main" val="171661954"/>
              </p:ext>
            </p:extLst>
          </p:nvPr>
        </p:nvGraphicFramePr>
        <p:xfrm>
          <a:off x="364067" y="1938867"/>
          <a:ext cx="8221134" cy="4708616"/>
        </p:xfrm>
        <a:graphic>
          <a:graphicData uri="http://schemas.openxmlformats.org/drawingml/2006/table">
            <a:tbl>
              <a:tblPr firstRow="1" bandRow="1">
                <a:tableStyleId>{5C22544A-7EE6-4342-B048-85BDC9FD1C3A}</a:tableStyleId>
              </a:tblPr>
              <a:tblGrid>
                <a:gridCol w="4110567">
                  <a:extLst>
                    <a:ext uri="{9D8B030D-6E8A-4147-A177-3AD203B41FA5}">
                      <a16:colId xmlns:a16="http://schemas.microsoft.com/office/drawing/2014/main" val="1635383547"/>
                    </a:ext>
                  </a:extLst>
                </a:gridCol>
                <a:gridCol w="4110567">
                  <a:extLst>
                    <a:ext uri="{9D8B030D-6E8A-4147-A177-3AD203B41FA5}">
                      <a16:colId xmlns:a16="http://schemas.microsoft.com/office/drawing/2014/main" val="144672903"/>
                    </a:ext>
                  </a:extLst>
                </a:gridCol>
              </a:tblGrid>
              <a:tr h="521960">
                <a:tc>
                  <a:txBody>
                    <a:bodyPr/>
                    <a:lstStyle/>
                    <a:p>
                      <a:r>
                        <a:rPr lang="en-US" sz="1400" dirty="0">
                          <a:latin typeface="Arial" panose="020B0604020202020204" pitchFamily="34" charset="0"/>
                          <a:cs typeface="Arial" panose="020B0604020202020204" pitchFamily="34" charset="0"/>
                        </a:rPr>
                        <a:t>Cont.</a:t>
                      </a: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2500852"/>
                  </a:ext>
                </a:extLst>
              </a:tr>
              <a:tr h="329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Most recent educational status</a:t>
                      </a: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5493408"/>
                  </a:ext>
                </a:extLst>
              </a:tr>
              <a:tr h="329658">
                <a:tc>
                  <a:txBody>
                    <a:bodyPr/>
                    <a:lstStyle/>
                    <a:p>
                      <a:pPr algn="r"/>
                      <a:r>
                        <a:rPr lang="en-US" sz="1400" dirty="0">
                          <a:latin typeface="Arial" panose="020B0604020202020204" pitchFamily="34" charset="0"/>
                          <a:cs typeface="Arial" panose="020B0604020202020204" pitchFamily="34" charset="0"/>
                        </a:rPr>
                        <a:t>0.</a:t>
                      </a:r>
                    </a:p>
                  </a:txBody>
                  <a:tcPr/>
                </a:tc>
                <a:tc>
                  <a:txBody>
                    <a:bodyPr/>
                    <a:lstStyle/>
                    <a:p>
                      <a:r>
                        <a:rPr lang="en-US" sz="1400" dirty="0">
                          <a:latin typeface="Arial" panose="020B0604020202020204" pitchFamily="34" charset="0"/>
                          <a:cs typeface="Arial" panose="020B0604020202020204" pitchFamily="34" charset="0"/>
                        </a:rPr>
                        <a:t>K12: Graduated from high school</a:t>
                      </a:r>
                    </a:p>
                  </a:txBody>
                  <a:tcPr/>
                </a:tc>
                <a:extLst>
                  <a:ext uri="{0D108BD9-81ED-4DB2-BD59-A6C34878D82A}">
                    <a16:rowId xmlns:a16="http://schemas.microsoft.com/office/drawing/2014/main" val="1704470844"/>
                  </a:ext>
                </a:extLst>
              </a:tr>
              <a:tr h="329658">
                <a:tc>
                  <a:txBody>
                    <a:bodyPr/>
                    <a:lstStyle/>
                    <a:p>
                      <a:pPr algn="r"/>
                      <a:r>
                        <a:rPr lang="en-US" sz="1400" dirty="0">
                          <a:latin typeface="Arial" panose="020B0604020202020204" pitchFamily="34" charset="0"/>
                          <a:cs typeface="Arial" panose="020B0604020202020204" pitchFamily="34" charset="0"/>
                        </a:rPr>
                        <a:t>1.</a:t>
                      </a:r>
                    </a:p>
                  </a:txBody>
                  <a:tcPr/>
                </a:tc>
                <a:tc>
                  <a:txBody>
                    <a:bodyPr/>
                    <a:lstStyle/>
                    <a:p>
                      <a:r>
                        <a:rPr lang="en-US" sz="1400" dirty="0">
                          <a:latin typeface="Arial" panose="020B0604020202020204" pitchFamily="34" charset="0"/>
                          <a:cs typeface="Arial" panose="020B0604020202020204" pitchFamily="34" charset="0"/>
                        </a:rPr>
                        <a:t>K12: Obtained GED</a:t>
                      </a:r>
                    </a:p>
                  </a:txBody>
                  <a:tcPr/>
                </a:tc>
                <a:extLst>
                  <a:ext uri="{0D108BD9-81ED-4DB2-BD59-A6C34878D82A}">
                    <a16:rowId xmlns:a16="http://schemas.microsoft.com/office/drawing/2014/main" val="2762629247"/>
                  </a:ext>
                </a:extLst>
              </a:tr>
              <a:tr h="329658">
                <a:tc>
                  <a:txBody>
                    <a:bodyPr/>
                    <a:lstStyle/>
                    <a:p>
                      <a:pPr algn="r"/>
                      <a:r>
                        <a:rPr lang="en-US" sz="1400" dirty="0">
                          <a:latin typeface="Arial" panose="020B0604020202020204" pitchFamily="34" charset="0"/>
                          <a:cs typeface="Arial" panose="020B0604020202020204" pitchFamily="34" charset="0"/>
                        </a:rPr>
                        <a:t>2.</a:t>
                      </a:r>
                    </a:p>
                  </a:txBody>
                  <a:tcPr/>
                </a:tc>
                <a:tc>
                  <a:txBody>
                    <a:bodyPr/>
                    <a:lstStyle/>
                    <a:p>
                      <a:r>
                        <a:rPr lang="en-US" sz="1400" dirty="0">
                          <a:latin typeface="Arial" panose="020B0604020202020204" pitchFamily="34" charset="0"/>
                          <a:cs typeface="Arial" panose="020B0604020202020204" pitchFamily="34" charset="0"/>
                        </a:rPr>
                        <a:t>K12: Dropped out</a:t>
                      </a:r>
                    </a:p>
                  </a:txBody>
                  <a:tcPr/>
                </a:tc>
                <a:extLst>
                  <a:ext uri="{0D108BD9-81ED-4DB2-BD59-A6C34878D82A}">
                    <a16:rowId xmlns:a16="http://schemas.microsoft.com/office/drawing/2014/main" val="1364095470"/>
                  </a:ext>
                </a:extLst>
              </a:tr>
              <a:tr h="329658">
                <a:tc>
                  <a:txBody>
                    <a:bodyPr/>
                    <a:lstStyle/>
                    <a:p>
                      <a:pPr algn="r"/>
                      <a:r>
                        <a:rPr lang="en-US" sz="1400" dirty="0">
                          <a:latin typeface="Arial" panose="020B0604020202020204" pitchFamily="34" charset="0"/>
                          <a:cs typeface="Arial" panose="020B0604020202020204" pitchFamily="34" charset="0"/>
                        </a:rPr>
                        <a:t>3.</a:t>
                      </a:r>
                    </a:p>
                  </a:txBody>
                  <a:tcPr/>
                </a:tc>
                <a:tc>
                  <a:txBody>
                    <a:bodyPr/>
                    <a:lstStyle/>
                    <a:p>
                      <a:r>
                        <a:rPr lang="en-US" sz="1400" dirty="0">
                          <a:latin typeface="Arial" panose="020B0604020202020204" pitchFamily="34" charset="0"/>
                          <a:cs typeface="Arial" panose="020B0604020202020204" pitchFamily="34" charset="0"/>
                        </a:rPr>
                        <a:t>K12: Suspended</a:t>
                      </a:r>
                    </a:p>
                  </a:txBody>
                  <a:tcPr/>
                </a:tc>
                <a:extLst>
                  <a:ext uri="{0D108BD9-81ED-4DB2-BD59-A6C34878D82A}">
                    <a16:rowId xmlns:a16="http://schemas.microsoft.com/office/drawing/2014/main" val="1278304865"/>
                  </a:ext>
                </a:extLst>
              </a:tr>
              <a:tr h="329658">
                <a:tc>
                  <a:txBody>
                    <a:bodyPr/>
                    <a:lstStyle/>
                    <a:p>
                      <a:pPr algn="r"/>
                      <a:r>
                        <a:rPr lang="en-US" sz="1400" dirty="0">
                          <a:latin typeface="Arial" panose="020B0604020202020204" pitchFamily="34" charset="0"/>
                          <a:cs typeface="Arial" panose="020B0604020202020204" pitchFamily="34" charset="0"/>
                        </a:rPr>
                        <a:t>4.</a:t>
                      </a:r>
                    </a:p>
                  </a:txBody>
                  <a:tcPr/>
                </a:tc>
                <a:tc>
                  <a:txBody>
                    <a:bodyPr/>
                    <a:lstStyle/>
                    <a:p>
                      <a:r>
                        <a:rPr lang="en-US" sz="1400" dirty="0">
                          <a:latin typeface="Arial" panose="020B0604020202020204" pitchFamily="34" charset="0"/>
                          <a:cs typeface="Arial" panose="020B0604020202020204" pitchFamily="34" charset="0"/>
                        </a:rPr>
                        <a:t>K12: Expelled</a:t>
                      </a:r>
                    </a:p>
                  </a:txBody>
                  <a:tcPr/>
                </a:tc>
                <a:extLst>
                  <a:ext uri="{0D108BD9-81ED-4DB2-BD59-A6C34878D82A}">
                    <a16:rowId xmlns:a16="http://schemas.microsoft.com/office/drawing/2014/main" val="680283284"/>
                  </a:ext>
                </a:extLst>
              </a:tr>
              <a:tr h="560418">
                <a:tc>
                  <a:txBody>
                    <a:bodyPr/>
                    <a:lstStyle/>
                    <a:p>
                      <a:pPr algn="r"/>
                      <a:r>
                        <a:rPr lang="en-US" sz="1400" dirty="0">
                          <a:latin typeface="Arial" panose="020B0604020202020204" pitchFamily="34" charset="0"/>
                          <a:cs typeface="Arial" panose="020B0604020202020204" pitchFamily="34" charset="0"/>
                        </a:rPr>
                        <a:t>5.</a:t>
                      </a:r>
                    </a:p>
                  </a:txBody>
                  <a:tcPr/>
                </a:tc>
                <a:tc>
                  <a:txBody>
                    <a:bodyPr/>
                    <a:lstStyle/>
                    <a:p>
                      <a:r>
                        <a:rPr lang="en-US" sz="1400" dirty="0">
                          <a:latin typeface="Arial" panose="020B0604020202020204" pitchFamily="34" charset="0"/>
                          <a:cs typeface="Arial" panose="020B0604020202020204" pitchFamily="34" charset="0"/>
                        </a:rPr>
                        <a:t>Higher Education: Pursuing a credential but not currently attending</a:t>
                      </a:r>
                    </a:p>
                  </a:txBody>
                  <a:tcPr/>
                </a:tc>
                <a:extLst>
                  <a:ext uri="{0D108BD9-81ED-4DB2-BD59-A6C34878D82A}">
                    <a16:rowId xmlns:a16="http://schemas.microsoft.com/office/drawing/2014/main" val="2624819667"/>
                  </a:ext>
                </a:extLst>
              </a:tr>
              <a:tr h="329658">
                <a:tc>
                  <a:txBody>
                    <a:bodyPr/>
                    <a:lstStyle/>
                    <a:p>
                      <a:pPr algn="r"/>
                      <a:r>
                        <a:rPr lang="en-US" sz="1400" dirty="0">
                          <a:latin typeface="Arial" panose="020B0604020202020204" pitchFamily="34" charset="0"/>
                          <a:cs typeface="Arial" panose="020B0604020202020204" pitchFamily="34" charset="0"/>
                        </a:rPr>
                        <a:t>6.</a:t>
                      </a:r>
                    </a:p>
                  </a:txBody>
                  <a:tcPr/>
                </a:tc>
                <a:tc>
                  <a:txBody>
                    <a:bodyPr/>
                    <a:lstStyle/>
                    <a:p>
                      <a:r>
                        <a:rPr lang="en-US" sz="1400" dirty="0">
                          <a:latin typeface="Arial" panose="020B0604020202020204" pitchFamily="34" charset="0"/>
                          <a:cs typeface="Arial" panose="020B0604020202020204" pitchFamily="34" charset="0"/>
                        </a:rPr>
                        <a:t>Higher Education: Dropped out</a:t>
                      </a:r>
                    </a:p>
                  </a:txBody>
                  <a:tcPr/>
                </a:tc>
                <a:extLst>
                  <a:ext uri="{0D108BD9-81ED-4DB2-BD59-A6C34878D82A}">
                    <a16:rowId xmlns:a16="http://schemas.microsoft.com/office/drawing/2014/main" val="257961371"/>
                  </a:ext>
                </a:extLst>
              </a:tr>
              <a:tr h="329658">
                <a:tc>
                  <a:txBody>
                    <a:bodyPr/>
                    <a:lstStyle/>
                    <a:p>
                      <a:pPr algn="r"/>
                      <a:r>
                        <a:rPr lang="en-US" sz="1400" dirty="0">
                          <a:latin typeface="Arial" panose="020B0604020202020204" pitchFamily="34" charset="0"/>
                          <a:cs typeface="Arial" panose="020B0604020202020204" pitchFamily="34" charset="0"/>
                        </a:rPr>
                        <a:t>7.</a:t>
                      </a:r>
                    </a:p>
                  </a:txBody>
                  <a:tcPr/>
                </a:tc>
                <a:tc>
                  <a:txBody>
                    <a:bodyPr/>
                    <a:lstStyle/>
                    <a:p>
                      <a:r>
                        <a:rPr lang="en-US" sz="1400" dirty="0">
                          <a:latin typeface="Arial" panose="020B0604020202020204" pitchFamily="34" charset="0"/>
                          <a:cs typeface="Arial" panose="020B0604020202020204" pitchFamily="34" charset="0"/>
                        </a:rPr>
                        <a:t>Higher Education: Obtained a credential/degree</a:t>
                      </a:r>
                    </a:p>
                  </a:txBody>
                  <a:tcPr/>
                </a:tc>
                <a:extLst>
                  <a:ext uri="{0D108BD9-81ED-4DB2-BD59-A6C34878D82A}">
                    <a16:rowId xmlns:a16="http://schemas.microsoft.com/office/drawing/2014/main" val="3100816424"/>
                  </a:ext>
                </a:extLst>
              </a:tr>
              <a:tr h="329658">
                <a:tc>
                  <a:txBody>
                    <a:bodyPr/>
                    <a:lstStyle/>
                    <a:p>
                      <a:pPr algn="r"/>
                      <a:r>
                        <a:rPr lang="en-US" sz="1400" dirty="0">
                          <a:latin typeface="Arial" panose="020B0604020202020204" pitchFamily="34" charset="0"/>
                          <a:cs typeface="Arial" panose="020B0604020202020204" pitchFamily="34" charset="0"/>
                        </a:rPr>
                        <a:t>8.</a:t>
                      </a:r>
                    </a:p>
                  </a:txBody>
                  <a:tcPr/>
                </a:tc>
                <a:tc>
                  <a:txBody>
                    <a:bodyPr/>
                    <a:lstStyle/>
                    <a:p>
                      <a:r>
                        <a:rPr lang="en-US" sz="1400" dirty="0">
                          <a:latin typeface="Arial" panose="020B0604020202020204" pitchFamily="34" charset="0"/>
                          <a:cs typeface="Arial" panose="020B0604020202020204" pitchFamily="34" charset="0"/>
                        </a:rPr>
                        <a:t>Client doesn’t know</a:t>
                      </a:r>
                    </a:p>
                  </a:txBody>
                  <a:tcPr/>
                </a:tc>
                <a:extLst>
                  <a:ext uri="{0D108BD9-81ED-4DB2-BD59-A6C34878D82A}">
                    <a16:rowId xmlns:a16="http://schemas.microsoft.com/office/drawing/2014/main" val="634998006"/>
                  </a:ext>
                </a:extLst>
              </a:tr>
              <a:tr h="329658">
                <a:tc>
                  <a:txBody>
                    <a:bodyPr/>
                    <a:lstStyle/>
                    <a:p>
                      <a:pPr algn="r"/>
                      <a:r>
                        <a:rPr lang="en-US" sz="1400" dirty="0">
                          <a:latin typeface="Arial" panose="020B0604020202020204" pitchFamily="34" charset="0"/>
                          <a:cs typeface="Arial" panose="020B0604020202020204" pitchFamily="34" charset="0"/>
                        </a:rPr>
                        <a:t>9.</a:t>
                      </a:r>
                    </a:p>
                  </a:txBody>
                  <a:tcPr/>
                </a:tc>
                <a:tc>
                  <a:txBody>
                    <a:bodyPr/>
                    <a:lstStyle/>
                    <a:p>
                      <a:r>
                        <a:rPr lang="en-US" sz="1400" dirty="0">
                          <a:latin typeface="Arial" panose="020B0604020202020204" pitchFamily="34" charset="0"/>
                          <a:cs typeface="Arial" panose="020B0604020202020204" pitchFamily="34" charset="0"/>
                        </a:rPr>
                        <a:t>Client refused</a:t>
                      </a:r>
                    </a:p>
                  </a:txBody>
                  <a:tcPr/>
                </a:tc>
                <a:extLst>
                  <a:ext uri="{0D108BD9-81ED-4DB2-BD59-A6C34878D82A}">
                    <a16:rowId xmlns:a16="http://schemas.microsoft.com/office/drawing/2014/main" val="499581172"/>
                  </a:ext>
                </a:extLst>
              </a:tr>
              <a:tr h="329658">
                <a:tc>
                  <a:txBody>
                    <a:bodyPr/>
                    <a:lstStyle/>
                    <a:p>
                      <a:pPr algn="r"/>
                      <a:r>
                        <a:rPr lang="en-US" sz="1400" dirty="0">
                          <a:latin typeface="Arial" panose="020B0604020202020204" pitchFamily="34" charset="0"/>
                          <a:cs typeface="Arial" panose="020B0604020202020204" pitchFamily="34" charset="0"/>
                        </a:rPr>
                        <a:t>99.</a:t>
                      </a:r>
                    </a:p>
                  </a:txBody>
                  <a:tcPr/>
                </a:tc>
                <a:tc>
                  <a:txBody>
                    <a:bodyPr/>
                    <a:lstStyle/>
                    <a:p>
                      <a:r>
                        <a:rPr lang="en-US" sz="1400" dirty="0">
                          <a:latin typeface="Arial" panose="020B0604020202020204" pitchFamily="34" charset="0"/>
                          <a:cs typeface="Arial" panose="020B0604020202020204" pitchFamily="34" charset="0"/>
                        </a:rPr>
                        <a:t>Data not collected</a:t>
                      </a:r>
                    </a:p>
                  </a:txBody>
                  <a:tcPr/>
                </a:tc>
                <a:extLst>
                  <a:ext uri="{0D108BD9-81ED-4DB2-BD59-A6C34878D82A}">
                    <a16:rowId xmlns:a16="http://schemas.microsoft.com/office/drawing/2014/main" val="4026030530"/>
                  </a:ext>
                </a:extLst>
              </a:tr>
            </a:tbl>
          </a:graphicData>
        </a:graphic>
      </p:graphicFrame>
    </p:spTree>
    <p:extLst>
      <p:ext uri="{BB962C8B-B14F-4D97-AF65-F5344CB8AC3E}">
        <p14:creationId xmlns:p14="http://schemas.microsoft.com/office/powerpoint/2010/main" val="284737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7958666" y="2006600"/>
            <a:ext cx="4233334" cy="1532467"/>
          </a:xfrm>
        </p:spPr>
        <p:txBody>
          <a:bodyPr>
            <a:noAutofit/>
          </a:bodyPr>
          <a:lstStyle/>
          <a:p>
            <a:r>
              <a:rPr lang="en-US" sz="1600" dirty="0"/>
              <a:t>Financial Assistance</a:t>
            </a:r>
          </a:p>
          <a:p>
            <a:pPr lvl="1"/>
            <a:r>
              <a:rPr lang="en-US" dirty="0"/>
              <a:t>All clients receiving SSVF Financial Assistance</a:t>
            </a:r>
          </a:p>
          <a:p>
            <a:pPr lvl="1"/>
            <a:r>
              <a:rPr lang="en-US" dirty="0"/>
              <a:t>VA:SSVF – collection required only for RRH &amp; HP</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2459824798"/>
              </p:ext>
            </p:extLst>
          </p:nvPr>
        </p:nvGraphicFramePr>
        <p:xfrm>
          <a:off x="372532" y="2006600"/>
          <a:ext cx="7586134" cy="4472094"/>
        </p:xfrm>
        <a:graphic>
          <a:graphicData uri="http://schemas.openxmlformats.org/drawingml/2006/table">
            <a:tbl>
              <a:tblPr firstRow="1" bandRow="1">
                <a:tableStyleId>{5C22544A-7EE6-4342-B048-85BDC9FD1C3A}</a:tableStyleId>
              </a:tblPr>
              <a:tblGrid>
                <a:gridCol w="3793067">
                  <a:extLst>
                    <a:ext uri="{9D8B030D-6E8A-4147-A177-3AD203B41FA5}">
                      <a16:colId xmlns:a16="http://schemas.microsoft.com/office/drawing/2014/main" val="3751724050"/>
                    </a:ext>
                  </a:extLst>
                </a:gridCol>
                <a:gridCol w="3793067">
                  <a:extLst>
                    <a:ext uri="{9D8B030D-6E8A-4147-A177-3AD203B41FA5}">
                      <a16:colId xmlns:a16="http://schemas.microsoft.com/office/drawing/2014/main" val="553230036"/>
                    </a:ext>
                  </a:extLst>
                </a:gridCol>
              </a:tblGrid>
              <a:tr h="499533">
                <a:tc>
                  <a:txBody>
                    <a:bodyPr/>
                    <a:lstStyle/>
                    <a:p>
                      <a:r>
                        <a:rPr lang="en-US" sz="1600" dirty="0">
                          <a:latin typeface="Arial" panose="020B0604020202020204" pitchFamily="34" charset="0"/>
                          <a:cs typeface="Arial" panose="020B0604020202020204" pitchFamily="34" charset="0"/>
                        </a:rPr>
                        <a:t>Element Name</a:t>
                      </a:r>
                    </a:p>
                  </a:txBody>
                  <a:tcPr/>
                </a:tc>
                <a:tc>
                  <a:txBody>
                    <a:bodyPr/>
                    <a:lstStyle/>
                    <a:p>
                      <a:r>
                        <a:rPr lang="en-US" sz="1600" dirty="0">
                          <a:latin typeface="Arial" panose="020B0604020202020204" pitchFamily="34" charset="0"/>
                          <a:cs typeface="Arial" panose="020B0604020202020204" pitchFamily="34" charset="0"/>
                        </a:rPr>
                        <a:t>Financial Assistance - SSVF</a:t>
                      </a:r>
                    </a:p>
                  </a:txBody>
                  <a:tcPr/>
                </a:tc>
                <a:extLst>
                  <a:ext uri="{0D108BD9-81ED-4DB2-BD59-A6C34878D82A}">
                    <a16:rowId xmlns:a16="http://schemas.microsoft.com/office/drawing/2014/main" val="904371280"/>
                  </a:ext>
                </a:extLst>
              </a:tr>
              <a:tr h="375921">
                <a:tc>
                  <a:txBody>
                    <a:bodyPr/>
                    <a:lstStyle/>
                    <a:p>
                      <a:r>
                        <a:rPr lang="en-US" sz="1600" dirty="0">
                          <a:latin typeface="Arial" panose="020B0604020202020204" pitchFamily="34" charset="0"/>
                          <a:cs typeface="Arial" panose="020B0604020202020204" pitchFamily="34" charset="0"/>
                        </a:rPr>
                        <a:t>Date of Financial Assistance</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308050">
                <a:tc>
                  <a:txBody>
                    <a:bodyPr/>
                    <a:lstStyle/>
                    <a:p>
                      <a:r>
                        <a:rPr lang="en-US" sz="1600" dirty="0">
                          <a:latin typeface="Arial" panose="020B0604020202020204" pitchFamily="34" charset="0"/>
                          <a:cs typeface="Arial" panose="020B0604020202020204" pitchFamily="34" charset="0"/>
                        </a:rPr>
                        <a:t>Financial Assistance Amount</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7673678"/>
                  </a:ext>
                </a:extLst>
              </a:tr>
              <a:tr h="308050">
                <a:tc>
                  <a:txBody>
                    <a:bodyPr/>
                    <a:lstStyle/>
                    <a:p>
                      <a:r>
                        <a:rPr lang="en-US" sz="1600" dirty="0">
                          <a:latin typeface="Arial" panose="020B0604020202020204" pitchFamily="34" charset="0"/>
                          <a:cs typeface="Arial" panose="020B0604020202020204" pitchFamily="34" charset="0"/>
                        </a:rPr>
                        <a:t>Financial Assistance Type</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5949783"/>
                  </a:ext>
                </a:extLst>
              </a:tr>
              <a:tr h="308050">
                <a:tc>
                  <a:txBody>
                    <a:bodyPr/>
                    <a:lstStyle/>
                    <a:p>
                      <a:pPr algn="r"/>
                      <a:r>
                        <a:rPr lang="en-US" sz="1600" dirty="0">
                          <a:latin typeface="Arial" panose="020B0604020202020204" pitchFamily="34" charset="0"/>
                          <a:cs typeface="Arial" panose="020B0604020202020204" pitchFamily="34" charset="0"/>
                        </a:rPr>
                        <a:t>1.</a:t>
                      </a:r>
                    </a:p>
                  </a:txBody>
                  <a:tcPr/>
                </a:tc>
                <a:tc>
                  <a:txBody>
                    <a:bodyPr/>
                    <a:lstStyle/>
                    <a:p>
                      <a:r>
                        <a:rPr lang="en-US" sz="1600" dirty="0">
                          <a:latin typeface="Arial" panose="020B0604020202020204" pitchFamily="34" charset="0"/>
                          <a:cs typeface="Arial" panose="020B0604020202020204" pitchFamily="34" charset="0"/>
                        </a:rPr>
                        <a:t>Rental assistance</a:t>
                      </a:r>
                    </a:p>
                  </a:txBody>
                  <a:tcPr/>
                </a:tc>
                <a:extLst>
                  <a:ext uri="{0D108BD9-81ED-4DB2-BD59-A6C34878D82A}">
                    <a16:rowId xmlns:a16="http://schemas.microsoft.com/office/drawing/2014/main" val="2873781792"/>
                  </a:ext>
                </a:extLst>
              </a:tr>
              <a:tr h="308050">
                <a:tc>
                  <a:txBody>
                    <a:bodyPr/>
                    <a:lstStyle/>
                    <a:p>
                      <a:pPr algn="r"/>
                      <a:r>
                        <a:rPr lang="en-US" sz="1600" dirty="0">
                          <a:latin typeface="Arial" panose="020B0604020202020204" pitchFamily="34" charset="0"/>
                          <a:cs typeface="Arial" panose="020B0604020202020204" pitchFamily="34" charset="0"/>
                        </a:rPr>
                        <a:t>2.</a:t>
                      </a:r>
                    </a:p>
                  </a:txBody>
                  <a:tcPr/>
                </a:tc>
                <a:tc>
                  <a:txBody>
                    <a:bodyPr/>
                    <a:lstStyle/>
                    <a:p>
                      <a:r>
                        <a:rPr lang="en-US" sz="1600" dirty="0">
                          <a:latin typeface="Arial" panose="020B0604020202020204" pitchFamily="34" charset="0"/>
                          <a:cs typeface="Arial" panose="020B0604020202020204" pitchFamily="34" charset="0"/>
                        </a:rPr>
                        <a:t>Security deposit</a:t>
                      </a:r>
                    </a:p>
                  </a:txBody>
                  <a:tcPr/>
                </a:tc>
                <a:extLst>
                  <a:ext uri="{0D108BD9-81ED-4DB2-BD59-A6C34878D82A}">
                    <a16:rowId xmlns:a16="http://schemas.microsoft.com/office/drawing/2014/main" val="101973030"/>
                  </a:ext>
                </a:extLst>
              </a:tr>
              <a:tr h="308050">
                <a:tc>
                  <a:txBody>
                    <a:bodyPr/>
                    <a:lstStyle/>
                    <a:p>
                      <a:pPr algn="r"/>
                      <a:r>
                        <a:rPr lang="en-US" sz="1600" dirty="0">
                          <a:latin typeface="Arial" panose="020B0604020202020204" pitchFamily="34" charset="0"/>
                          <a:cs typeface="Arial" panose="020B0604020202020204" pitchFamily="34" charset="0"/>
                        </a:rPr>
                        <a:t>3.</a:t>
                      </a:r>
                    </a:p>
                  </a:txBody>
                  <a:tcPr/>
                </a:tc>
                <a:tc>
                  <a:txBody>
                    <a:bodyPr/>
                    <a:lstStyle/>
                    <a:p>
                      <a:r>
                        <a:rPr lang="en-US" sz="1600" dirty="0">
                          <a:latin typeface="Arial" panose="020B0604020202020204" pitchFamily="34" charset="0"/>
                          <a:cs typeface="Arial" panose="020B0604020202020204" pitchFamily="34" charset="0"/>
                        </a:rPr>
                        <a:t>Utility deposit</a:t>
                      </a:r>
                    </a:p>
                  </a:txBody>
                  <a:tcPr/>
                </a:tc>
                <a:extLst>
                  <a:ext uri="{0D108BD9-81ED-4DB2-BD59-A6C34878D82A}">
                    <a16:rowId xmlns:a16="http://schemas.microsoft.com/office/drawing/2014/main" val="2518274622"/>
                  </a:ext>
                </a:extLst>
              </a:tr>
              <a:tr h="308050">
                <a:tc>
                  <a:txBody>
                    <a:bodyPr/>
                    <a:lstStyle/>
                    <a:p>
                      <a:pPr algn="r"/>
                      <a:r>
                        <a:rPr lang="en-US" sz="1600" dirty="0">
                          <a:latin typeface="Arial" panose="020B0604020202020204" pitchFamily="34" charset="0"/>
                          <a:cs typeface="Arial" panose="020B0604020202020204" pitchFamily="34" charset="0"/>
                        </a:rPr>
                        <a:t>4.</a:t>
                      </a:r>
                    </a:p>
                  </a:txBody>
                  <a:tcPr/>
                </a:tc>
                <a:tc>
                  <a:txBody>
                    <a:bodyPr/>
                    <a:lstStyle/>
                    <a:p>
                      <a:r>
                        <a:rPr lang="en-US" sz="1600" dirty="0">
                          <a:latin typeface="Arial" panose="020B0604020202020204" pitchFamily="34" charset="0"/>
                          <a:cs typeface="Arial" panose="020B0604020202020204" pitchFamily="34" charset="0"/>
                        </a:rPr>
                        <a:t>Utility fee payment assistance</a:t>
                      </a:r>
                    </a:p>
                  </a:txBody>
                  <a:tcPr/>
                </a:tc>
                <a:extLst>
                  <a:ext uri="{0D108BD9-81ED-4DB2-BD59-A6C34878D82A}">
                    <a16:rowId xmlns:a16="http://schemas.microsoft.com/office/drawing/2014/main" val="801140237"/>
                  </a:ext>
                </a:extLst>
              </a:tr>
              <a:tr h="308050">
                <a:tc>
                  <a:txBody>
                    <a:bodyPr/>
                    <a:lstStyle/>
                    <a:p>
                      <a:pPr algn="r"/>
                      <a:r>
                        <a:rPr lang="en-US" sz="1600" dirty="0">
                          <a:latin typeface="Arial" panose="020B0604020202020204" pitchFamily="34" charset="0"/>
                          <a:cs typeface="Arial" panose="020B0604020202020204" pitchFamily="34" charset="0"/>
                        </a:rPr>
                        <a:t>5.</a:t>
                      </a:r>
                    </a:p>
                  </a:txBody>
                  <a:tcPr/>
                </a:tc>
                <a:tc>
                  <a:txBody>
                    <a:bodyPr/>
                    <a:lstStyle/>
                    <a:p>
                      <a:r>
                        <a:rPr lang="en-US" sz="1600" dirty="0">
                          <a:latin typeface="Arial" panose="020B0604020202020204" pitchFamily="34" charset="0"/>
                          <a:cs typeface="Arial" panose="020B0604020202020204" pitchFamily="34" charset="0"/>
                        </a:rPr>
                        <a:t>Transportation services: token/vouchers</a:t>
                      </a:r>
                    </a:p>
                  </a:txBody>
                  <a:tcPr/>
                </a:tc>
                <a:extLst>
                  <a:ext uri="{0D108BD9-81ED-4DB2-BD59-A6C34878D82A}">
                    <a16:rowId xmlns:a16="http://schemas.microsoft.com/office/drawing/2014/main" val="1165400619"/>
                  </a:ext>
                </a:extLst>
              </a:tr>
              <a:tr h="308050">
                <a:tc>
                  <a:txBody>
                    <a:bodyPr/>
                    <a:lstStyle/>
                    <a:p>
                      <a:pPr algn="r"/>
                      <a:r>
                        <a:rPr lang="en-US" sz="1600" dirty="0">
                          <a:latin typeface="Arial" panose="020B0604020202020204" pitchFamily="34" charset="0"/>
                          <a:cs typeface="Arial" panose="020B0604020202020204" pitchFamily="34" charset="0"/>
                        </a:rPr>
                        <a:t>9.</a:t>
                      </a:r>
                    </a:p>
                  </a:txBody>
                  <a:tcPr/>
                </a:tc>
                <a:tc>
                  <a:txBody>
                    <a:bodyPr/>
                    <a:lstStyle/>
                    <a:p>
                      <a:r>
                        <a:rPr lang="en-US" sz="1600" dirty="0">
                          <a:latin typeface="Arial" panose="020B0604020202020204" pitchFamily="34" charset="0"/>
                          <a:cs typeface="Arial" panose="020B0604020202020204" pitchFamily="34" charset="0"/>
                        </a:rPr>
                        <a:t>Transportation services: vehicle repair/maintenance</a:t>
                      </a:r>
                    </a:p>
                  </a:txBody>
                  <a:tcPr/>
                </a:tc>
                <a:extLst>
                  <a:ext uri="{0D108BD9-81ED-4DB2-BD59-A6C34878D82A}">
                    <a16:rowId xmlns:a16="http://schemas.microsoft.com/office/drawing/2014/main" val="2749269122"/>
                  </a:ext>
                </a:extLst>
              </a:tr>
              <a:tr h="308050">
                <a:tc>
                  <a:txBody>
                    <a:bodyPr/>
                    <a:lstStyle/>
                    <a:p>
                      <a:pPr algn="r"/>
                      <a:r>
                        <a:rPr lang="en-US" sz="1600" dirty="0">
                          <a:latin typeface="Arial" panose="020B0604020202020204" pitchFamily="34" charset="0"/>
                          <a:cs typeface="Arial" panose="020B0604020202020204" pitchFamily="34" charset="0"/>
                        </a:rPr>
                        <a:t>10.</a:t>
                      </a:r>
                    </a:p>
                  </a:txBody>
                  <a:tcPr/>
                </a:tc>
                <a:tc>
                  <a:txBody>
                    <a:bodyPr/>
                    <a:lstStyle/>
                    <a:p>
                      <a:r>
                        <a:rPr lang="en-US" sz="1600" dirty="0">
                          <a:latin typeface="Arial" panose="020B0604020202020204" pitchFamily="34" charset="0"/>
                          <a:cs typeface="Arial" panose="020B0604020202020204" pitchFamily="34" charset="0"/>
                        </a:rPr>
                        <a:t>Childcare</a:t>
                      </a:r>
                    </a:p>
                  </a:txBody>
                  <a:tcPr/>
                </a:tc>
                <a:extLst>
                  <a:ext uri="{0D108BD9-81ED-4DB2-BD59-A6C34878D82A}">
                    <a16:rowId xmlns:a16="http://schemas.microsoft.com/office/drawing/2014/main" val="2409733641"/>
                  </a:ext>
                </a:extLst>
              </a:tr>
              <a:tr h="308050">
                <a:tc>
                  <a:txBody>
                    <a:bodyPr/>
                    <a:lstStyle/>
                    <a:p>
                      <a:pPr algn="r"/>
                      <a:r>
                        <a:rPr lang="en-US" sz="1600" dirty="0">
                          <a:latin typeface="Arial" panose="020B0604020202020204" pitchFamily="34" charset="0"/>
                          <a:cs typeface="Arial" panose="020B0604020202020204" pitchFamily="34" charset="0"/>
                        </a:rPr>
                        <a:t>12.</a:t>
                      </a:r>
                    </a:p>
                  </a:txBody>
                  <a:tcPr/>
                </a:tc>
                <a:tc>
                  <a:txBody>
                    <a:bodyPr/>
                    <a:lstStyle/>
                    <a:p>
                      <a:r>
                        <a:rPr lang="en-US" sz="1600" dirty="0">
                          <a:latin typeface="Arial" panose="020B0604020202020204" pitchFamily="34" charset="0"/>
                          <a:cs typeface="Arial" panose="020B0604020202020204" pitchFamily="34" charset="0"/>
                        </a:rPr>
                        <a:t>General housing stability assistance</a:t>
                      </a:r>
                    </a:p>
                  </a:txBody>
                  <a:tcPr/>
                </a:tc>
                <a:extLst>
                  <a:ext uri="{0D108BD9-81ED-4DB2-BD59-A6C34878D82A}">
                    <a16:rowId xmlns:a16="http://schemas.microsoft.com/office/drawing/2014/main" val="2381823253"/>
                  </a:ext>
                </a:extLst>
              </a:tr>
            </a:tbl>
          </a:graphicData>
        </a:graphic>
      </p:graphicFrame>
    </p:spTree>
    <p:extLst>
      <p:ext uri="{BB962C8B-B14F-4D97-AF65-F5344CB8AC3E}">
        <p14:creationId xmlns:p14="http://schemas.microsoft.com/office/powerpoint/2010/main" val="388510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956733" y="2006600"/>
            <a:ext cx="9177867" cy="1532467"/>
          </a:xfrm>
        </p:spPr>
        <p:txBody>
          <a:bodyPr>
            <a:noAutofit/>
          </a:bodyPr>
          <a:lstStyle/>
          <a:p>
            <a:r>
              <a:rPr lang="en-US" sz="1600" dirty="0"/>
              <a:t>Financial Assistance</a:t>
            </a:r>
          </a:p>
          <a:p>
            <a:pPr lvl="1"/>
            <a:r>
              <a:rPr lang="en-US" dirty="0"/>
              <a:t>All clients receiving SSVF Financial Assistance</a:t>
            </a:r>
          </a:p>
          <a:p>
            <a:pPr lvl="1"/>
            <a:r>
              <a:rPr lang="en-US" dirty="0"/>
              <a:t>VA:SSVF – collection required only for RRH &amp; HP</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3276773339"/>
              </p:ext>
            </p:extLst>
          </p:nvPr>
        </p:nvGraphicFramePr>
        <p:xfrm>
          <a:off x="1642531" y="3608493"/>
          <a:ext cx="9059336" cy="1381761"/>
        </p:xfrm>
        <a:graphic>
          <a:graphicData uri="http://schemas.openxmlformats.org/drawingml/2006/table">
            <a:tbl>
              <a:tblPr firstRow="1" bandRow="1">
                <a:tableStyleId>{5C22544A-7EE6-4342-B048-85BDC9FD1C3A}</a:tableStyleId>
              </a:tblPr>
              <a:tblGrid>
                <a:gridCol w="4529668">
                  <a:extLst>
                    <a:ext uri="{9D8B030D-6E8A-4147-A177-3AD203B41FA5}">
                      <a16:colId xmlns:a16="http://schemas.microsoft.com/office/drawing/2014/main" val="3751724050"/>
                    </a:ext>
                  </a:extLst>
                </a:gridCol>
                <a:gridCol w="4529668">
                  <a:extLst>
                    <a:ext uri="{9D8B030D-6E8A-4147-A177-3AD203B41FA5}">
                      <a16:colId xmlns:a16="http://schemas.microsoft.com/office/drawing/2014/main" val="553230036"/>
                    </a:ext>
                  </a:extLst>
                </a:gridCol>
              </a:tblGrid>
              <a:tr h="0">
                <a:tc>
                  <a:txBody>
                    <a:bodyPr/>
                    <a:lstStyle/>
                    <a:p>
                      <a:r>
                        <a:rPr lang="en-US" sz="1600" dirty="0">
                          <a:latin typeface="Arial" panose="020B0604020202020204" pitchFamily="34" charset="0"/>
                          <a:cs typeface="Arial" panose="020B0604020202020204" pitchFamily="34" charset="0"/>
                        </a:rPr>
                        <a:t>Cont.</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375921">
                <a:tc>
                  <a:txBody>
                    <a:bodyPr/>
                    <a:lstStyle/>
                    <a:p>
                      <a:pPr algn="r"/>
                      <a:r>
                        <a:rPr lang="en-US" sz="1600" dirty="0">
                          <a:latin typeface="Arial" panose="020B0604020202020204" pitchFamily="34" charset="0"/>
                          <a:cs typeface="Arial" panose="020B0604020202020204" pitchFamily="34" charset="0"/>
                        </a:rPr>
                        <a:t>14</a:t>
                      </a:r>
                    </a:p>
                  </a:txBody>
                  <a:tcPr/>
                </a:tc>
                <a:tc>
                  <a:txBody>
                    <a:bodyPr/>
                    <a:lstStyle/>
                    <a:p>
                      <a:r>
                        <a:rPr lang="en-US" sz="1600" dirty="0">
                          <a:latin typeface="Arial" panose="020B0604020202020204" pitchFamily="34" charset="0"/>
                          <a:cs typeface="Arial" panose="020B0604020202020204" pitchFamily="34" charset="0"/>
                        </a:rPr>
                        <a:t>Emergency housing assistance</a:t>
                      </a:r>
                    </a:p>
                  </a:txBody>
                  <a:tcPr/>
                </a:tc>
                <a:extLst>
                  <a:ext uri="{0D108BD9-81ED-4DB2-BD59-A6C34878D82A}">
                    <a16:rowId xmlns:a16="http://schemas.microsoft.com/office/drawing/2014/main" val="3130451087"/>
                  </a:ext>
                </a:extLst>
              </a:tr>
              <a:tr h="308050">
                <a:tc>
                  <a:txBody>
                    <a:bodyPr/>
                    <a:lstStyle/>
                    <a:p>
                      <a:pPr algn="r"/>
                      <a:r>
                        <a:rPr lang="en-US" sz="1600" dirty="0">
                          <a:latin typeface="Arial" panose="020B0604020202020204" pitchFamily="34" charset="0"/>
                          <a:cs typeface="Arial" panose="020B0604020202020204" pitchFamily="34" charset="0"/>
                        </a:rPr>
                        <a:t>15.</a:t>
                      </a:r>
                    </a:p>
                  </a:txBody>
                  <a:tcPr/>
                </a:tc>
                <a:tc>
                  <a:txBody>
                    <a:bodyPr/>
                    <a:lstStyle/>
                    <a:p>
                      <a:r>
                        <a:rPr lang="en-US" sz="1600" dirty="0">
                          <a:latin typeface="Arial" panose="020B0604020202020204" pitchFamily="34" charset="0"/>
                          <a:cs typeface="Arial" panose="020B0604020202020204" pitchFamily="34" charset="0"/>
                        </a:rPr>
                        <a:t>Extended Shallow Subsidy – Rental Assistance</a:t>
                      </a:r>
                    </a:p>
                  </a:txBody>
                  <a:tcPr/>
                </a:tc>
                <a:extLst>
                  <a:ext uri="{0D108BD9-81ED-4DB2-BD59-A6C34878D82A}">
                    <a16:rowId xmlns:a16="http://schemas.microsoft.com/office/drawing/2014/main" val="4117673678"/>
                  </a:ext>
                </a:extLst>
              </a:tr>
              <a:tr h="308050">
                <a:tc>
                  <a:txBody>
                    <a:bodyPr/>
                    <a:lstStyle/>
                    <a:p>
                      <a:pPr algn="r"/>
                      <a:r>
                        <a:rPr lang="en-US" sz="1600" dirty="0">
                          <a:latin typeface="Arial" panose="020B0604020202020204" pitchFamily="34" charset="0"/>
                          <a:cs typeface="Arial" panose="020B0604020202020204" pitchFamily="34" charset="0"/>
                        </a:rPr>
                        <a:t>16.</a:t>
                      </a:r>
                    </a:p>
                  </a:txBody>
                  <a:tcPr/>
                </a:tc>
                <a:tc>
                  <a:txBody>
                    <a:bodyPr/>
                    <a:lstStyle/>
                    <a:p>
                      <a:r>
                        <a:rPr lang="en-US" sz="1600" dirty="0">
                          <a:latin typeface="Arial" panose="020B0604020202020204" pitchFamily="34" charset="0"/>
                          <a:cs typeface="Arial" panose="020B0604020202020204" pitchFamily="34" charset="0"/>
                        </a:rPr>
                        <a:t>Food Assistance</a:t>
                      </a:r>
                    </a:p>
                  </a:txBody>
                  <a:tcPr/>
                </a:tc>
                <a:extLst>
                  <a:ext uri="{0D108BD9-81ED-4DB2-BD59-A6C34878D82A}">
                    <a16:rowId xmlns:a16="http://schemas.microsoft.com/office/drawing/2014/main" val="3855949783"/>
                  </a:ext>
                </a:extLst>
              </a:tr>
            </a:tbl>
          </a:graphicData>
        </a:graphic>
      </p:graphicFrame>
    </p:spTree>
    <p:extLst>
      <p:ext uri="{BB962C8B-B14F-4D97-AF65-F5344CB8AC3E}">
        <p14:creationId xmlns:p14="http://schemas.microsoft.com/office/powerpoint/2010/main" val="121618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507999" y="1715957"/>
            <a:ext cx="8949268" cy="883310"/>
          </a:xfrm>
        </p:spPr>
        <p:txBody>
          <a:bodyPr>
            <a:noAutofit/>
          </a:bodyPr>
          <a:lstStyle/>
          <a:p>
            <a:r>
              <a:rPr lang="en-US" sz="1600" dirty="0"/>
              <a:t>HP Targeting Criteria</a:t>
            </a:r>
          </a:p>
          <a:p>
            <a:pPr lvl="1"/>
            <a:r>
              <a:rPr lang="en-US" dirty="0"/>
              <a:t>All clients receiving SSVF VA:SSVF</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2925534661"/>
              </p:ext>
            </p:extLst>
          </p:nvPr>
        </p:nvGraphicFramePr>
        <p:xfrm>
          <a:off x="507999" y="2498244"/>
          <a:ext cx="11509210" cy="3657600"/>
        </p:xfrm>
        <a:graphic>
          <a:graphicData uri="http://schemas.openxmlformats.org/drawingml/2006/table">
            <a:tbl>
              <a:tblPr firstRow="1" bandRow="1">
                <a:tableStyleId>{5C22544A-7EE6-4342-B048-85BDC9FD1C3A}</a:tableStyleId>
              </a:tblPr>
              <a:tblGrid>
                <a:gridCol w="5754605">
                  <a:extLst>
                    <a:ext uri="{9D8B030D-6E8A-4147-A177-3AD203B41FA5}">
                      <a16:colId xmlns:a16="http://schemas.microsoft.com/office/drawing/2014/main" val="3751724050"/>
                    </a:ext>
                  </a:extLst>
                </a:gridCol>
                <a:gridCol w="5754605">
                  <a:extLst>
                    <a:ext uri="{9D8B030D-6E8A-4147-A177-3AD203B41FA5}">
                      <a16:colId xmlns:a16="http://schemas.microsoft.com/office/drawing/2014/main" val="553230036"/>
                    </a:ext>
                  </a:extLst>
                </a:gridCol>
              </a:tblGrid>
              <a:tr h="244475">
                <a:tc>
                  <a:txBody>
                    <a:bodyPr/>
                    <a:lstStyle/>
                    <a:p>
                      <a:r>
                        <a:rPr lang="en-US" sz="1200" dirty="0">
                          <a:latin typeface="Arial" panose="020B0604020202020204" pitchFamily="34" charset="0"/>
                          <a:cs typeface="Arial" panose="020B0604020202020204" pitchFamily="34" charset="0"/>
                        </a:rPr>
                        <a:t>Element Name</a:t>
                      </a:r>
                    </a:p>
                  </a:txBody>
                  <a:tcPr/>
                </a:tc>
                <a:tc>
                  <a:txBody>
                    <a:bodyPr/>
                    <a:lstStyle/>
                    <a:p>
                      <a:r>
                        <a:rPr lang="en-US" sz="1200" dirty="0">
                          <a:latin typeface="Arial" panose="020B0604020202020204" pitchFamily="34" charset="0"/>
                          <a:cs typeface="Arial" panose="020B0604020202020204" pitchFamily="34" charset="0"/>
                        </a:rPr>
                        <a:t>HP Targeting Criteria</a:t>
                      </a:r>
                    </a:p>
                  </a:txBody>
                  <a:tcPr/>
                </a:tc>
                <a:extLst>
                  <a:ext uri="{0D108BD9-81ED-4DB2-BD59-A6C34878D82A}">
                    <a16:rowId xmlns:a16="http://schemas.microsoft.com/office/drawing/2014/main" val="904371280"/>
                  </a:ext>
                </a:extLst>
              </a:tr>
              <a:tr h="244475">
                <a:tc>
                  <a:txBody>
                    <a:bodyPr/>
                    <a:lstStyle/>
                    <a:p>
                      <a:r>
                        <a:rPr lang="en-US" sz="1200" dirty="0">
                          <a:latin typeface="Arial" panose="020B0604020202020204" pitchFamily="34" charset="0"/>
                          <a:cs typeface="Arial" panose="020B0604020202020204" pitchFamily="34" charset="0"/>
                        </a:rPr>
                        <a:t>Is Homeless Prevention Targeting Screener required?</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4117673678"/>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55949783"/>
                  </a:ext>
                </a:extLst>
              </a:tr>
              <a:tr h="5704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Referred by Coordinated Entry or a homeless assistance provider to prevent the household from entering an emergency shelter or transitional housing or from staying in a place not meant for human habitation</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386225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3781079883"/>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273152548"/>
                  </a:ext>
                </a:extLst>
              </a:tr>
              <a:tr h="244475">
                <a:tc>
                  <a:txBody>
                    <a:bodyPr/>
                    <a:lstStyle/>
                    <a:p>
                      <a:pPr algn="l"/>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Current housing loss within…</a:t>
                      </a:r>
                    </a:p>
                  </a:txBody>
                  <a:tcPr/>
                </a:tc>
                <a:extLst>
                  <a:ext uri="{0D108BD9-81ED-4DB2-BD59-A6C34878D82A}">
                    <a16:rowId xmlns:a16="http://schemas.microsoft.com/office/drawing/2014/main" val="2873781792"/>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1-6 days</a:t>
                      </a:r>
                    </a:p>
                  </a:txBody>
                  <a:tcPr/>
                </a:tc>
                <a:extLst>
                  <a:ext uri="{0D108BD9-81ED-4DB2-BD59-A6C34878D82A}">
                    <a16:rowId xmlns:a16="http://schemas.microsoft.com/office/drawing/2014/main" val="101973030"/>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7-13 days</a:t>
                      </a:r>
                    </a:p>
                  </a:txBody>
                  <a:tcPr/>
                </a:tc>
                <a:extLst>
                  <a:ext uri="{0D108BD9-81ED-4DB2-BD59-A6C34878D82A}">
                    <a16:rowId xmlns:a16="http://schemas.microsoft.com/office/drawing/2014/main" val="2518274622"/>
                  </a:ext>
                </a:extLst>
              </a:tr>
              <a:tr h="244475">
                <a:tc>
                  <a:txBody>
                    <a:bodyPr/>
                    <a:lstStyle/>
                    <a:p>
                      <a:pPr algn="r"/>
                      <a:r>
                        <a:rPr lang="en-US" sz="1200" dirty="0">
                          <a:latin typeface="Arial" panose="020B0604020202020204" pitchFamily="34" charset="0"/>
                          <a:cs typeface="Arial" panose="020B0604020202020204" pitchFamily="34" charset="0"/>
                        </a:rPr>
                        <a:t>2.</a:t>
                      </a:r>
                    </a:p>
                  </a:txBody>
                  <a:tcPr/>
                </a:tc>
                <a:tc>
                  <a:txBody>
                    <a:bodyPr/>
                    <a:lstStyle/>
                    <a:p>
                      <a:r>
                        <a:rPr lang="en-US" sz="1200" dirty="0">
                          <a:latin typeface="Arial" panose="020B0604020202020204" pitchFamily="34" charset="0"/>
                          <a:cs typeface="Arial" panose="020B0604020202020204" pitchFamily="34" charset="0"/>
                        </a:rPr>
                        <a:t>14-21 days</a:t>
                      </a:r>
                    </a:p>
                  </a:txBody>
                  <a:tcPr/>
                </a:tc>
                <a:extLst>
                  <a:ext uri="{0D108BD9-81ED-4DB2-BD59-A6C34878D82A}">
                    <a16:rowId xmlns:a16="http://schemas.microsoft.com/office/drawing/2014/main" val="3890302505"/>
                  </a:ext>
                </a:extLst>
              </a:tr>
              <a:tr h="244475">
                <a:tc>
                  <a:txBody>
                    <a:bodyPr/>
                    <a:lstStyle/>
                    <a:p>
                      <a:pPr algn="r"/>
                      <a:r>
                        <a:rPr lang="en-US" sz="1200" dirty="0">
                          <a:latin typeface="Arial" panose="020B0604020202020204" pitchFamily="34" charset="0"/>
                          <a:cs typeface="Arial" panose="020B0604020202020204" pitchFamily="34" charset="0"/>
                        </a:rPr>
                        <a:t>3.</a:t>
                      </a:r>
                    </a:p>
                  </a:txBody>
                  <a:tcPr/>
                </a:tc>
                <a:tc>
                  <a:txBody>
                    <a:bodyPr/>
                    <a:lstStyle/>
                    <a:p>
                      <a:r>
                        <a:rPr lang="en-US" sz="1200" dirty="0">
                          <a:latin typeface="Arial" panose="020B0604020202020204" pitchFamily="34" charset="0"/>
                          <a:cs typeface="Arial" panose="020B0604020202020204" pitchFamily="34" charset="0"/>
                        </a:rPr>
                        <a:t>More than 21 days</a:t>
                      </a:r>
                    </a:p>
                  </a:txBody>
                  <a:tcPr/>
                </a:tc>
                <a:extLst>
                  <a:ext uri="{0D108BD9-81ED-4DB2-BD59-A6C34878D82A}">
                    <a16:rowId xmlns:a16="http://schemas.microsoft.com/office/drawing/2014/main" val="533661390"/>
                  </a:ext>
                </a:extLst>
              </a:tr>
            </a:tbl>
          </a:graphicData>
        </a:graphic>
      </p:graphicFrame>
    </p:spTree>
    <p:extLst>
      <p:ext uri="{BB962C8B-B14F-4D97-AF65-F5344CB8AC3E}">
        <p14:creationId xmlns:p14="http://schemas.microsoft.com/office/powerpoint/2010/main" val="282565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507999" y="1715957"/>
            <a:ext cx="8949268" cy="883310"/>
          </a:xfrm>
        </p:spPr>
        <p:txBody>
          <a:bodyPr>
            <a:noAutofit/>
          </a:bodyPr>
          <a:lstStyle/>
          <a:p>
            <a:r>
              <a:rPr lang="en-US" sz="1600" dirty="0"/>
              <a:t>HP Targeting Criteria</a:t>
            </a:r>
          </a:p>
          <a:p>
            <a:pPr lvl="1"/>
            <a:r>
              <a:rPr lang="en-US" dirty="0"/>
              <a:t>All clients receiving SSVF VA:SSVF</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1502587869"/>
              </p:ext>
            </p:extLst>
          </p:nvPr>
        </p:nvGraphicFramePr>
        <p:xfrm>
          <a:off x="507999" y="2498244"/>
          <a:ext cx="11509210" cy="3616383"/>
        </p:xfrm>
        <a:graphic>
          <a:graphicData uri="http://schemas.openxmlformats.org/drawingml/2006/table">
            <a:tbl>
              <a:tblPr firstRow="1" bandRow="1">
                <a:tableStyleId>{5C22544A-7EE6-4342-B048-85BDC9FD1C3A}</a:tableStyleId>
              </a:tblPr>
              <a:tblGrid>
                <a:gridCol w="5754605">
                  <a:extLst>
                    <a:ext uri="{9D8B030D-6E8A-4147-A177-3AD203B41FA5}">
                      <a16:colId xmlns:a16="http://schemas.microsoft.com/office/drawing/2014/main" val="3751724050"/>
                    </a:ext>
                  </a:extLst>
                </a:gridCol>
                <a:gridCol w="5754605">
                  <a:extLst>
                    <a:ext uri="{9D8B030D-6E8A-4147-A177-3AD203B41FA5}">
                      <a16:colId xmlns:a16="http://schemas.microsoft.com/office/drawing/2014/main" val="553230036"/>
                    </a:ext>
                  </a:extLst>
                </a:gridCol>
              </a:tblGrid>
              <a:tr h="244475">
                <a:tc>
                  <a:txBody>
                    <a:bodyPr/>
                    <a:lstStyle/>
                    <a:p>
                      <a:r>
                        <a:rPr lang="en-US" sz="1200" dirty="0">
                          <a:latin typeface="Arial" panose="020B0604020202020204" pitchFamily="34" charset="0"/>
                          <a:cs typeface="Arial" panose="020B0604020202020204" pitchFamily="34" charset="0"/>
                        </a:rPr>
                        <a:t>Cont.</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Current household income</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$0 (i.e., not receiving cash benefits, no other current income)</a:t>
                      </a:r>
                    </a:p>
                  </a:txBody>
                  <a:tcPr/>
                </a:tc>
                <a:extLst>
                  <a:ext uri="{0D108BD9-81ED-4DB2-BD59-A6C34878D82A}">
                    <a16:rowId xmlns:a16="http://schemas.microsoft.com/office/drawing/2014/main" val="4117673678"/>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1-14% of Area Median Income (AMI) for household size)</a:t>
                      </a:r>
                    </a:p>
                  </a:txBody>
                  <a:tcPr/>
                </a:tc>
                <a:extLst>
                  <a:ext uri="{0D108BD9-81ED-4DB2-BD59-A6C34878D82A}">
                    <a16:rowId xmlns:a16="http://schemas.microsoft.com/office/drawing/2014/main" val="3855949783"/>
                  </a:ext>
                </a:extLst>
              </a:tr>
              <a:tr h="324543">
                <a:tc>
                  <a:txBody>
                    <a:bodyPr/>
                    <a:lstStyle/>
                    <a:p>
                      <a:pPr algn="r"/>
                      <a:r>
                        <a:rPr lang="en-US" sz="1200" dirty="0">
                          <a:latin typeface="Arial" panose="020B0604020202020204" pitchFamily="34" charset="0"/>
                          <a:cs typeface="Arial" panose="020B0604020202020204" pitchFamily="34" charset="0"/>
                        </a:rPr>
                        <a:t>2.</a:t>
                      </a:r>
                    </a:p>
                  </a:txBody>
                  <a:tcPr/>
                </a:tc>
                <a:tc>
                  <a:txBody>
                    <a:bodyPr/>
                    <a:lstStyle/>
                    <a:p>
                      <a:r>
                        <a:rPr lang="en-US" sz="1200" dirty="0">
                          <a:latin typeface="Arial" panose="020B0604020202020204" pitchFamily="34" charset="0"/>
                          <a:cs typeface="Arial" panose="020B0604020202020204" pitchFamily="34" charset="0"/>
                        </a:rPr>
                        <a:t>15-30% of AMI for household size</a:t>
                      </a:r>
                    </a:p>
                  </a:txBody>
                  <a:tcPr/>
                </a:tc>
                <a:extLst>
                  <a:ext uri="{0D108BD9-81ED-4DB2-BD59-A6C34878D82A}">
                    <a16:rowId xmlns:a16="http://schemas.microsoft.com/office/drawing/2014/main" val="753862257"/>
                  </a:ext>
                </a:extLst>
              </a:tr>
              <a:tr h="244475">
                <a:tc>
                  <a:txBody>
                    <a:bodyPr/>
                    <a:lstStyle/>
                    <a:p>
                      <a:pPr algn="r"/>
                      <a:r>
                        <a:rPr lang="en-US" sz="1200" dirty="0">
                          <a:latin typeface="Arial" panose="020B0604020202020204" pitchFamily="34" charset="0"/>
                          <a:cs typeface="Arial" panose="020B0604020202020204" pitchFamily="34" charset="0"/>
                        </a:rPr>
                        <a:t>3.</a:t>
                      </a:r>
                    </a:p>
                  </a:txBody>
                  <a:tcPr/>
                </a:tc>
                <a:tc>
                  <a:txBody>
                    <a:bodyPr/>
                    <a:lstStyle/>
                    <a:p>
                      <a:r>
                        <a:rPr lang="en-US" sz="1200" dirty="0">
                          <a:latin typeface="Arial" panose="020B0604020202020204" pitchFamily="34" charset="0"/>
                          <a:cs typeface="Arial" panose="020B0604020202020204" pitchFamily="34" charset="0"/>
                        </a:rPr>
                        <a:t>More than 30% of AMI for household size</a:t>
                      </a:r>
                    </a:p>
                  </a:txBody>
                  <a:tcPr/>
                </a:tc>
                <a:extLst>
                  <a:ext uri="{0D108BD9-81ED-4DB2-BD59-A6C34878D82A}">
                    <a16:rowId xmlns:a16="http://schemas.microsoft.com/office/drawing/2014/main" val="3781079883"/>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History of Literal homelessness street/shelter/transitional housing)</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3152548"/>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Most recent episode occurred within the last year</a:t>
                      </a:r>
                    </a:p>
                  </a:txBody>
                  <a:tcPr/>
                </a:tc>
                <a:extLst>
                  <a:ext uri="{0D108BD9-81ED-4DB2-BD59-A6C34878D82A}">
                    <a16:rowId xmlns:a16="http://schemas.microsoft.com/office/drawing/2014/main" val="2873781792"/>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Most recent episode occurred more than one year ago</a:t>
                      </a:r>
                    </a:p>
                  </a:txBody>
                  <a:tcPr/>
                </a:tc>
                <a:extLst>
                  <a:ext uri="{0D108BD9-81ED-4DB2-BD59-A6C34878D82A}">
                    <a16:rowId xmlns:a16="http://schemas.microsoft.com/office/drawing/2014/main" val="101973030"/>
                  </a:ext>
                </a:extLst>
              </a:tr>
              <a:tr h="244475">
                <a:tc>
                  <a:txBody>
                    <a:bodyPr/>
                    <a:lstStyle/>
                    <a:p>
                      <a:pPr algn="r"/>
                      <a:r>
                        <a:rPr lang="en-US" sz="1200" dirty="0">
                          <a:latin typeface="Arial" panose="020B0604020202020204" pitchFamily="34" charset="0"/>
                          <a:cs typeface="Arial" panose="020B0604020202020204" pitchFamily="34" charset="0"/>
                        </a:rPr>
                        <a:t>2.</a:t>
                      </a:r>
                    </a:p>
                  </a:txBody>
                  <a:tcPr/>
                </a:tc>
                <a:tc>
                  <a:txBody>
                    <a:bodyPr/>
                    <a:lstStyle/>
                    <a:p>
                      <a:r>
                        <a:rPr lang="en-US" sz="1200" dirty="0">
                          <a:latin typeface="Arial" panose="020B0604020202020204" pitchFamily="34" charset="0"/>
                          <a:cs typeface="Arial" panose="020B0604020202020204" pitchFamily="34" charset="0"/>
                        </a:rPr>
                        <a:t>None</a:t>
                      </a:r>
                    </a:p>
                  </a:txBody>
                  <a:tcPr/>
                </a:tc>
                <a:extLst>
                  <a:ext uri="{0D108BD9-81ED-4DB2-BD59-A6C34878D82A}">
                    <a16:rowId xmlns:a16="http://schemas.microsoft.com/office/drawing/2014/main" val="2518274622"/>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Client is a current leaseholder</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0302505"/>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533661390"/>
                  </a:ext>
                </a:extLst>
              </a:tr>
              <a:tr h="244475">
                <a:tc>
                  <a:txBody>
                    <a:bodyPr/>
                    <a:lstStyle/>
                    <a:p>
                      <a:pPr algn="r"/>
                      <a:r>
                        <a:rPr lang="en-US" sz="1200" dirty="0">
                          <a:latin typeface="Arial" panose="020B0604020202020204" pitchFamily="34" charset="0"/>
                          <a:cs typeface="Arial" panose="020B0604020202020204" pitchFamily="34" charset="0"/>
                        </a:rPr>
                        <a:t>1. </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292638390"/>
                  </a:ext>
                </a:extLst>
              </a:tr>
            </a:tbl>
          </a:graphicData>
        </a:graphic>
      </p:graphicFrame>
    </p:spTree>
    <p:extLst>
      <p:ext uri="{BB962C8B-B14F-4D97-AF65-F5344CB8AC3E}">
        <p14:creationId xmlns:p14="http://schemas.microsoft.com/office/powerpoint/2010/main" val="1027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14690D-1120-4E7D-A75A-D86294AD22A1}"/>
              </a:ext>
            </a:extLst>
          </p:cNvPr>
          <p:cNvSpPr>
            <a:spLocks noGrp="1"/>
          </p:cNvSpPr>
          <p:nvPr>
            <p:ph type="title"/>
          </p:nvPr>
        </p:nvSpPr>
        <p:spPr/>
        <p:txBody>
          <a:bodyPr>
            <a:normAutofit/>
          </a:bodyPr>
          <a:lstStyle/>
          <a:p>
            <a:r>
              <a:rPr lang="en-US" sz="3600" dirty="0"/>
              <a:t>agenda</a:t>
            </a:r>
          </a:p>
        </p:txBody>
      </p:sp>
      <p:sp>
        <p:nvSpPr>
          <p:cNvPr id="5" name="Content Placeholder 4">
            <a:extLst>
              <a:ext uri="{FF2B5EF4-FFF2-40B4-BE49-F238E27FC236}">
                <a16:creationId xmlns:a16="http://schemas.microsoft.com/office/drawing/2014/main" id="{092A2A92-7E9C-4FE5-B0CA-DC8F010666E6}"/>
              </a:ext>
            </a:extLst>
          </p:cNvPr>
          <p:cNvSpPr>
            <a:spLocks noGrp="1"/>
          </p:cNvSpPr>
          <p:nvPr>
            <p:ph idx="1"/>
          </p:nvPr>
        </p:nvSpPr>
        <p:spPr/>
        <p:txBody>
          <a:bodyPr>
            <a:normAutofit fontScale="77500" lnSpcReduction="20000"/>
          </a:bodyPr>
          <a:lstStyle/>
          <a:p>
            <a:r>
              <a:rPr lang="en-US" dirty="0"/>
              <a:t>Annual Requirements</a:t>
            </a:r>
          </a:p>
          <a:p>
            <a:pPr lvl="1"/>
            <a:r>
              <a:rPr lang="en-US" dirty="0"/>
              <a:t>Annual Documentation</a:t>
            </a:r>
          </a:p>
          <a:p>
            <a:pPr lvl="1"/>
            <a:r>
              <a:rPr lang="en-US" dirty="0"/>
              <a:t>Refresher Training</a:t>
            </a:r>
          </a:p>
          <a:p>
            <a:pPr lvl="1"/>
            <a:r>
              <a:rPr lang="en-US" dirty="0"/>
              <a:t>Security Training</a:t>
            </a:r>
          </a:p>
          <a:p>
            <a:pPr lvl="1"/>
            <a:r>
              <a:rPr lang="en-US" dirty="0"/>
              <a:t>Annual Invoicing</a:t>
            </a:r>
          </a:p>
          <a:p>
            <a:r>
              <a:rPr lang="en-US" dirty="0"/>
              <a:t>RRH &amp; TBRA Housing Move-in date</a:t>
            </a:r>
          </a:p>
          <a:p>
            <a:r>
              <a:rPr lang="en-US" dirty="0"/>
              <a:t>Password Reset</a:t>
            </a:r>
          </a:p>
          <a:p>
            <a:r>
              <a:rPr lang="en-US" dirty="0"/>
              <a:t>Data Entry Workflow</a:t>
            </a:r>
          </a:p>
          <a:p>
            <a:pPr lvl="1"/>
            <a:r>
              <a:rPr lang="en-US" dirty="0"/>
              <a:t>Covid Vaccine Assessment</a:t>
            </a:r>
          </a:p>
          <a:p>
            <a:r>
              <a:rPr lang="en-US" dirty="0"/>
              <a:t>Upcoming Data Standards</a:t>
            </a:r>
          </a:p>
          <a:p>
            <a:r>
              <a:rPr lang="en-US" dirty="0"/>
              <a:t>Data Quality</a:t>
            </a:r>
          </a:p>
          <a:p>
            <a:r>
              <a:rPr lang="en-US" dirty="0"/>
              <a:t>APR Reporting Reminders</a:t>
            </a:r>
          </a:p>
          <a:p>
            <a:r>
              <a:rPr lang="en-US" dirty="0"/>
              <a:t>Questions</a:t>
            </a:r>
          </a:p>
        </p:txBody>
      </p:sp>
    </p:spTree>
    <p:extLst>
      <p:ext uri="{BB962C8B-B14F-4D97-AF65-F5344CB8AC3E}">
        <p14:creationId xmlns:p14="http://schemas.microsoft.com/office/powerpoint/2010/main" val="322230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507999" y="1715957"/>
            <a:ext cx="8949268" cy="883310"/>
          </a:xfrm>
        </p:spPr>
        <p:txBody>
          <a:bodyPr>
            <a:noAutofit/>
          </a:bodyPr>
          <a:lstStyle/>
          <a:p>
            <a:r>
              <a:rPr lang="en-US" sz="1600" dirty="0"/>
              <a:t>HP Targeting Criteria</a:t>
            </a:r>
          </a:p>
          <a:p>
            <a:pPr lvl="1"/>
            <a:r>
              <a:rPr lang="en-US" dirty="0"/>
              <a:t>All clients receiving SSVF VA:SSVF</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1558413029"/>
              </p:ext>
            </p:extLst>
          </p:nvPr>
        </p:nvGraphicFramePr>
        <p:xfrm>
          <a:off x="507999" y="2498244"/>
          <a:ext cx="11509210" cy="3200400"/>
        </p:xfrm>
        <a:graphic>
          <a:graphicData uri="http://schemas.openxmlformats.org/drawingml/2006/table">
            <a:tbl>
              <a:tblPr firstRow="1" bandRow="1">
                <a:tableStyleId>{5C22544A-7EE6-4342-B048-85BDC9FD1C3A}</a:tableStyleId>
              </a:tblPr>
              <a:tblGrid>
                <a:gridCol w="5754605">
                  <a:extLst>
                    <a:ext uri="{9D8B030D-6E8A-4147-A177-3AD203B41FA5}">
                      <a16:colId xmlns:a16="http://schemas.microsoft.com/office/drawing/2014/main" val="3751724050"/>
                    </a:ext>
                  </a:extLst>
                </a:gridCol>
                <a:gridCol w="5754605">
                  <a:extLst>
                    <a:ext uri="{9D8B030D-6E8A-4147-A177-3AD203B41FA5}">
                      <a16:colId xmlns:a16="http://schemas.microsoft.com/office/drawing/2014/main" val="553230036"/>
                    </a:ext>
                  </a:extLst>
                </a:gridCol>
              </a:tblGrid>
              <a:tr h="244475">
                <a:tc>
                  <a:txBody>
                    <a:bodyPr/>
                    <a:lstStyle/>
                    <a:p>
                      <a:r>
                        <a:rPr lang="en-US" sz="1200" dirty="0">
                          <a:latin typeface="Arial" panose="020B0604020202020204" pitchFamily="34" charset="0"/>
                          <a:cs typeface="Arial" panose="020B0604020202020204" pitchFamily="34" charset="0"/>
                        </a:rPr>
                        <a:t>Cont.</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194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Has head of household (HOH) ever been a leaseholder?</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4117673678"/>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55949783"/>
                  </a:ext>
                </a:extLst>
              </a:tr>
              <a:tr h="324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Currently at risk of losing a tenant-based housing subsidy or housing in a subsidized building or unit?</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386225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3781079883"/>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273152548"/>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Rental Evictions within the past 7 years</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3781792"/>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 prior rental evictions</a:t>
                      </a:r>
                    </a:p>
                  </a:txBody>
                  <a:tcPr/>
                </a:tc>
                <a:extLst>
                  <a:ext uri="{0D108BD9-81ED-4DB2-BD59-A6C34878D82A}">
                    <a16:rowId xmlns:a16="http://schemas.microsoft.com/office/drawing/2014/main" val="101973030"/>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1 prior rental eviction</a:t>
                      </a:r>
                    </a:p>
                  </a:txBody>
                  <a:tcPr/>
                </a:tc>
                <a:extLst>
                  <a:ext uri="{0D108BD9-81ED-4DB2-BD59-A6C34878D82A}">
                    <a16:rowId xmlns:a16="http://schemas.microsoft.com/office/drawing/2014/main" val="2518274622"/>
                  </a:ext>
                </a:extLst>
              </a:tr>
              <a:tr h="244475">
                <a:tc>
                  <a:txBody>
                    <a:bodyPr/>
                    <a:lstStyle/>
                    <a:p>
                      <a:pPr algn="r"/>
                      <a:r>
                        <a:rPr lang="en-US" sz="1200" dirty="0">
                          <a:latin typeface="Arial" panose="020B0604020202020204" pitchFamily="34" charset="0"/>
                          <a:cs typeface="Arial" panose="020B0604020202020204" pitchFamily="34" charset="0"/>
                        </a:rPr>
                        <a:t>2.</a:t>
                      </a:r>
                    </a:p>
                  </a:txBody>
                  <a:tcPr/>
                </a:tc>
                <a:tc>
                  <a:txBody>
                    <a:bodyPr/>
                    <a:lstStyle/>
                    <a:p>
                      <a:r>
                        <a:rPr lang="en-US" sz="1200" dirty="0">
                          <a:latin typeface="Arial" panose="020B0604020202020204" pitchFamily="34" charset="0"/>
                          <a:cs typeface="Arial" panose="020B0604020202020204" pitchFamily="34" charset="0"/>
                        </a:rPr>
                        <a:t>2 or more prior rental evictions</a:t>
                      </a:r>
                    </a:p>
                  </a:txBody>
                  <a:tcPr/>
                </a:tc>
                <a:extLst>
                  <a:ext uri="{0D108BD9-81ED-4DB2-BD59-A6C34878D82A}">
                    <a16:rowId xmlns:a16="http://schemas.microsoft.com/office/drawing/2014/main" val="3890302505"/>
                  </a:ext>
                </a:extLst>
              </a:tr>
            </a:tbl>
          </a:graphicData>
        </a:graphic>
      </p:graphicFrame>
    </p:spTree>
    <p:extLst>
      <p:ext uri="{BB962C8B-B14F-4D97-AF65-F5344CB8AC3E}">
        <p14:creationId xmlns:p14="http://schemas.microsoft.com/office/powerpoint/2010/main" val="278005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507999" y="1715957"/>
            <a:ext cx="8949268" cy="883310"/>
          </a:xfrm>
        </p:spPr>
        <p:txBody>
          <a:bodyPr>
            <a:noAutofit/>
          </a:bodyPr>
          <a:lstStyle/>
          <a:p>
            <a:r>
              <a:rPr lang="en-US" sz="1600" dirty="0"/>
              <a:t>HP Targeting Criteria</a:t>
            </a:r>
          </a:p>
          <a:p>
            <a:pPr lvl="1"/>
            <a:r>
              <a:rPr lang="en-US" dirty="0"/>
              <a:t>All clients receiving SSVF VA:SSVF</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4144532422"/>
              </p:ext>
            </p:extLst>
          </p:nvPr>
        </p:nvGraphicFramePr>
        <p:xfrm>
          <a:off x="507999" y="2498244"/>
          <a:ext cx="11509210" cy="3433503"/>
        </p:xfrm>
        <a:graphic>
          <a:graphicData uri="http://schemas.openxmlformats.org/drawingml/2006/table">
            <a:tbl>
              <a:tblPr firstRow="1" bandRow="1">
                <a:tableStyleId>{5C22544A-7EE6-4342-B048-85BDC9FD1C3A}</a:tableStyleId>
              </a:tblPr>
              <a:tblGrid>
                <a:gridCol w="5754605">
                  <a:extLst>
                    <a:ext uri="{9D8B030D-6E8A-4147-A177-3AD203B41FA5}">
                      <a16:colId xmlns:a16="http://schemas.microsoft.com/office/drawing/2014/main" val="3751724050"/>
                    </a:ext>
                  </a:extLst>
                </a:gridCol>
                <a:gridCol w="5754605">
                  <a:extLst>
                    <a:ext uri="{9D8B030D-6E8A-4147-A177-3AD203B41FA5}">
                      <a16:colId xmlns:a16="http://schemas.microsoft.com/office/drawing/2014/main" val="553230036"/>
                    </a:ext>
                  </a:extLst>
                </a:gridCol>
              </a:tblGrid>
              <a:tr h="244475">
                <a:tc>
                  <a:txBody>
                    <a:bodyPr/>
                    <a:lstStyle/>
                    <a:p>
                      <a:r>
                        <a:rPr lang="en-US" sz="1200" dirty="0">
                          <a:latin typeface="Arial" panose="020B0604020202020204" pitchFamily="34" charset="0"/>
                          <a:cs typeface="Arial" panose="020B0604020202020204" pitchFamily="34" charset="0"/>
                        </a:rPr>
                        <a:t>Cont.</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194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Criminal record for arson, drug dealing or manufacture, or felony offense against persons or property</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4117673678"/>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55949783"/>
                  </a:ext>
                </a:extLst>
              </a:tr>
              <a:tr h="324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Incarcerated as adult (adults in household)</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386225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Not incarcerated</a:t>
                      </a:r>
                    </a:p>
                  </a:txBody>
                  <a:tcPr/>
                </a:tc>
                <a:extLst>
                  <a:ext uri="{0D108BD9-81ED-4DB2-BD59-A6C34878D82A}">
                    <a16:rowId xmlns:a16="http://schemas.microsoft.com/office/drawing/2014/main" val="3781079883"/>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Incarcerated once</a:t>
                      </a:r>
                    </a:p>
                  </a:txBody>
                  <a:tcPr/>
                </a:tc>
                <a:extLst>
                  <a:ext uri="{0D108BD9-81ED-4DB2-BD59-A6C34878D82A}">
                    <a16:rowId xmlns:a16="http://schemas.microsoft.com/office/drawing/2014/main" val="3273152548"/>
                  </a:ext>
                </a:extLst>
              </a:tr>
              <a:tr h="244475">
                <a:tc>
                  <a:txBody>
                    <a:bodyPr/>
                    <a:lstStyle/>
                    <a:p>
                      <a:pPr algn="r"/>
                      <a:r>
                        <a:rPr lang="en-US" sz="1200" dirty="0">
                          <a:latin typeface="Arial" panose="020B0604020202020204" pitchFamily="34" charset="0"/>
                          <a:cs typeface="Arial" panose="020B0604020202020204" pitchFamily="34" charset="0"/>
                        </a:rPr>
                        <a:t>2.</a:t>
                      </a:r>
                    </a:p>
                  </a:txBody>
                  <a:tcPr/>
                </a:tc>
                <a:tc>
                  <a:txBody>
                    <a:bodyPr/>
                    <a:lstStyle/>
                    <a:p>
                      <a:r>
                        <a:rPr lang="en-US" sz="1200" dirty="0">
                          <a:latin typeface="Arial" panose="020B0604020202020204" pitchFamily="34" charset="0"/>
                          <a:cs typeface="Arial" panose="020B0604020202020204" pitchFamily="34" charset="0"/>
                        </a:rPr>
                        <a:t>Incarcerated two or more times</a:t>
                      </a:r>
                    </a:p>
                  </a:txBody>
                  <a:tcPr/>
                </a:tc>
                <a:extLst>
                  <a:ext uri="{0D108BD9-81ED-4DB2-BD59-A6C34878D82A}">
                    <a16:rowId xmlns:a16="http://schemas.microsoft.com/office/drawing/2014/main" val="2873781792"/>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Discharged from jail or prison within last six months after incarceration of 90 days or more (adults)</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973030"/>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2518274622"/>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90302505"/>
                  </a:ext>
                </a:extLst>
              </a:tr>
            </a:tbl>
          </a:graphicData>
        </a:graphic>
      </p:graphicFrame>
    </p:spTree>
    <p:extLst>
      <p:ext uri="{BB962C8B-B14F-4D97-AF65-F5344CB8AC3E}">
        <p14:creationId xmlns:p14="http://schemas.microsoft.com/office/powerpoint/2010/main" val="3612175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507999" y="1715957"/>
            <a:ext cx="8949268" cy="883310"/>
          </a:xfrm>
        </p:spPr>
        <p:txBody>
          <a:bodyPr>
            <a:noAutofit/>
          </a:bodyPr>
          <a:lstStyle/>
          <a:p>
            <a:r>
              <a:rPr lang="en-US" sz="1600" dirty="0"/>
              <a:t>HP Targeting Criteria</a:t>
            </a:r>
          </a:p>
          <a:p>
            <a:pPr lvl="1"/>
            <a:r>
              <a:rPr lang="en-US" dirty="0"/>
              <a:t>All clients receiving SSVF VA:SSVF</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3826406911"/>
              </p:ext>
            </p:extLst>
          </p:nvPr>
        </p:nvGraphicFramePr>
        <p:xfrm>
          <a:off x="507999" y="2498244"/>
          <a:ext cx="11509210" cy="3749040"/>
        </p:xfrm>
        <a:graphic>
          <a:graphicData uri="http://schemas.openxmlformats.org/drawingml/2006/table">
            <a:tbl>
              <a:tblPr firstRow="1" bandRow="1">
                <a:tableStyleId>{5C22544A-7EE6-4342-B048-85BDC9FD1C3A}</a:tableStyleId>
              </a:tblPr>
              <a:tblGrid>
                <a:gridCol w="5754605">
                  <a:extLst>
                    <a:ext uri="{9D8B030D-6E8A-4147-A177-3AD203B41FA5}">
                      <a16:colId xmlns:a16="http://schemas.microsoft.com/office/drawing/2014/main" val="3751724050"/>
                    </a:ext>
                  </a:extLst>
                </a:gridCol>
                <a:gridCol w="5754605">
                  <a:extLst>
                    <a:ext uri="{9D8B030D-6E8A-4147-A177-3AD203B41FA5}">
                      <a16:colId xmlns:a16="http://schemas.microsoft.com/office/drawing/2014/main" val="553230036"/>
                    </a:ext>
                  </a:extLst>
                </a:gridCol>
              </a:tblGrid>
              <a:tr h="244475">
                <a:tc>
                  <a:txBody>
                    <a:bodyPr/>
                    <a:lstStyle/>
                    <a:p>
                      <a:r>
                        <a:rPr lang="en-US" sz="1200" dirty="0">
                          <a:latin typeface="Arial" panose="020B0604020202020204" pitchFamily="34" charset="0"/>
                          <a:cs typeface="Arial" panose="020B0604020202020204" pitchFamily="34" charset="0"/>
                        </a:rPr>
                        <a:t>Cont.</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194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Registered sex offender (all household members)</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4117673678"/>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55949783"/>
                  </a:ext>
                </a:extLst>
              </a:tr>
              <a:tr h="324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Head of Household with disabling condition (physical health, mental health, substance use) that directly affects ability to secure/maintain housing</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386225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3781079883"/>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273152548"/>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Currently pregnant (any household member)</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3781792"/>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101973030"/>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518274622"/>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Single parent with minor child(ren)</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0302505"/>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3273545361"/>
                  </a:ext>
                </a:extLst>
              </a:tr>
              <a:tr h="244475">
                <a:tc>
                  <a:txBody>
                    <a:bodyPr/>
                    <a:lstStyle/>
                    <a:p>
                      <a:pPr algn="r"/>
                      <a:r>
                        <a:rPr lang="en-US" sz="1200" dirty="0">
                          <a:latin typeface="Arial" panose="020B0604020202020204" pitchFamily="34" charset="0"/>
                          <a:cs typeface="Arial" panose="020B0604020202020204" pitchFamily="34" charset="0"/>
                        </a:rPr>
                        <a:t>1. </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212345143"/>
                  </a:ext>
                </a:extLst>
              </a:tr>
            </a:tbl>
          </a:graphicData>
        </a:graphic>
      </p:graphicFrame>
    </p:spTree>
    <p:extLst>
      <p:ext uri="{BB962C8B-B14F-4D97-AF65-F5344CB8AC3E}">
        <p14:creationId xmlns:p14="http://schemas.microsoft.com/office/powerpoint/2010/main" val="3093953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9BC8-579D-4A3C-B8D8-3DD7589685C6}"/>
              </a:ext>
            </a:extLst>
          </p:cNvPr>
          <p:cNvSpPr>
            <a:spLocks noGrp="1"/>
          </p:cNvSpPr>
          <p:nvPr>
            <p:ph type="title"/>
          </p:nvPr>
        </p:nvSpPr>
        <p:spPr/>
        <p:txBody>
          <a:bodyPr>
            <a:normAutofit/>
          </a:bodyPr>
          <a:lstStyle/>
          <a:p>
            <a:r>
              <a:rPr lang="en-US" sz="3600" dirty="0"/>
              <a:t>FY 2022 Data Standard Updates</a:t>
            </a:r>
          </a:p>
        </p:txBody>
      </p:sp>
      <p:sp>
        <p:nvSpPr>
          <p:cNvPr id="3" name="Content Placeholder 2">
            <a:extLst>
              <a:ext uri="{FF2B5EF4-FFF2-40B4-BE49-F238E27FC236}">
                <a16:creationId xmlns:a16="http://schemas.microsoft.com/office/drawing/2014/main" id="{0A20E053-B83A-4E7B-9F6F-F66854C3CAB6}"/>
              </a:ext>
            </a:extLst>
          </p:cNvPr>
          <p:cNvSpPr>
            <a:spLocks noGrp="1"/>
          </p:cNvSpPr>
          <p:nvPr>
            <p:ph idx="1"/>
          </p:nvPr>
        </p:nvSpPr>
        <p:spPr>
          <a:xfrm>
            <a:off x="507999" y="1715957"/>
            <a:ext cx="8949268" cy="883310"/>
          </a:xfrm>
        </p:spPr>
        <p:txBody>
          <a:bodyPr>
            <a:noAutofit/>
          </a:bodyPr>
          <a:lstStyle/>
          <a:p>
            <a:r>
              <a:rPr lang="en-US" sz="1600" dirty="0"/>
              <a:t>HP Targeting Criteria</a:t>
            </a:r>
          </a:p>
          <a:p>
            <a:pPr lvl="1"/>
            <a:r>
              <a:rPr lang="en-US" dirty="0"/>
              <a:t>All clients receiving SSVF VA:SSVF</a:t>
            </a:r>
          </a:p>
        </p:txBody>
      </p:sp>
      <p:graphicFrame>
        <p:nvGraphicFramePr>
          <p:cNvPr id="4" name="Table 4">
            <a:extLst>
              <a:ext uri="{FF2B5EF4-FFF2-40B4-BE49-F238E27FC236}">
                <a16:creationId xmlns:a16="http://schemas.microsoft.com/office/drawing/2014/main" id="{1C494543-832A-4577-88F2-2AAEA0F32E9F}"/>
              </a:ext>
            </a:extLst>
          </p:cNvPr>
          <p:cNvGraphicFramePr>
            <a:graphicFrameLocks noGrp="1"/>
          </p:cNvGraphicFramePr>
          <p:nvPr>
            <p:extLst>
              <p:ext uri="{D42A27DB-BD31-4B8C-83A1-F6EECF244321}">
                <p14:modId xmlns:p14="http://schemas.microsoft.com/office/powerpoint/2010/main" val="4109793481"/>
              </p:ext>
            </p:extLst>
          </p:nvPr>
        </p:nvGraphicFramePr>
        <p:xfrm>
          <a:off x="507999" y="2498244"/>
          <a:ext cx="11509210" cy="3524943"/>
        </p:xfrm>
        <a:graphic>
          <a:graphicData uri="http://schemas.openxmlformats.org/drawingml/2006/table">
            <a:tbl>
              <a:tblPr firstRow="1" bandRow="1">
                <a:tableStyleId>{5C22544A-7EE6-4342-B048-85BDC9FD1C3A}</a:tableStyleId>
              </a:tblPr>
              <a:tblGrid>
                <a:gridCol w="5754605">
                  <a:extLst>
                    <a:ext uri="{9D8B030D-6E8A-4147-A177-3AD203B41FA5}">
                      <a16:colId xmlns:a16="http://schemas.microsoft.com/office/drawing/2014/main" val="3751724050"/>
                    </a:ext>
                  </a:extLst>
                </a:gridCol>
                <a:gridCol w="5754605">
                  <a:extLst>
                    <a:ext uri="{9D8B030D-6E8A-4147-A177-3AD203B41FA5}">
                      <a16:colId xmlns:a16="http://schemas.microsoft.com/office/drawing/2014/main" val="553230036"/>
                    </a:ext>
                  </a:extLst>
                </a:gridCol>
              </a:tblGrid>
              <a:tr h="244475">
                <a:tc>
                  <a:txBody>
                    <a:bodyPr/>
                    <a:lstStyle/>
                    <a:p>
                      <a:r>
                        <a:rPr lang="en-US" sz="1200" dirty="0">
                          <a:latin typeface="Arial" panose="020B0604020202020204" pitchFamily="34" charset="0"/>
                          <a:cs typeface="Arial" panose="020B0604020202020204" pitchFamily="34" charset="0"/>
                        </a:rPr>
                        <a:t>Cont.</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4371280"/>
                  </a:ext>
                </a:extLst>
              </a:tr>
              <a:tr h="1947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Household includes one or more young children (age six or under), or a child who requires significant care</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45108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4117673678"/>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855949783"/>
                  </a:ext>
                </a:extLst>
              </a:tr>
              <a:tr h="32454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Household size of 5 or more requiring at least 3 bedrooms (due to age/gender mix)</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3862257"/>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3781079883"/>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3273152548"/>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Current/recent resident in area prioritized by the </a:t>
                      </a:r>
                      <a:r>
                        <a:rPr lang="en-US" sz="1200" dirty="0" err="1">
                          <a:latin typeface="Arial" panose="020B0604020202020204" pitchFamily="34" charset="0"/>
                          <a:cs typeface="Arial" panose="020B0604020202020204" pitchFamily="34" charset="0"/>
                        </a:rPr>
                        <a:t>CoC</a:t>
                      </a:r>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3781792"/>
                  </a:ext>
                </a:extLst>
              </a:tr>
              <a:tr h="244475">
                <a:tc>
                  <a:txBody>
                    <a:bodyPr/>
                    <a:lstStyle/>
                    <a:p>
                      <a:pPr algn="r"/>
                      <a:r>
                        <a:rPr lang="en-US" sz="1200" dirty="0">
                          <a:latin typeface="Arial" panose="020B0604020202020204" pitchFamily="34" charset="0"/>
                          <a:cs typeface="Arial" panose="020B0604020202020204" pitchFamily="34" charset="0"/>
                        </a:rPr>
                        <a:t>0.</a:t>
                      </a:r>
                    </a:p>
                  </a:txBody>
                  <a:tcPr/>
                </a:tc>
                <a:tc>
                  <a:txBody>
                    <a:bodyPr/>
                    <a:lstStyle/>
                    <a:p>
                      <a:r>
                        <a:rPr lang="en-US" sz="12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val="101973030"/>
                  </a:ext>
                </a:extLst>
              </a:tr>
              <a:tr h="244475">
                <a:tc>
                  <a:txBody>
                    <a:bodyPr/>
                    <a:lstStyle/>
                    <a:p>
                      <a:pPr algn="r"/>
                      <a:r>
                        <a:rPr lang="en-US" sz="1200" dirty="0">
                          <a:latin typeface="Arial" panose="020B0604020202020204" pitchFamily="34" charset="0"/>
                          <a:cs typeface="Arial" panose="020B0604020202020204" pitchFamily="34" charset="0"/>
                        </a:rPr>
                        <a:t>1.</a:t>
                      </a:r>
                    </a:p>
                  </a:txBody>
                  <a:tcPr/>
                </a:tc>
                <a:tc>
                  <a:txBody>
                    <a:bodyPr/>
                    <a:lstStyle/>
                    <a:p>
                      <a:r>
                        <a:rPr lang="en-US" sz="12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518274622"/>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HP applicant total points</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0302505"/>
                  </a:ext>
                </a:extLst>
              </a:tr>
              <a:tr h="244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Grantee targeting threshold score</a:t>
                      </a: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3545361"/>
                  </a:ext>
                </a:extLst>
              </a:tr>
            </a:tbl>
          </a:graphicData>
        </a:graphic>
      </p:graphicFrame>
    </p:spTree>
    <p:extLst>
      <p:ext uri="{BB962C8B-B14F-4D97-AF65-F5344CB8AC3E}">
        <p14:creationId xmlns:p14="http://schemas.microsoft.com/office/powerpoint/2010/main" val="720585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FD09E63-4C8E-4377-B2B1-7FA1E335B352}"/>
              </a:ext>
            </a:extLst>
          </p:cNvPr>
          <p:cNvSpPr>
            <a:spLocks noGrp="1"/>
          </p:cNvSpPr>
          <p:nvPr>
            <p:ph type="title"/>
          </p:nvPr>
        </p:nvSpPr>
        <p:spPr>
          <a:xfrm>
            <a:off x="1981199" y="644769"/>
            <a:ext cx="8229600" cy="1143000"/>
          </a:xfrm>
        </p:spPr>
        <p:txBody>
          <a:bodyPr>
            <a:normAutofit/>
          </a:bodyPr>
          <a:lstStyle/>
          <a:p>
            <a:r>
              <a:rPr lang="en-US" altLang="en-US" sz="3600" dirty="0"/>
              <a:t>Data Quality</a:t>
            </a:r>
          </a:p>
        </p:txBody>
      </p:sp>
      <p:sp>
        <p:nvSpPr>
          <p:cNvPr id="16387" name="Content Placeholder 2">
            <a:extLst>
              <a:ext uri="{FF2B5EF4-FFF2-40B4-BE49-F238E27FC236}">
                <a16:creationId xmlns:a16="http://schemas.microsoft.com/office/drawing/2014/main" id="{65C47F88-5401-4C3A-9D1A-49627D7E0315}"/>
              </a:ext>
            </a:extLst>
          </p:cNvPr>
          <p:cNvSpPr>
            <a:spLocks noGrp="1"/>
          </p:cNvSpPr>
          <p:nvPr>
            <p:ph idx="1"/>
          </p:nvPr>
        </p:nvSpPr>
        <p:spPr/>
        <p:txBody>
          <a:bodyPr>
            <a:normAutofit fontScale="92500" lnSpcReduction="10000"/>
          </a:bodyPr>
          <a:lstStyle/>
          <a:p>
            <a:pPr marL="514350" indent="-457200"/>
            <a:r>
              <a:rPr lang="en-US" altLang="en-US" sz="2800" dirty="0"/>
              <a:t>Staffing Changes</a:t>
            </a:r>
          </a:p>
          <a:p>
            <a:pPr marL="514350" indent="-457200"/>
            <a:r>
              <a:rPr lang="en-US" altLang="en-US" sz="2800" dirty="0"/>
              <a:t>All Data Quality Reports due on the 15</a:t>
            </a:r>
            <a:r>
              <a:rPr lang="en-US" altLang="en-US" sz="2800" baseline="30000" dirty="0"/>
              <a:t>th</a:t>
            </a:r>
            <a:r>
              <a:rPr lang="en-US" altLang="en-US" sz="2800" dirty="0"/>
              <a:t> of every month</a:t>
            </a:r>
          </a:p>
          <a:p>
            <a:pPr marL="838350" lvl="1" indent="-457200"/>
            <a:r>
              <a:rPr lang="en-US" sz="2400" dirty="0"/>
              <a:t>When submitting your canned Data Quality Framework, please remember to provide an explanation for any errors on any of your reports each month. With the exception of errors that take a year to come off.</a:t>
            </a:r>
            <a:endParaRPr lang="en-US" altLang="en-US" sz="2600" dirty="0"/>
          </a:p>
          <a:p>
            <a:pPr marL="514350" indent="-457200"/>
            <a:r>
              <a:rPr lang="en-US" altLang="en-US" sz="2800" dirty="0"/>
              <a:t>Send reports to kyhmisdataquality@kyhousing.org</a:t>
            </a:r>
          </a:p>
          <a:p>
            <a:pPr marL="514350" indent="-457200"/>
            <a:r>
              <a:rPr lang="en-US" altLang="en-US" sz="2800" dirty="0"/>
              <a:t>All Data Quality Instructions can be found on the HCA Help Desk</a:t>
            </a:r>
          </a:p>
          <a:p>
            <a:pPr marL="514350" indent="-457200"/>
            <a:r>
              <a:rPr lang="en-US" altLang="en-US" sz="2800" dirty="0"/>
              <a:t>Updated Data Quality Report Calendar on Help Desk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9A6B-485C-456A-AD00-D62851C83C7A}"/>
              </a:ext>
            </a:extLst>
          </p:cNvPr>
          <p:cNvSpPr>
            <a:spLocks noGrp="1"/>
          </p:cNvSpPr>
          <p:nvPr>
            <p:ph type="title"/>
          </p:nvPr>
        </p:nvSpPr>
        <p:spPr/>
        <p:txBody>
          <a:bodyPr>
            <a:normAutofit/>
          </a:bodyPr>
          <a:lstStyle/>
          <a:p>
            <a:r>
              <a:rPr lang="en-US" sz="3600" dirty="0"/>
              <a:t>Data Quality – ESG-CV</a:t>
            </a:r>
          </a:p>
        </p:txBody>
      </p:sp>
      <p:sp>
        <p:nvSpPr>
          <p:cNvPr id="3" name="Content Placeholder 2">
            <a:extLst>
              <a:ext uri="{FF2B5EF4-FFF2-40B4-BE49-F238E27FC236}">
                <a16:creationId xmlns:a16="http://schemas.microsoft.com/office/drawing/2014/main" id="{2C02A4D1-42CC-4EEC-AE54-ACFCA7261EBA}"/>
              </a:ext>
            </a:extLst>
          </p:cNvPr>
          <p:cNvSpPr>
            <a:spLocks noGrp="1"/>
          </p:cNvSpPr>
          <p:nvPr>
            <p:ph idx="1"/>
          </p:nvPr>
        </p:nvSpPr>
        <p:spPr/>
        <p:txBody>
          <a:bodyPr/>
          <a:lstStyle/>
          <a:p>
            <a:r>
              <a:rPr lang="en-US" dirty="0"/>
              <a:t>Run CAPER at the first of every month</a:t>
            </a:r>
          </a:p>
          <a:p>
            <a:pPr lvl="1"/>
            <a:r>
              <a:rPr lang="en-US" dirty="0"/>
              <a:t>Check all data quality errors</a:t>
            </a:r>
          </a:p>
          <a:p>
            <a:pPr lvl="2"/>
            <a:r>
              <a:rPr lang="en-US" dirty="0"/>
              <a:t>SSN, Income, Disability, and Relationship to Head of Household</a:t>
            </a:r>
          </a:p>
        </p:txBody>
      </p:sp>
    </p:spTree>
    <p:extLst>
      <p:ext uri="{BB962C8B-B14F-4D97-AF65-F5344CB8AC3E}">
        <p14:creationId xmlns:p14="http://schemas.microsoft.com/office/powerpoint/2010/main" val="112638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819A-2E12-4612-8180-199CB64ED200}"/>
              </a:ext>
            </a:extLst>
          </p:cNvPr>
          <p:cNvSpPr>
            <a:spLocks noGrp="1"/>
          </p:cNvSpPr>
          <p:nvPr>
            <p:ph type="ctrTitle"/>
          </p:nvPr>
        </p:nvSpPr>
        <p:spPr/>
        <p:txBody>
          <a:bodyPr>
            <a:normAutofit/>
          </a:bodyPr>
          <a:lstStyle/>
          <a:p>
            <a:r>
              <a:rPr lang="en-US" sz="4000" dirty="0"/>
              <a:t>HMIS Error Resolution Document</a:t>
            </a:r>
          </a:p>
        </p:txBody>
      </p:sp>
      <p:sp>
        <p:nvSpPr>
          <p:cNvPr id="3" name="Subtitle 2">
            <a:extLst>
              <a:ext uri="{FF2B5EF4-FFF2-40B4-BE49-F238E27FC236}">
                <a16:creationId xmlns:a16="http://schemas.microsoft.com/office/drawing/2014/main" id="{BF662631-E177-423F-9AC6-156D95537F3E}"/>
              </a:ext>
            </a:extLst>
          </p:cNvPr>
          <p:cNvSpPr>
            <a:spLocks noGrp="1"/>
          </p:cNvSpPr>
          <p:nvPr>
            <p:ph type="subTitle" idx="1"/>
          </p:nvPr>
        </p:nvSpPr>
        <p:spPr/>
        <p:txBody>
          <a:bodyPr/>
          <a:lstStyle/>
          <a:p>
            <a:r>
              <a:rPr lang="en-US" dirty="0"/>
              <a:t>Document Found on HCA Help Desk</a:t>
            </a:r>
          </a:p>
        </p:txBody>
      </p:sp>
    </p:spTree>
    <p:extLst>
      <p:ext uri="{BB962C8B-B14F-4D97-AF65-F5344CB8AC3E}">
        <p14:creationId xmlns:p14="http://schemas.microsoft.com/office/powerpoint/2010/main" val="4243050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C431-4592-4540-B074-9314348E0C35}"/>
              </a:ext>
            </a:extLst>
          </p:cNvPr>
          <p:cNvSpPr>
            <a:spLocks noGrp="1"/>
          </p:cNvSpPr>
          <p:nvPr>
            <p:ph type="title"/>
          </p:nvPr>
        </p:nvSpPr>
        <p:spPr/>
        <p:txBody>
          <a:bodyPr>
            <a:normAutofit/>
          </a:bodyPr>
          <a:lstStyle/>
          <a:p>
            <a:r>
              <a:rPr lang="en-US" sz="3600" dirty="0"/>
              <a:t>Agency Performance Accomplishments</a:t>
            </a:r>
          </a:p>
        </p:txBody>
      </p:sp>
      <p:sp>
        <p:nvSpPr>
          <p:cNvPr id="3" name="Content Placeholder 2">
            <a:extLst>
              <a:ext uri="{FF2B5EF4-FFF2-40B4-BE49-F238E27FC236}">
                <a16:creationId xmlns:a16="http://schemas.microsoft.com/office/drawing/2014/main" id="{13CD52DD-5437-4BE8-A125-2C7E9AFBB1A0}"/>
              </a:ext>
            </a:extLst>
          </p:cNvPr>
          <p:cNvSpPr>
            <a:spLocks noGrp="1"/>
          </p:cNvSpPr>
          <p:nvPr>
            <p:ph idx="1"/>
          </p:nvPr>
        </p:nvSpPr>
        <p:spPr>
          <a:xfrm>
            <a:off x="5133702" y="2180496"/>
            <a:ext cx="6731895" cy="3736977"/>
          </a:xfrm>
        </p:spPr>
        <p:txBody>
          <a:bodyPr>
            <a:normAutofit/>
          </a:bodyPr>
          <a:lstStyle/>
          <a:p>
            <a:pPr marL="0" indent="0" algn="ctr">
              <a:buNone/>
            </a:pPr>
            <a:r>
              <a:rPr lang="en-US" sz="2800" b="1" dirty="0"/>
              <a:t>Congratulations</a:t>
            </a:r>
          </a:p>
          <a:p>
            <a:pPr marL="0" indent="0" algn="ctr">
              <a:buNone/>
            </a:pPr>
            <a:endParaRPr lang="en-US" sz="2800" b="1" dirty="0"/>
          </a:p>
          <a:p>
            <a:pPr marL="0" indent="0">
              <a:buNone/>
            </a:pPr>
            <a:r>
              <a:rPr lang="en-US" sz="2400" b="1" dirty="0"/>
              <a:t>Big Sandy Area Community Action</a:t>
            </a:r>
          </a:p>
          <a:p>
            <a:pPr marL="0" indent="0">
              <a:buNone/>
            </a:pPr>
            <a:r>
              <a:rPr lang="en-US" sz="2400" b="1" dirty="0"/>
              <a:t>Clark County Community Services</a:t>
            </a:r>
          </a:p>
          <a:p>
            <a:pPr marL="0" indent="0">
              <a:buNone/>
            </a:pPr>
            <a:r>
              <a:rPr lang="en-US" sz="2400" b="1" dirty="0"/>
              <a:t>Harlan County Community Action</a:t>
            </a:r>
          </a:p>
          <a:p>
            <a:pPr marL="0" indent="0">
              <a:buNone/>
            </a:pPr>
            <a:r>
              <a:rPr lang="en-US" sz="2400" b="1" dirty="0"/>
              <a:t>The Salvation Army of Hopkinsville</a:t>
            </a:r>
          </a:p>
        </p:txBody>
      </p:sp>
      <p:pic>
        <p:nvPicPr>
          <p:cNvPr id="8" name="Picture 7">
            <a:extLst>
              <a:ext uri="{FF2B5EF4-FFF2-40B4-BE49-F238E27FC236}">
                <a16:creationId xmlns:a16="http://schemas.microsoft.com/office/drawing/2014/main" id="{5BC6A852-8C71-45B0-B6E5-FA664DE10C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6402" y="2655737"/>
            <a:ext cx="4698287" cy="3500108"/>
          </a:xfrm>
          <a:prstGeom prst="rect">
            <a:avLst/>
          </a:prstGeom>
        </p:spPr>
      </p:pic>
    </p:spTree>
    <p:extLst>
      <p:ext uri="{BB962C8B-B14F-4D97-AF65-F5344CB8AC3E}">
        <p14:creationId xmlns:p14="http://schemas.microsoft.com/office/powerpoint/2010/main" val="1914820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800-B59C-4067-93E2-58047CE105B1}"/>
              </a:ext>
            </a:extLst>
          </p:cNvPr>
          <p:cNvSpPr>
            <a:spLocks noGrp="1"/>
          </p:cNvSpPr>
          <p:nvPr>
            <p:ph type="title"/>
          </p:nvPr>
        </p:nvSpPr>
        <p:spPr/>
        <p:txBody>
          <a:bodyPr>
            <a:normAutofit/>
          </a:bodyPr>
          <a:lstStyle/>
          <a:p>
            <a:r>
              <a:rPr lang="en-US" sz="3600" dirty="0" err="1"/>
              <a:t>eSG</a:t>
            </a:r>
            <a:r>
              <a:rPr lang="en-US" sz="3600" dirty="0"/>
              <a:t> CAPER Highlights</a:t>
            </a:r>
          </a:p>
        </p:txBody>
      </p:sp>
      <p:sp>
        <p:nvSpPr>
          <p:cNvPr id="3" name="Content Placeholder 2">
            <a:extLst>
              <a:ext uri="{FF2B5EF4-FFF2-40B4-BE49-F238E27FC236}">
                <a16:creationId xmlns:a16="http://schemas.microsoft.com/office/drawing/2014/main" id="{78A7BD68-697C-4640-92EF-82D302BEE949}"/>
              </a:ext>
            </a:extLst>
          </p:cNvPr>
          <p:cNvSpPr>
            <a:spLocks noGrp="1"/>
          </p:cNvSpPr>
          <p:nvPr>
            <p:ph idx="1"/>
          </p:nvPr>
        </p:nvSpPr>
        <p:spPr/>
        <p:txBody>
          <a:bodyPr>
            <a:norm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63 total ESG project CAPERs submitted </a:t>
            </a:r>
          </a:p>
          <a:p>
            <a:pPr marL="594000" lvl="2">
              <a:spcBef>
                <a:spcPts val="0"/>
              </a:spcBef>
              <a:spcAft>
                <a:spcPts val="0"/>
              </a:spcAft>
            </a:pPr>
            <a:r>
              <a:rPr lang="en-US" sz="2000" dirty="0">
                <a:effectLst/>
                <a:latin typeface="Calibri" panose="020F0502020204030204" pitchFamily="34" charset="0"/>
                <a:ea typeface="Calibri" panose="020F0502020204030204" pitchFamily="34" charset="0"/>
              </a:rPr>
              <a:t>43 of those projects were able to serve households above what they initially proposed in their application</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ES projects = 16/24 total projects served more than they initially proposed</a:t>
            </a:r>
          </a:p>
          <a:p>
            <a:pPr marL="0" marR="0">
              <a:spcBef>
                <a:spcPts val="0"/>
              </a:spcBef>
              <a:spcAft>
                <a:spcPts val="0"/>
              </a:spcAft>
            </a:pPr>
            <a:r>
              <a:rPr lang="en-US" sz="2400" dirty="0" err="1">
                <a:effectLst/>
                <a:latin typeface="Calibri" panose="020F0502020204030204" pitchFamily="34" charset="0"/>
                <a:ea typeface="Calibri" panose="020F0502020204030204" pitchFamily="34" charset="0"/>
              </a:rPr>
              <a:t>Prev</a:t>
            </a:r>
            <a:r>
              <a:rPr lang="en-US" sz="2400" dirty="0">
                <a:effectLst/>
                <a:latin typeface="Calibri" panose="020F0502020204030204" pitchFamily="34" charset="0"/>
                <a:ea typeface="Calibri" panose="020F0502020204030204" pitchFamily="34" charset="0"/>
              </a:rPr>
              <a:t> projects = 4/8 total projects served more than they initially proposed</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RRH projects = 20/25 total projects served more than they initially proposed</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SO projects = 3/5 total projects served more than they initially proposed</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*That’s a percentage of 68% of the ESG projects in our Balance of State (and that includes VSPs). </a:t>
            </a:r>
          </a:p>
          <a:p>
            <a:endParaRPr lang="en-US" dirty="0"/>
          </a:p>
        </p:txBody>
      </p:sp>
    </p:spTree>
    <p:extLst>
      <p:ext uri="{BB962C8B-B14F-4D97-AF65-F5344CB8AC3E}">
        <p14:creationId xmlns:p14="http://schemas.microsoft.com/office/powerpoint/2010/main" val="75866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BBCE-C41F-4DA3-9C56-72C3D9DA5156}"/>
              </a:ext>
            </a:extLst>
          </p:cNvPr>
          <p:cNvSpPr>
            <a:spLocks noGrp="1"/>
          </p:cNvSpPr>
          <p:nvPr>
            <p:ph type="title"/>
          </p:nvPr>
        </p:nvSpPr>
        <p:spPr/>
        <p:txBody>
          <a:bodyPr>
            <a:normAutofit/>
          </a:bodyPr>
          <a:lstStyle/>
          <a:p>
            <a:r>
              <a:rPr lang="en-US" sz="3600" dirty="0">
                <a:effectLst/>
                <a:ea typeface="Calibri" panose="020F0502020204030204" pitchFamily="34" charset="0"/>
              </a:rPr>
              <a:t>APR Reporting Reminders</a:t>
            </a:r>
            <a:endParaRPr lang="en-US" sz="3600" dirty="0"/>
          </a:p>
        </p:txBody>
      </p:sp>
      <p:sp>
        <p:nvSpPr>
          <p:cNvPr id="3" name="Content Placeholder 2">
            <a:extLst>
              <a:ext uri="{FF2B5EF4-FFF2-40B4-BE49-F238E27FC236}">
                <a16:creationId xmlns:a16="http://schemas.microsoft.com/office/drawing/2014/main" id="{93FB1681-FAC3-4AE9-8CEE-5CC6CE1A6426}"/>
              </a:ext>
            </a:extLst>
          </p:cNvPr>
          <p:cNvSpPr>
            <a:spLocks noGrp="1"/>
          </p:cNvSpPr>
          <p:nvPr>
            <p:ph idx="1"/>
          </p:nvPr>
        </p:nvSpPr>
        <p:spPr>
          <a:xfrm>
            <a:off x="581192" y="1956021"/>
            <a:ext cx="11029615" cy="4199823"/>
          </a:xfrm>
        </p:spPr>
        <p:txBody>
          <a:bodyPr>
            <a:normAutofit fontScale="85000" lnSpcReduction="20000"/>
          </a:bodyPr>
          <a:lstStyle/>
          <a:p>
            <a:pPr marL="0" marR="0" indent="0">
              <a:spcBef>
                <a:spcPts val="0"/>
              </a:spcBef>
              <a:spcAft>
                <a:spcPts val="0"/>
              </a:spcAft>
              <a:buNone/>
            </a:pPr>
            <a:r>
              <a:rPr lang="en-US" sz="2100" dirty="0">
                <a:effectLst/>
                <a:ea typeface="Calibri" panose="020F0502020204030204" pitchFamily="34" charset="0"/>
              </a:rPr>
              <a:t>The HCA Data &amp; Reporting team would like to remind all </a:t>
            </a:r>
            <a:r>
              <a:rPr lang="en-US" sz="2100" dirty="0" err="1">
                <a:effectLst/>
                <a:ea typeface="Calibri" panose="020F0502020204030204" pitchFamily="34" charset="0"/>
              </a:rPr>
              <a:t>CoC</a:t>
            </a:r>
            <a:r>
              <a:rPr lang="en-US" sz="2100" dirty="0">
                <a:effectLst/>
                <a:ea typeface="Calibri" panose="020F0502020204030204" pitchFamily="34" charset="0"/>
              </a:rPr>
              <a:t> subrecipients of a few reporting requirements. </a:t>
            </a:r>
          </a:p>
          <a:p>
            <a:pPr marR="0">
              <a:spcBef>
                <a:spcPts val="0"/>
              </a:spcBef>
              <a:spcAft>
                <a:spcPts val="0"/>
              </a:spcAft>
              <a:buFont typeface="Wingdings" panose="05000000000000000000" pitchFamily="2" charset="2"/>
              <a:buChar char="§"/>
            </a:pPr>
            <a:endParaRPr lang="en-US" sz="1900" dirty="0">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
            </a:pPr>
            <a:r>
              <a:rPr lang="en-US" sz="1900" dirty="0">
                <a:effectLst/>
                <a:ea typeface="Times New Roman" panose="02020603050405020304" pitchFamily="18" charset="0"/>
              </a:rPr>
              <a:t>You should receive an automated email from KHC </a:t>
            </a:r>
            <a:r>
              <a:rPr lang="en-US" sz="1900" u="sng" dirty="0">
                <a:effectLst/>
                <a:ea typeface="Times New Roman" panose="02020603050405020304" pitchFamily="18" charset="0"/>
              </a:rPr>
              <a:t>after the end of your grant period</a:t>
            </a:r>
            <a:r>
              <a:rPr lang="en-US" sz="1900" dirty="0">
                <a:effectLst/>
                <a:ea typeface="Times New Roman" panose="02020603050405020304" pitchFamily="18" charset="0"/>
              </a:rPr>
              <a:t>, that details your due date to HUD, and instructions for submitting. If you are responsible for any aspect of this reporting piece and do not receive this email, please email Kayla Sexton at </a:t>
            </a:r>
            <a:r>
              <a:rPr lang="en-US" sz="1900" u="sng" dirty="0">
                <a:solidFill>
                  <a:srgbClr val="0563C1"/>
                </a:solidFill>
                <a:effectLst/>
                <a:ea typeface="Times New Roman" panose="02020603050405020304" pitchFamily="18" charset="0"/>
                <a:hlinkClick r:id="rId3"/>
              </a:rPr>
              <a:t>ksexton@kyhousing.org</a:t>
            </a:r>
            <a:r>
              <a:rPr lang="en-US" sz="1900" dirty="0">
                <a:effectLst/>
                <a:ea typeface="Times New Roman" panose="02020603050405020304" pitchFamily="18" charset="0"/>
              </a:rPr>
              <a:t>, so that we can get this information to you.</a:t>
            </a:r>
            <a:endParaRPr lang="en-US" sz="1900" dirty="0">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
            </a:pPr>
            <a:r>
              <a:rPr lang="en-US" sz="1900" dirty="0">
                <a:effectLst/>
                <a:ea typeface="Times New Roman" panose="02020603050405020304" pitchFamily="18" charset="0"/>
              </a:rPr>
              <a:t>APR’s are due to KHC 45 calendar days from the grant end date.</a:t>
            </a:r>
            <a:endParaRPr lang="en-US" sz="1900" dirty="0">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
            </a:pPr>
            <a:r>
              <a:rPr lang="en-US" sz="1900" dirty="0">
                <a:effectLst/>
                <a:ea typeface="Times New Roman" panose="02020603050405020304" pitchFamily="18" charset="0"/>
              </a:rPr>
              <a:t>Please reach out to Michelle Singer at </a:t>
            </a:r>
            <a:r>
              <a:rPr lang="en-US" sz="1900" u="sng" dirty="0">
                <a:solidFill>
                  <a:srgbClr val="0563C1"/>
                </a:solidFill>
                <a:effectLst/>
                <a:ea typeface="Times New Roman" panose="02020603050405020304" pitchFamily="18" charset="0"/>
                <a:hlinkClick r:id="rId4"/>
              </a:rPr>
              <a:t>msinger@kyhousing.org</a:t>
            </a:r>
            <a:r>
              <a:rPr lang="en-US" sz="1900" dirty="0">
                <a:effectLst/>
                <a:ea typeface="Times New Roman" panose="02020603050405020304" pitchFamily="18" charset="0"/>
              </a:rPr>
              <a:t> if you have Admin expenses and see that KHC has remaining Admin funds that can be allocated to cover your Admin expenses</a:t>
            </a:r>
            <a:endParaRPr lang="en-US" sz="1900" dirty="0">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
            </a:pPr>
            <a:r>
              <a:rPr lang="en-US" sz="1900" dirty="0">
                <a:effectLst/>
                <a:ea typeface="Times New Roman" panose="02020603050405020304" pitchFamily="18" charset="0"/>
              </a:rPr>
              <a:t>Submit </a:t>
            </a:r>
            <a:r>
              <a:rPr lang="en-US" sz="1900" b="1" dirty="0">
                <a:effectLst/>
                <a:ea typeface="Times New Roman" panose="02020603050405020304" pitchFamily="18" charset="0"/>
              </a:rPr>
              <a:t>final</a:t>
            </a:r>
            <a:r>
              <a:rPr lang="en-US" sz="1900" dirty="0">
                <a:effectLst/>
                <a:ea typeface="Times New Roman" panose="02020603050405020304" pitchFamily="18" charset="0"/>
              </a:rPr>
              <a:t> draws at least </a:t>
            </a:r>
            <a:r>
              <a:rPr lang="en-US" sz="1900" b="1" dirty="0">
                <a:effectLst/>
                <a:ea typeface="Times New Roman" panose="02020603050405020304" pitchFamily="18" charset="0"/>
              </a:rPr>
              <a:t>one week</a:t>
            </a:r>
            <a:r>
              <a:rPr lang="en-US" sz="1900" dirty="0">
                <a:effectLst/>
                <a:ea typeface="Times New Roman" panose="02020603050405020304" pitchFamily="18" charset="0"/>
              </a:rPr>
              <a:t> in advance of submitting your APR within the Web Draw System, this will ensure all funds have been disbursed and properly represented within your Financials section of your APR form. </a:t>
            </a:r>
            <a:endParaRPr lang="en-US" sz="1900" dirty="0">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
            </a:pPr>
            <a:r>
              <a:rPr lang="en-US" sz="1900" dirty="0">
                <a:effectLst/>
                <a:ea typeface="Times New Roman" panose="02020603050405020304" pitchFamily="18" charset="0"/>
              </a:rPr>
              <a:t>Please attach a PDF of your HMIS (or comparable database) </a:t>
            </a:r>
            <a:r>
              <a:rPr lang="en-US" sz="1900" dirty="0" err="1">
                <a:effectLst/>
                <a:ea typeface="Times New Roman" panose="02020603050405020304" pitchFamily="18" charset="0"/>
              </a:rPr>
              <a:t>CoC</a:t>
            </a:r>
            <a:r>
              <a:rPr lang="en-US" sz="1900" dirty="0">
                <a:effectLst/>
                <a:ea typeface="Times New Roman" panose="02020603050405020304" pitchFamily="18" charset="0"/>
              </a:rPr>
              <a:t> APR report to your APR before submitting within the Web Draw System.</a:t>
            </a:r>
            <a:endParaRPr lang="en-US" sz="1900" dirty="0">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
            </a:pPr>
            <a:r>
              <a:rPr lang="en-US" sz="1900" dirty="0">
                <a:effectLst/>
                <a:ea typeface="Times New Roman" panose="02020603050405020304" pitchFamily="18" charset="0"/>
              </a:rPr>
              <a:t>You should receive a confirmation email that your APR was submitted, (if you do not, please reach out to Kayla Sexton or submit a Help Desk ticket).</a:t>
            </a:r>
            <a:endParaRPr lang="en-US" sz="1900" dirty="0">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
            </a:pPr>
            <a:r>
              <a:rPr lang="en-US" sz="1900" dirty="0">
                <a:effectLst/>
                <a:ea typeface="Times New Roman" panose="02020603050405020304" pitchFamily="18" charset="0"/>
              </a:rPr>
              <a:t>Lastly you must submit your HMIS (or comparable database) CSV file, those can be sent to </a:t>
            </a:r>
            <a:r>
              <a:rPr lang="en-US" sz="1900" u="sng" dirty="0">
                <a:solidFill>
                  <a:srgbClr val="0563C1"/>
                </a:solidFill>
                <a:effectLst/>
                <a:ea typeface="Times New Roman" panose="02020603050405020304" pitchFamily="18" charset="0"/>
                <a:hlinkClick r:id="rId5"/>
              </a:rPr>
              <a:t>KYHMISReporting@kyhousing.org</a:t>
            </a:r>
            <a:r>
              <a:rPr lang="en-US" sz="1900" dirty="0">
                <a:effectLst/>
                <a:ea typeface="Times New Roman" panose="02020603050405020304" pitchFamily="18" charset="0"/>
              </a:rPr>
              <a:t> </a:t>
            </a:r>
            <a:endParaRPr lang="en-US" sz="1900" dirty="0">
              <a:effectLst/>
              <a:ea typeface="Calibri" panose="020F0502020204030204" pitchFamily="34" charset="0"/>
            </a:endParaRPr>
          </a:p>
          <a:p>
            <a:pPr marR="0" lvl="0">
              <a:lnSpc>
                <a:spcPct val="105000"/>
              </a:lnSpc>
              <a:spcBef>
                <a:spcPts val="0"/>
              </a:spcBef>
              <a:spcAft>
                <a:spcPts val="800"/>
              </a:spcAft>
              <a:buFont typeface="Wingdings" panose="05000000000000000000" pitchFamily="2" charset="2"/>
              <a:buChar char="§"/>
            </a:pPr>
            <a:r>
              <a:rPr lang="en-US" sz="1900" dirty="0">
                <a:effectLst/>
                <a:ea typeface="Times New Roman" panose="02020603050405020304" pitchFamily="18" charset="0"/>
              </a:rPr>
              <a:t>If you have any questions about this process or have any issues, please submit an </a:t>
            </a:r>
            <a:r>
              <a:rPr lang="en-US" sz="1900" u="sng" dirty="0">
                <a:solidFill>
                  <a:srgbClr val="0563C1"/>
                </a:solidFill>
                <a:effectLst/>
                <a:ea typeface="Times New Roman" panose="02020603050405020304" pitchFamily="18" charset="0"/>
                <a:hlinkClick r:id="rId6"/>
              </a:rPr>
              <a:t>HCA Help Desk ticket</a:t>
            </a:r>
            <a:r>
              <a:rPr lang="en-US" sz="1900" dirty="0">
                <a:effectLst/>
                <a:ea typeface="Times New Roman" panose="02020603050405020304" pitchFamily="18" charset="0"/>
              </a:rPr>
              <a:t>. </a:t>
            </a:r>
            <a:endParaRPr lang="en-US" sz="19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45688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1FD0-9F7C-4562-BF82-B62206308C1B}"/>
              </a:ext>
            </a:extLst>
          </p:cNvPr>
          <p:cNvSpPr>
            <a:spLocks noGrp="1"/>
          </p:cNvSpPr>
          <p:nvPr>
            <p:ph type="title"/>
          </p:nvPr>
        </p:nvSpPr>
        <p:spPr/>
        <p:txBody>
          <a:bodyPr>
            <a:normAutofit/>
          </a:bodyPr>
          <a:lstStyle/>
          <a:p>
            <a:r>
              <a:rPr lang="en-US" sz="3600" dirty="0"/>
              <a:t>Annual requirements</a:t>
            </a:r>
          </a:p>
        </p:txBody>
      </p:sp>
      <p:sp>
        <p:nvSpPr>
          <p:cNvPr id="3" name="Content Placeholder 2">
            <a:extLst>
              <a:ext uri="{FF2B5EF4-FFF2-40B4-BE49-F238E27FC236}">
                <a16:creationId xmlns:a16="http://schemas.microsoft.com/office/drawing/2014/main" id="{F3FF0807-9E27-4CA1-8A2C-9851D554F62B}"/>
              </a:ext>
            </a:extLst>
          </p:cNvPr>
          <p:cNvSpPr>
            <a:spLocks noGrp="1"/>
          </p:cNvSpPr>
          <p:nvPr>
            <p:ph idx="1"/>
          </p:nvPr>
        </p:nvSpPr>
        <p:spPr/>
        <p:txBody>
          <a:bodyPr>
            <a:normAutofit/>
          </a:bodyPr>
          <a:lstStyle/>
          <a:p>
            <a:pPr lvl="1"/>
            <a:r>
              <a:rPr lang="en-US" sz="1800" dirty="0"/>
              <a:t>Annual Documentation</a:t>
            </a:r>
          </a:p>
          <a:p>
            <a:pPr lvl="2"/>
            <a:r>
              <a:rPr lang="en-US" sz="1600" dirty="0"/>
              <a:t>All KYHMIS users– sign User Agreement</a:t>
            </a:r>
          </a:p>
          <a:p>
            <a:pPr lvl="2"/>
            <a:r>
              <a:rPr lang="en-US" sz="1600" dirty="0"/>
              <a:t>KYHMIS Agencies – sign Agency Agreement and Security Monitoring Form</a:t>
            </a:r>
          </a:p>
          <a:p>
            <a:pPr lvl="1"/>
            <a:r>
              <a:rPr lang="en-US" sz="1800" dirty="0"/>
              <a:t>Refresher Training</a:t>
            </a:r>
          </a:p>
          <a:p>
            <a:pPr lvl="2"/>
            <a:r>
              <a:rPr lang="en-US" sz="1600" dirty="0"/>
              <a:t>This training was held in June</a:t>
            </a:r>
          </a:p>
          <a:p>
            <a:pPr marL="324000" lvl="1" indent="0">
              <a:buNone/>
            </a:pPr>
            <a:r>
              <a:rPr lang="en-US" sz="1800" dirty="0"/>
              <a:t>Security Training</a:t>
            </a:r>
          </a:p>
          <a:p>
            <a:pPr lvl="2"/>
            <a:r>
              <a:rPr lang="en-US" sz="1600" dirty="0"/>
              <a:t>Recording is posted on the Help Desk</a:t>
            </a:r>
          </a:p>
          <a:p>
            <a:pPr marL="360000" lvl="1" indent="0">
              <a:buNone/>
            </a:pPr>
            <a:r>
              <a:rPr lang="en-US" sz="1800" i="1" dirty="0"/>
              <a:t>* All trainings and documents must be submitted by July 31 to not have license made inactive</a:t>
            </a:r>
          </a:p>
          <a:p>
            <a:pPr lvl="1"/>
            <a:r>
              <a:rPr lang="en-US" sz="1800" dirty="0"/>
              <a:t>Annual Invoicing paid by July 31 to not receive a late fee</a:t>
            </a:r>
          </a:p>
        </p:txBody>
      </p:sp>
    </p:spTree>
    <p:extLst>
      <p:ext uri="{BB962C8B-B14F-4D97-AF65-F5344CB8AC3E}">
        <p14:creationId xmlns:p14="http://schemas.microsoft.com/office/powerpoint/2010/main" val="2487339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9CF6-BD42-49B8-A4D8-C733DD2527AA}"/>
              </a:ext>
            </a:extLst>
          </p:cNvPr>
          <p:cNvSpPr>
            <a:spLocks noGrp="1"/>
          </p:cNvSpPr>
          <p:nvPr>
            <p:ph type="ctrTitle"/>
          </p:nvPr>
        </p:nvSpPr>
        <p:spPr/>
        <p:txBody>
          <a:bodyPr>
            <a:normAutofit/>
          </a:bodyPr>
          <a:lstStyle/>
          <a:p>
            <a:r>
              <a:rPr lang="en-US" sz="4000" dirty="0"/>
              <a:t>Next Meeting</a:t>
            </a:r>
          </a:p>
        </p:txBody>
      </p:sp>
      <p:sp>
        <p:nvSpPr>
          <p:cNvPr id="3" name="Subtitle 2">
            <a:extLst>
              <a:ext uri="{FF2B5EF4-FFF2-40B4-BE49-F238E27FC236}">
                <a16:creationId xmlns:a16="http://schemas.microsoft.com/office/drawing/2014/main" id="{E5FF9499-B963-4152-A123-6DC485BC2CAB}"/>
              </a:ext>
            </a:extLst>
          </p:cNvPr>
          <p:cNvSpPr>
            <a:spLocks noGrp="1"/>
          </p:cNvSpPr>
          <p:nvPr>
            <p:ph type="subTitle" idx="1"/>
          </p:nvPr>
        </p:nvSpPr>
        <p:spPr/>
        <p:txBody>
          <a:bodyPr>
            <a:normAutofit fontScale="85000" lnSpcReduction="20000"/>
          </a:bodyPr>
          <a:lstStyle/>
          <a:p>
            <a:r>
              <a:rPr lang="en-US" dirty="0"/>
              <a:t>October 27, 2021 - 1:30 PM</a:t>
            </a:r>
          </a:p>
          <a:p>
            <a:r>
              <a:rPr lang="en-US" dirty="0">
                <a:hlinkClick r:id="rId3"/>
              </a:rPr>
              <a:t>https://attendee.gotowebinar.com/register/4199408057425106448</a:t>
            </a:r>
            <a:endParaRPr lang="en-US" dirty="0"/>
          </a:p>
        </p:txBody>
      </p:sp>
    </p:spTree>
    <p:extLst>
      <p:ext uri="{BB962C8B-B14F-4D97-AF65-F5344CB8AC3E}">
        <p14:creationId xmlns:p14="http://schemas.microsoft.com/office/powerpoint/2010/main" val="1816316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0FC6-CA80-4CEA-910D-D3911BFD4149}"/>
              </a:ext>
            </a:extLst>
          </p:cNvPr>
          <p:cNvSpPr>
            <a:spLocks noGrp="1"/>
          </p:cNvSpPr>
          <p:nvPr>
            <p:ph type="ctrTitle"/>
          </p:nvPr>
        </p:nvSpPr>
        <p:spPr/>
        <p:txBody>
          <a:bodyPr>
            <a:normAutofit/>
          </a:bodyPr>
          <a:lstStyle/>
          <a:p>
            <a:r>
              <a:rPr lang="en-US" sz="4000" dirty="0"/>
              <a:t>Questions?</a:t>
            </a:r>
          </a:p>
        </p:txBody>
      </p:sp>
      <p:sp>
        <p:nvSpPr>
          <p:cNvPr id="3" name="Subtitle 2">
            <a:extLst>
              <a:ext uri="{FF2B5EF4-FFF2-40B4-BE49-F238E27FC236}">
                <a16:creationId xmlns:a16="http://schemas.microsoft.com/office/drawing/2014/main" id="{ADD4A753-CE4D-431F-8B4A-CA74E51C20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418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D273-6A7B-44AD-AE4B-DCE6D7F460C3}"/>
              </a:ext>
            </a:extLst>
          </p:cNvPr>
          <p:cNvSpPr>
            <a:spLocks noGrp="1"/>
          </p:cNvSpPr>
          <p:nvPr>
            <p:ph type="title"/>
          </p:nvPr>
        </p:nvSpPr>
        <p:spPr/>
        <p:txBody>
          <a:bodyPr>
            <a:normAutofit/>
          </a:bodyPr>
          <a:lstStyle/>
          <a:p>
            <a:r>
              <a:rPr lang="en-US" sz="3600" dirty="0"/>
              <a:t>Housing Move-in date</a:t>
            </a:r>
          </a:p>
        </p:txBody>
      </p:sp>
      <p:sp>
        <p:nvSpPr>
          <p:cNvPr id="3" name="Content Placeholder 2">
            <a:extLst>
              <a:ext uri="{FF2B5EF4-FFF2-40B4-BE49-F238E27FC236}">
                <a16:creationId xmlns:a16="http://schemas.microsoft.com/office/drawing/2014/main" id="{566AAD6D-98DC-419F-921C-35BA85FBA5A1}"/>
              </a:ext>
            </a:extLst>
          </p:cNvPr>
          <p:cNvSpPr>
            <a:spLocks noGrp="1"/>
          </p:cNvSpPr>
          <p:nvPr>
            <p:ph idx="1"/>
          </p:nvPr>
        </p:nvSpPr>
        <p:spPr/>
        <p:txBody>
          <a:bodyPr/>
          <a:lstStyle/>
          <a:p>
            <a:r>
              <a:rPr lang="en-US" dirty="0"/>
              <a:t>PSH and RRH projects</a:t>
            </a:r>
          </a:p>
          <a:p>
            <a:pPr lvl="1"/>
            <a:r>
              <a:rPr lang="en-US" dirty="0"/>
              <a:t>Enter the client into projects after they have been referred (through Coordinated Entry) and you begin working with them to find housing</a:t>
            </a:r>
          </a:p>
          <a:p>
            <a:pPr lvl="1"/>
            <a:r>
              <a:rPr lang="en-US" dirty="0"/>
              <a:t>Housing Move-in Dates should be entered when the client physically moves into housing – through interims</a:t>
            </a:r>
          </a:p>
          <a:p>
            <a:pPr lvl="1"/>
            <a:r>
              <a:rPr lang="en-US" dirty="0"/>
              <a:t>Reminder to fill out new questions regarding the unit information.</a:t>
            </a:r>
          </a:p>
        </p:txBody>
      </p:sp>
    </p:spTree>
    <p:extLst>
      <p:ext uri="{BB962C8B-B14F-4D97-AF65-F5344CB8AC3E}">
        <p14:creationId xmlns:p14="http://schemas.microsoft.com/office/powerpoint/2010/main" val="9665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D7D55C-9875-4E5E-A8BC-27C0144A33C8}"/>
              </a:ext>
            </a:extLst>
          </p:cNvPr>
          <p:cNvSpPr>
            <a:spLocks noGrp="1"/>
          </p:cNvSpPr>
          <p:nvPr>
            <p:ph type="title"/>
          </p:nvPr>
        </p:nvSpPr>
        <p:spPr/>
        <p:txBody>
          <a:bodyPr>
            <a:normAutofit/>
          </a:bodyPr>
          <a:lstStyle/>
          <a:p>
            <a:r>
              <a:rPr lang="en-US" sz="3600" dirty="0"/>
              <a:t>Who Enters a Housing Move-In Date?</a:t>
            </a:r>
          </a:p>
        </p:txBody>
      </p:sp>
      <p:sp>
        <p:nvSpPr>
          <p:cNvPr id="4" name="Text Placeholder 3">
            <a:extLst>
              <a:ext uri="{FF2B5EF4-FFF2-40B4-BE49-F238E27FC236}">
                <a16:creationId xmlns:a16="http://schemas.microsoft.com/office/drawing/2014/main" id="{AFFDA9DA-B810-4E2A-93F6-5BE3AC057CCD}"/>
              </a:ext>
            </a:extLst>
          </p:cNvPr>
          <p:cNvSpPr>
            <a:spLocks noGrp="1"/>
          </p:cNvSpPr>
          <p:nvPr>
            <p:ph type="body" idx="1"/>
          </p:nvPr>
        </p:nvSpPr>
        <p:spPr>
          <a:xfrm>
            <a:off x="887219" y="1998467"/>
            <a:ext cx="5087075" cy="536005"/>
          </a:xfrm>
        </p:spPr>
        <p:txBody>
          <a:bodyPr/>
          <a:lstStyle/>
          <a:p>
            <a:r>
              <a:rPr lang="en-US" dirty="0"/>
              <a:t>Do Not Enter For:</a:t>
            </a:r>
          </a:p>
        </p:txBody>
      </p:sp>
      <p:sp>
        <p:nvSpPr>
          <p:cNvPr id="5" name="Content Placeholder 4">
            <a:extLst>
              <a:ext uri="{FF2B5EF4-FFF2-40B4-BE49-F238E27FC236}">
                <a16:creationId xmlns:a16="http://schemas.microsoft.com/office/drawing/2014/main" id="{87B82209-E3F8-4802-BFD8-2E7627C05253}"/>
              </a:ext>
            </a:extLst>
          </p:cNvPr>
          <p:cNvSpPr>
            <a:spLocks noGrp="1"/>
          </p:cNvSpPr>
          <p:nvPr>
            <p:ph sz="half" idx="2"/>
          </p:nvPr>
        </p:nvSpPr>
        <p:spPr>
          <a:xfrm>
            <a:off x="581194" y="2673628"/>
            <a:ext cx="5393100" cy="988332"/>
          </a:xfrm>
        </p:spPr>
        <p:txBody>
          <a:bodyPr/>
          <a:lstStyle/>
          <a:p>
            <a:r>
              <a:rPr lang="en-US" dirty="0"/>
              <a:t>Any Homeless Prevention (HP), Emergency Shelter (ES), Transitional Housing (TH), Supportive Services clients.</a:t>
            </a:r>
          </a:p>
        </p:txBody>
      </p:sp>
      <p:sp>
        <p:nvSpPr>
          <p:cNvPr id="6" name="Text Placeholder 5">
            <a:extLst>
              <a:ext uri="{FF2B5EF4-FFF2-40B4-BE49-F238E27FC236}">
                <a16:creationId xmlns:a16="http://schemas.microsoft.com/office/drawing/2014/main" id="{0F89D629-DBDA-4865-B122-F2FDE3C16F29}"/>
              </a:ext>
            </a:extLst>
          </p:cNvPr>
          <p:cNvSpPr>
            <a:spLocks noGrp="1"/>
          </p:cNvSpPr>
          <p:nvPr>
            <p:ph type="body" sz="quarter" idx="3"/>
          </p:nvPr>
        </p:nvSpPr>
        <p:spPr>
          <a:xfrm>
            <a:off x="6523735" y="1998467"/>
            <a:ext cx="5087073" cy="553373"/>
          </a:xfrm>
        </p:spPr>
        <p:txBody>
          <a:bodyPr/>
          <a:lstStyle/>
          <a:p>
            <a:r>
              <a:rPr lang="en-US" dirty="0"/>
              <a:t>Enter Housing Move-In Date For:</a:t>
            </a:r>
          </a:p>
        </p:txBody>
      </p:sp>
      <p:sp>
        <p:nvSpPr>
          <p:cNvPr id="7" name="Content Placeholder 6">
            <a:extLst>
              <a:ext uri="{FF2B5EF4-FFF2-40B4-BE49-F238E27FC236}">
                <a16:creationId xmlns:a16="http://schemas.microsoft.com/office/drawing/2014/main" id="{6951B73E-6E93-4AB1-9471-E07E5CD652D3}"/>
              </a:ext>
            </a:extLst>
          </p:cNvPr>
          <p:cNvSpPr>
            <a:spLocks noGrp="1"/>
          </p:cNvSpPr>
          <p:nvPr>
            <p:ph sz="quarter" idx="4"/>
          </p:nvPr>
        </p:nvSpPr>
        <p:spPr>
          <a:xfrm>
            <a:off x="6217709" y="2673628"/>
            <a:ext cx="5393100" cy="988332"/>
          </a:xfrm>
        </p:spPr>
        <p:txBody>
          <a:bodyPr/>
          <a:lstStyle/>
          <a:p>
            <a:r>
              <a:rPr lang="en-US" dirty="0"/>
              <a:t>All Rapid Re-Housing (RRH) project clients.</a:t>
            </a:r>
          </a:p>
          <a:p>
            <a:r>
              <a:rPr lang="en-US" dirty="0"/>
              <a:t>PSH projects only if paying financial assistance.</a:t>
            </a:r>
          </a:p>
        </p:txBody>
      </p:sp>
      <p:sp>
        <p:nvSpPr>
          <p:cNvPr id="8" name="Right Arrow 1">
            <a:extLst>
              <a:ext uri="{FF2B5EF4-FFF2-40B4-BE49-F238E27FC236}">
                <a16:creationId xmlns:a16="http://schemas.microsoft.com/office/drawing/2014/main" id="{B7BEF699-6FDD-464F-8C96-F8375B602026}"/>
              </a:ext>
            </a:extLst>
          </p:cNvPr>
          <p:cNvSpPr/>
          <p:nvPr/>
        </p:nvSpPr>
        <p:spPr>
          <a:xfrm>
            <a:off x="957264" y="3984071"/>
            <a:ext cx="10567120"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Rectangle 8">
            <a:extLst>
              <a:ext uri="{FF2B5EF4-FFF2-40B4-BE49-F238E27FC236}">
                <a16:creationId xmlns:a16="http://schemas.microsoft.com/office/drawing/2014/main" id="{F4D58A15-7BAA-4216-A0D3-1F51AD13DDAE}"/>
              </a:ext>
            </a:extLst>
          </p:cNvPr>
          <p:cNvSpPr/>
          <p:nvPr/>
        </p:nvSpPr>
        <p:spPr>
          <a:xfrm>
            <a:off x="1171599" y="5037302"/>
            <a:ext cx="2102239" cy="602154"/>
          </a:xfrm>
          <a:prstGeom prst="rect">
            <a:avLst/>
          </a:prstGeom>
          <a:solidFill>
            <a:srgbClr val="EC9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ectangle 9">
            <a:extLst>
              <a:ext uri="{FF2B5EF4-FFF2-40B4-BE49-F238E27FC236}">
                <a16:creationId xmlns:a16="http://schemas.microsoft.com/office/drawing/2014/main" id="{A03B47FF-FD10-416D-B437-98060B77D4A7}"/>
              </a:ext>
            </a:extLst>
          </p:cNvPr>
          <p:cNvSpPr/>
          <p:nvPr/>
        </p:nvSpPr>
        <p:spPr>
          <a:xfrm>
            <a:off x="1171599" y="5621133"/>
            <a:ext cx="2102239" cy="38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ectangle 10">
            <a:extLst>
              <a:ext uri="{FF2B5EF4-FFF2-40B4-BE49-F238E27FC236}">
                <a16:creationId xmlns:a16="http://schemas.microsoft.com/office/drawing/2014/main" id="{67959815-AA96-434B-BD46-30DC5CC20731}"/>
              </a:ext>
            </a:extLst>
          </p:cNvPr>
          <p:cNvSpPr/>
          <p:nvPr/>
        </p:nvSpPr>
        <p:spPr>
          <a:xfrm>
            <a:off x="8960806" y="5037302"/>
            <a:ext cx="2102239" cy="602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ectangle 11">
            <a:extLst>
              <a:ext uri="{FF2B5EF4-FFF2-40B4-BE49-F238E27FC236}">
                <a16:creationId xmlns:a16="http://schemas.microsoft.com/office/drawing/2014/main" id="{716007BE-9105-4F9D-8123-86C3A21CF4E1}"/>
              </a:ext>
            </a:extLst>
          </p:cNvPr>
          <p:cNvSpPr/>
          <p:nvPr/>
        </p:nvSpPr>
        <p:spPr>
          <a:xfrm>
            <a:off x="8960806" y="5621133"/>
            <a:ext cx="2102239" cy="38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Rectangle 12">
            <a:extLst>
              <a:ext uri="{FF2B5EF4-FFF2-40B4-BE49-F238E27FC236}">
                <a16:creationId xmlns:a16="http://schemas.microsoft.com/office/drawing/2014/main" id="{29F73A19-D57A-4845-AFED-F075C4FFE4BA}"/>
              </a:ext>
            </a:extLst>
          </p:cNvPr>
          <p:cNvSpPr/>
          <p:nvPr/>
        </p:nvSpPr>
        <p:spPr>
          <a:xfrm>
            <a:off x="6364404" y="5037302"/>
            <a:ext cx="2102239" cy="6021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FB9C2776-A07C-4F05-9557-13192069A134}"/>
              </a:ext>
            </a:extLst>
          </p:cNvPr>
          <p:cNvSpPr/>
          <p:nvPr/>
        </p:nvSpPr>
        <p:spPr>
          <a:xfrm>
            <a:off x="6364404" y="5621133"/>
            <a:ext cx="2102239" cy="38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15" name="Group 14">
            <a:extLst>
              <a:ext uri="{FF2B5EF4-FFF2-40B4-BE49-F238E27FC236}">
                <a16:creationId xmlns:a16="http://schemas.microsoft.com/office/drawing/2014/main" id="{00162A78-0469-4EB5-BCC9-8DDE15D75D3A}"/>
              </a:ext>
            </a:extLst>
          </p:cNvPr>
          <p:cNvGrpSpPr/>
          <p:nvPr/>
        </p:nvGrpSpPr>
        <p:grpSpPr>
          <a:xfrm>
            <a:off x="4366227" y="3741297"/>
            <a:ext cx="906422" cy="906422"/>
            <a:chOff x="7066419" y="6425710"/>
            <a:chExt cx="1812844" cy="1812844"/>
          </a:xfrm>
        </p:grpSpPr>
        <p:sp>
          <p:nvSpPr>
            <p:cNvPr id="16" name="Teardrop 15">
              <a:extLst>
                <a:ext uri="{FF2B5EF4-FFF2-40B4-BE49-F238E27FC236}">
                  <a16:creationId xmlns:a16="http://schemas.microsoft.com/office/drawing/2014/main" id="{47D2D674-2114-4FBA-9EBF-4587B5EFF8A6}"/>
                </a:ext>
              </a:extLst>
            </p:cNvPr>
            <p:cNvSpPr>
              <a:spLocks noChangeAspect="1"/>
            </p:cNvSpPr>
            <p:nvPr/>
          </p:nvSpPr>
          <p:spPr>
            <a:xfrm rot="8100000">
              <a:off x="7066419" y="6425710"/>
              <a:ext cx="1812844" cy="1812844"/>
            </a:xfrm>
            <a:prstGeom prst="teardrop">
              <a:avLst>
                <a:gd name="adj" fmla="val 118365"/>
              </a:avLst>
            </a:prstGeom>
            <a:solidFill>
              <a:srgbClr val="FFC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7" name="Oval 16">
              <a:extLst>
                <a:ext uri="{FF2B5EF4-FFF2-40B4-BE49-F238E27FC236}">
                  <a16:creationId xmlns:a16="http://schemas.microsoft.com/office/drawing/2014/main" id="{B57FB363-065E-4EE7-8112-CBDEE39B89C0}"/>
                </a:ext>
              </a:extLst>
            </p:cNvPr>
            <p:cNvSpPr>
              <a:spLocks noChangeAspect="1"/>
            </p:cNvSpPr>
            <p:nvPr/>
          </p:nvSpPr>
          <p:spPr>
            <a:xfrm>
              <a:off x="7189757" y="6540346"/>
              <a:ext cx="1574420" cy="157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8" name="Rectangle 17">
            <a:extLst>
              <a:ext uri="{FF2B5EF4-FFF2-40B4-BE49-F238E27FC236}">
                <a16:creationId xmlns:a16="http://schemas.microsoft.com/office/drawing/2014/main" id="{E0E57A3F-537A-49AC-A59D-CADDC3CC95D9}"/>
              </a:ext>
            </a:extLst>
          </p:cNvPr>
          <p:cNvSpPr/>
          <p:nvPr/>
        </p:nvSpPr>
        <p:spPr>
          <a:xfrm>
            <a:off x="3768002" y="5037302"/>
            <a:ext cx="2102239" cy="602154"/>
          </a:xfrm>
          <a:prstGeom prst="rect">
            <a:avLst/>
          </a:prstGeom>
          <a:solidFill>
            <a:srgbClr val="FFC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31636BB9-4872-4336-A17B-0078447EBE5B}"/>
              </a:ext>
            </a:extLst>
          </p:cNvPr>
          <p:cNvSpPr/>
          <p:nvPr/>
        </p:nvSpPr>
        <p:spPr>
          <a:xfrm>
            <a:off x="3768002" y="5621133"/>
            <a:ext cx="2102239" cy="38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TextBox 19">
            <a:extLst>
              <a:ext uri="{FF2B5EF4-FFF2-40B4-BE49-F238E27FC236}">
                <a16:creationId xmlns:a16="http://schemas.microsoft.com/office/drawing/2014/main" id="{AEA9DA13-32A7-4E8E-B92C-712B6836F0F0}"/>
              </a:ext>
            </a:extLst>
          </p:cNvPr>
          <p:cNvSpPr txBox="1"/>
          <p:nvPr/>
        </p:nvSpPr>
        <p:spPr>
          <a:xfrm>
            <a:off x="1472353" y="5198616"/>
            <a:ext cx="1500732" cy="276999"/>
          </a:xfrm>
          <a:prstGeom prst="rect">
            <a:avLst/>
          </a:prstGeom>
          <a:noFill/>
        </p:spPr>
        <p:txBody>
          <a:bodyPr wrap="none" rtlCol="0" anchor="ctr" anchorCtr="0">
            <a:spAutoFit/>
          </a:bodyPr>
          <a:lstStyle/>
          <a:p>
            <a:pPr algn="ctr"/>
            <a:r>
              <a:rPr lang="en-US" sz="1200" b="1" dirty="0">
                <a:solidFill>
                  <a:schemeClr val="bg1"/>
                </a:solidFill>
                <a:latin typeface="Gill Sans MT" panose="020B0502020104020203" pitchFamily="34" charset="0"/>
                <a:ea typeface="League Spartan" charset="0"/>
                <a:cs typeface="Poppins" pitchFamily="2" charset="77"/>
              </a:rPr>
              <a:t>ES Program Entry</a:t>
            </a:r>
          </a:p>
        </p:txBody>
      </p:sp>
      <p:sp>
        <p:nvSpPr>
          <p:cNvPr id="21" name="TextBox 20">
            <a:extLst>
              <a:ext uri="{FF2B5EF4-FFF2-40B4-BE49-F238E27FC236}">
                <a16:creationId xmlns:a16="http://schemas.microsoft.com/office/drawing/2014/main" id="{EF47C02E-FD0E-4630-A7BB-85B920B8B497}"/>
              </a:ext>
            </a:extLst>
          </p:cNvPr>
          <p:cNvSpPr txBox="1"/>
          <p:nvPr/>
        </p:nvSpPr>
        <p:spPr>
          <a:xfrm>
            <a:off x="3797849" y="5198616"/>
            <a:ext cx="2042547" cy="276999"/>
          </a:xfrm>
          <a:prstGeom prst="rect">
            <a:avLst/>
          </a:prstGeom>
          <a:noFill/>
        </p:spPr>
        <p:txBody>
          <a:bodyPr wrap="none" rtlCol="0" anchor="ctr" anchorCtr="0">
            <a:spAutoFit/>
          </a:bodyPr>
          <a:lstStyle/>
          <a:p>
            <a:pPr algn="ctr"/>
            <a:r>
              <a:rPr lang="en-US" sz="1200" b="1" dirty="0">
                <a:solidFill>
                  <a:schemeClr val="bg1"/>
                </a:solidFill>
                <a:latin typeface="Gill Sans MT" panose="020B0502020104020203" pitchFamily="34" charset="0"/>
                <a:ea typeface="League Spartan" charset="0"/>
                <a:cs typeface="Poppins" pitchFamily="2" charset="77"/>
              </a:rPr>
              <a:t>RRH Program Entry Date</a:t>
            </a:r>
          </a:p>
        </p:txBody>
      </p:sp>
      <p:sp>
        <p:nvSpPr>
          <p:cNvPr id="22" name="TextBox 21">
            <a:extLst>
              <a:ext uri="{FF2B5EF4-FFF2-40B4-BE49-F238E27FC236}">
                <a16:creationId xmlns:a16="http://schemas.microsoft.com/office/drawing/2014/main" id="{2772F828-F09A-4288-A3DE-CA7B2D2F61FE}"/>
              </a:ext>
            </a:extLst>
          </p:cNvPr>
          <p:cNvSpPr txBox="1"/>
          <p:nvPr/>
        </p:nvSpPr>
        <p:spPr>
          <a:xfrm>
            <a:off x="6570455" y="5106283"/>
            <a:ext cx="1690143" cy="461665"/>
          </a:xfrm>
          <a:prstGeom prst="rect">
            <a:avLst/>
          </a:prstGeom>
          <a:noFill/>
        </p:spPr>
        <p:txBody>
          <a:bodyPr wrap="none" rtlCol="0" anchor="ctr" anchorCtr="0">
            <a:spAutoFit/>
          </a:bodyPr>
          <a:lstStyle/>
          <a:p>
            <a:pPr algn="ctr"/>
            <a:r>
              <a:rPr lang="en-US" sz="1200" b="1" dirty="0">
                <a:solidFill>
                  <a:schemeClr val="bg1"/>
                </a:solidFill>
                <a:latin typeface="Gill Sans MT" panose="020B0502020104020203" pitchFamily="34" charset="0"/>
                <a:ea typeface="League Spartan" charset="0"/>
                <a:cs typeface="Poppins" pitchFamily="2" charset="77"/>
              </a:rPr>
              <a:t>ES Program Exit and</a:t>
            </a:r>
          </a:p>
          <a:p>
            <a:pPr algn="ctr"/>
            <a:r>
              <a:rPr lang="en-US" sz="1200" b="1" dirty="0">
                <a:solidFill>
                  <a:schemeClr val="bg1"/>
                </a:solidFill>
                <a:latin typeface="Gill Sans MT" panose="020B0502020104020203" pitchFamily="34" charset="0"/>
                <a:ea typeface="League Spartan" charset="0"/>
                <a:cs typeface="Poppins" pitchFamily="2" charset="77"/>
              </a:rPr>
              <a:t>RRH Move-In Date</a:t>
            </a:r>
          </a:p>
        </p:txBody>
      </p:sp>
      <p:sp>
        <p:nvSpPr>
          <p:cNvPr id="23" name="TextBox 22">
            <a:extLst>
              <a:ext uri="{FF2B5EF4-FFF2-40B4-BE49-F238E27FC236}">
                <a16:creationId xmlns:a16="http://schemas.microsoft.com/office/drawing/2014/main" id="{62E7D33F-026A-47B6-85BC-77BC0725DEFE}"/>
              </a:ext>
            </a:extLst>
          </p:cNvPr>
          <p:cNvSpPr txBox="1"/>
          <p:nvPr/>
        </p:nvSpPr>
        <p:spPr>
          <a:xfrm>
            <a:off x="9246204" y="5198616"/>
            <a:ext cx="1531445" cy="276999"/>
          </a:xfrm>
          <a:prstGeom prst="rect">
            <a:avLst/>
          </a:prstGeom>
          <a:noFill/>
        </p:spPr>
        <p:txBody>
          <a:bodyPr wrap="none" rtlCol="0" anchor="ctr" anchorCtr="0">
            <a:spAutoFit/>
          </a:bodyPr>
          <a:lstStyle/>
          <a:p>
            <a:pPr algn="ctr"/>
            <a:r>
              <a:rPr lang="en-US" sz="1200" b="1" dirty="0">
                <a:solidFill>
                  <a:schemeClr val="bg1"/>
                </a:solidFill>
                <a:latin typeface="Gill Sans MT" panose="020B0502020104020203" pitchFamily="34" charset="0"/>
                <a:ea typeface="League Spartan" charset="0"/>
                <a:cs typeface="Poppins" pitchFamily="2" charset="77"/>
              </a:rPr>
              <a:t>RRH Program Exit</a:t>
            </a:r>
          </a:p>
        </p:txBody>
      </p:sp>
      <p:sp>
        <p:nvSpPr>
          <p:cNvPr id="24" name="Subtitle 2">
            <a:extLst>
              <a:ext uri="{FF2B5EF4-FFF2-40B4-BE49-F238E27FC236}">
                <a16:creationId xmlns:a16="http://schemas.microsoft.com/office/drawing/2014/main" id="{EB379105-2C5C-4606-8109-177F1B2BB703}"/>
              </a:ext>
            </a:extLst>
          </p:cNvPr>
          <p:cNvSpPr txBox="1">
            <a:spLocks/>
          </p:cNvSpPr>
          <p:nvPr/>
        </p:nvSpPr>
        <p:spPr>
          <a:xfrm>
            <a:off x="1285667" y="5684461"/>
            <a:ext cx="1874104" cy="254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tx1"/>
                </a:solidFill>
                <a:latin typeface="Arial" panose="020B0604020202020204" pitchFamily="34" charset="0"/>
                <a:ea typeface="Lato Light" panose="020F0502020204030203" pitchFamily="34" charset="0"/>
                <a:cs typeface="Arial" panose="020B0604020202020204" pitchFamily="34" charset="0"/>
              </a:rPr>
              <a:t>06/10/2021</a:t>
            </a:r>
          </a:p>
        </p:txBody>
      </p:sp>
      <p:sp>
        <p:nvSpPr>
          <p:cNvPr id="25" name="Subtitle 2">
            <a:extLst>
              <a:ext uri="{FF2B5EF4-FFF2-40B4-BE49-F238E27FC236}">
                <a16:creationId xmlns:a16="http://schemas.microsoft.com/office/drawing/2014/main" id="{4C822282-E8C3-4FD1-AA5D-1642FC82BF46}"/>
              </a:ext>
            </a:extLst>
          </p:cNvPr>
          <p:cNvSpPr txBox="1">
            <a:spLocks/>
          </p:cNvSpPr>
          <p:nvPr/>
        </p:nvSpPr>
        <p:spPr>
          <a:xfrm>
            <a:off x="9074874" y="5684461"/>
            <a:ext cx="1874104" cy="254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tx1"/>
                </a:solidFill>
                <a:latin typeface="Arial" panose="020B0604020202020204" pitchFamily="34" charset="0"/>
                <a:ea typeface="Lato Light" panose="020F0502020204030203" pitchFamily="34" charset="0"/>
                <a:cs typeface="Arial" panose="020B0604020202020204" pitchFamily="34" charset="0"/>
              </a:rPr>
              <a:t>10/01/2021</a:t>
            </a:r>
          </a:p>
        </p:txBody>
      </p:sp>
      <p:sp>
        <p:nvSpPr>
          <p:cNvPr id="26" name="Subtitle 2">
            <a:extLst>
              <a:ext uri="{FF2B5EF4-FFF2-40B4-BE49-F238E27FC236}">
                <a16:creationId xmlns:a16="http://schemas.microsoft.com/office/drawing/2014/main" id="{8F529E0B-ED2C-4618-9F37-1B65CF85AEE7}"/>
              </a:ext>
            </a:extLst>
          </p:cNvPr>
          <p:cNvSpPr txBox="1">
            <a:spLocks/>
          </p:cNvSpPr>
          <p:nvPr/>
        </p:nvSpPr>
        <p:spPr>
          <a:xfrm>
            <a:off x="6478472" y="5684461"/>
            <a:ext cx="1874104" cy="254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tx1"/>
                </a:solidFill>
                <a:latin typeface="Arial" panose="020B0604020202020204" pitchFamily="34" charset="0"/>
                <a:ea typeface="Lato Light" panose="020F0502020204030203" pitchFamily="34" charset="0"/>
                <a:cs typeface="Arial" panose="020B0604020202020204" pitchFamily="34" charset="0"/>
              </a:rPr>
              <a:t>07/19/2021</a:t>
            </a:r>
          </a:p>
        </p:txBody>
      </p:sp>
      <p:sp>
        <p:nvSpPr>
          <p:cNvPr id="27" name="Subtitle 2">
            <a:extLst>
              <a:ext uri="{FF2B5EF4-FFF2-40B4-BE49-F238E27FC236}">
                <a16:creationId xmlns:a16="http://schemas.microsoft.com/office/drawing/2014/main" id="{1A0E1076-93EB-41C9-B202-E161BF453F9B}"/>
              </a:ext>
            </a:extLst>
          </p:cNvPr>
          <p:cNvSpPr txBox="1">
            <a:spLocks/>
          </p:cNvSpPr>
          <p:nvPr/>
        </p:nvSpPr>
        <p:spPr>
          <a:xfrm>
            <a:off x="3882069" y="5684461"/>
            <a:ext cx="1874104" cy="254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tx1"/>
                </a:solidFill>
                <a:latin typeface="Arial" panose="020B0604020202020204" pitchFamily="34" charset="0"/>
                <a:ea typeface="Lato Light" panose="020F0502020204030203" pitchFamily="34" charset="0"/>
                <a:cs typeface="Arial" panose="020B0604020202020204" pitchFamily="34" charset="0"/>
              </a:rPr>
              <a:t>06/15/2021</a:t>
            </a:r>
          </a:p>
        </p:txBody>
      </p:sp>
      <p:grpSp>
        <p:nvGrpSpPr>
          <p:cNvPr id="28" name="Group 27">
            <a:extLst>
              <a:ext uri="{FF2B5EF4-FFF2-40B4-BE49-F238E27FC236}">
                <a16:creationId xmlns:a16="http://schemas.microsoft.com/office/drawing/2014/main" id="{41A5B481-0FAD-4971-A85E-52948F85D160}"/>
              </a:ext>
            </a:extLst>
          </p:cNvPr>
          <p:cNvGrpSpPr/>
          <p:nvPr/>
        </p:nvGrpSpPr>
        <p:grpSpPr>
          <a:xfrm>
            <a:off x="1769507" y="3771903"/>
            <a:ext cx="906422" cy="906422"/>
            <a:chOff x="7066419" y="6425710"/>
            <a:chExt cx="1812844" cy="1812844"/>
          </a:xfrm>
        </p:grpSpPr>
        <p:sp>
          <p:nvSpPr>
            <p:cNvPr id="29" name="Teardrop 28">
              <a:extLst>
                <a:ext uri="{FF2B5EF4-FFF2-40B4-BE49-F238E27FC236}">
                  <a16:creationId xmlns:a16="http://schemas.microsoft.com/office/drawing/2014/main" id="{20036A27-D242-4517-B97D-1863EA9C0038}"/>
                </a:ext>
              </a:extLst>
            </p:cNvPr>
            <p:cNvSpPr>
              <a:spLocks noChangeAspect="1"/>
            </p:cNvSpPr>
            <p:nvPr/>
          </p:nvSpPr>
          <p:spPr>
            <a:xfrm rot="8100000">
              <a:off x="7066419" y="6425710"/>
              <a:ext cx="1812844" cy="1812844"/>
            </a:xfrm>
            <a:prstGeom prst="teardrop">
              <a:avLst>
                <a:gd name="adj" fmla="val 118365"/>
              </a:avLst>
            </a:prstGeom>
            <a:solidFill>
              <a:srgbClr val="EC9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30" name="Oval 29">
              <a:extLst>
                <a:ext uri="{FF2B5EF4-FFF2-40B4-BE49-F238E27FC236}">
                  <a16:creationId xmlns:a16="http://schemas.microsoft.com/office/drawing/2014/main" id="{57A0FDC0-7950-46E6-8903-58C03129BB0D}"/>
                </a:ext>
              </a:extLst>
            </p:cNvPr>
            <p:cNvSpPr>
              <a:spLocks noChangeAspect="1"/>
            </p:cNvSpPr>
            <p:nvPr/>
          </p:nvSpPr>
          <p:spPr>
            <a:xfrm>
              <a:off x="7189757" y="6540346"/>
              <a:ext cx="1574420" cy="157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31" name="Freeform 50">
            <a:extLst>
              <a:ext uri="{FF2B5EF4-FFF2-40B4-BE49-F238E27FC236}">
                <a16:creationId xmlns:a16="http://schemas.microsoft.com/office/drawing/2014/main" id="{4ED4AE32-A6F3-484C-8EA8-90C4A5318D97}"/>
              </a:ext>
            </a:extLst>
          </p:cNvPr>
          <p:cNvSpPr>
            <a:spLocks noChangeAspect="1" noEditPoints="1"/>
          </p:cNvSpPr>
          <p:nvPr/>
        </p:nvSpPr>
        <p:spPr bwMode="auto">
          <a:xfrm>
            <a:off x="1994119" y="4056743"/>
            <a:ext cx="457200" cy="285056"/>
          </a:xfrm>
          <a:custGeom>
            <a:avLst/>
            <a:gdLst>
              <a:gd name="T0" fmla="*/ 46 w 363"/>
              <a:gd name="T1" fmla="*/ 136 h 226"/>
              <a:gd name="T2" fmla="*/ 352 w 363"/>
              <a:gd name="T3" fmla="*/ 136 h 226"/>
              <a:gd name="T4" fmla="*/ 360 w 363"/>
              <a:gd name="T5" fmla="*/ 139 h 226"/>
              <a:gd name="T6" fmla="*/ 363 w 363"/>
              <a:gd name="T7" fmla="*/ 147 h 226"/>
              <a:gd name="T8" fmla="*/ 363 w 363"/>
              <a:gd name="T9" fmla="*/ 226 h 226"/>
              <a:gd name="T10" fmla="*/ 318 w 363"/>
              <a:gd name="T11" fmla="*/ 226 h 226"/>
              <a:gd name="T12" fmla="*/ 318 w 363"/>
              <a:gd name="T13" fmla="*/ 181 h 226"/>
              <a:gd name="T14" fmla="*/ 46 w 363"/>
              <a:gd name="T15" fmla="*/ 181 h 226"/>
              <a:gd name="T16" fmla="*/ 46 w 363"/>
              <a:gd name="T17" fmla="*/ 226 h 226"/>
              <a:gd name="T18" fmla="*/ 0 w 363"/>
              <a:gd name="T19" fmla="*/ 226 h 226"/>
              <a:gd name="T20" fmla="*/ 0 w 363"/>
              <a:gd name="T21" fmla="*/ 11 h 226"/>
              <a:gd name="T22" fmla="*/ 4 w 363"/>
              <a:gd name="T23" fmla="*/ 3 h 226"/>
              <a:gd name="T24" fmla="*/ 12 w 363"/>
              <a:gd name="T25" fmla="*/ 0 h 226"/>
              <a:gd name="T26" fmla="*/ 34 w 363"/>
              <a:gd name="T27" fmla="*/ 0 h 226"/>
              <a:gd name="T28" fmla="*/ 42 w 363"/>
              <a:gd name="T29" fmla="*/ 3 h 226"/>
              <a:gd name="T30" fmla="*/ 46 w 363"/>
              <a:gd name="T31" fmla="*/ 11 h 226"/>
              <a:gd name="T32" fmla="*/ 46 w 363"/>
              <a:gd name="T33" fmla="*/ 136 h 226"/>
              <a:gd name="T34" fmla="*/ 148 w 363"/>
              <a:gd name="T35" fmla="*/ 79 h 226"/>
              <a:gd name="T36" fmla="*/ 134 w 363"/>
              <a:gd name="T37" fmla="*/ 47 h 226"/>
              <a:gd name="T38" fmla="*/ 102 w 363"/>
              <a:gd name="T39" fmla="*/ 34 h 226"/>
              <a:gd name="T40" fmla="*/ 70 w 363"/>
              <a:gd name="T41" fmla="*/ 47 h 226"/>
              <a:gd name="T42" fmla="*/ 57 w 363"/>
              <a:gd name="T43" fmla="*/ 79 h 226"/>
              <a:gd name="T44" fmla="*/ 70 w 363"/>
              <a:gd name="T45" fmla="*/ 111 h 226"/>
              <a:gd name="T46" fmla="*/ 102 w 363"/>
              <a:gd name="T47" fmla="*/ 124 h 226"/>
              <a:gd name="T48" fmla="*/ 134 w 363"/>
              <a:gd name="T49" fmla="*/ 111 h 226"/>
              <a:gd name="T50" fmla="*/ 148 w 363"/>
              <a:gd name="T51" fmla="*/ 79 h 226"/>
              <a:gd name="T52" fmla="*/ 363 w 363"/>
              <a:gd name="T53" fmla="*/ 124 h 226"/>
              <a:gd name="T54" fmla="*/ 363 w 363"/>
              <a:gd name="T55" fmla="*/ 113 h 226"/>
              <a:gd name="T56" fmla="*/ 343 w 363"/>
              <a:gd name="T57" fmla="*/ 65 h 226"/>
              <a:gd name="T58" fmla="*/ 295 w 363"/>
              <a:gd name="T59" fmla="*/ 45 h 226"/>
              <a:gd name="T60" fmla="*/ 170 w 363"/>
              <a:gd name="T61" fmla="*/ 45 h 226"/>
              <a:gd name="T62" fmla="*/ 162 w 363"/>
              <a:gd name="T63" fmla="*/ 48 h 226"/>
              <a:gd name="T64" fmla="*/ 159 w 363"/>
              <a:gd name="T65" fmla="*/ 56 h 226"/>
              <a:gd name="T66" fmla="*/ 159 w 363"/>
              <a:gd name="T67" fmla="*/ 124 h 226"/>
              <a:gd name="T68" fmla="*/ 363 w 363"/>
              <a:gd name="T69" fmla="*/ 1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3" h="226">
                <a:moveTo>
                  <a:pt x="46" y="136"/>
                </a:moveTo>
                <a:cubicBezTo>
                  <a:pt x="352" y="136"/>
                  <a:pt x="352" y="136"/>
                  <a:pt x="352" y="136"/>
                </a:cubicBezTo>
                <a:cubicBezTo>
                  <a:pt x="355" y="136"/>
                  <a:pt x="357" y="137"/>
                  <a:pt x="360" y="139"/>
                </a:cubicBezTo>
                <a:cubicBezTo>
                  <a:pt x="362" y="141"/>
                  <a:pt x="363" y="144"/>
                  <a:pt x="363" y="147"/>
                </a:cubicBezTo>
                <a:cubicBezTo>
                  <a:pt x="363" y="226"/>
                  <a:pt x="363" y="226"/>
                  <a:pt x="363" y="226"/>
                </a:cubicBezTo>
                <a:cubicBezTo>
                  <a:pt x="318" y="226"/>
                  <a:pt x="318" y="226"/>
                  <a:pt x="318" y="226"/>
                </a:cubicBezTo>
                <a:cubicBezTo>
                  <a:pt x="318" y="181"/>
                  <a:pt x="318" y="181"/>
                  <a:pt x="318" y="181"/>
                </a:cubicBezTo>
                <a:cubicBezTo>
                  <a:pt x="46" y="181"/>
                  <a:pt x="46" y="181"/>
                  <a:pt x="46" y="181"/>
                </a:cubicBezTo>
                <a:cubicBezTo>
                  <a:pt x="46" y="226"/>
                  <a:pt x="46" y="226"/>
                  <a:pt x="46" y="226"/>
                </a:cubicBezTo>
                <a:cubicBezTo>
                  <a:pt x="0" y="226"/>
                  <a:pt x="0" y="226"/>
                  <a:pt x="0" y="226"/>
                </a:cubicBezTo>
                <a:cubicBezTo>
                  <a:pt x="0" y="11"/>
                  <a:pt x="0" y="11"/>
                  <a:pt x="0" y="11"/>
                </a:cubicBezTo>
                <a:cubicBezTo>
                  <a:pt x="0" y="8"/>
                  <a:pt x="2" y="5"/>
                  <a:pt x="4" y="3"/>
                </a:cubicBezTo>
                <a:cubicBezTo>
                  <a:pt x="6" y="1"/>
                  <a:pt x="9" y="0"/>
                  <a:pt x="12" y="0"/>
                </a:cubicBezTo>
                <a:cubicBezTo>
                  <a:pt x="34" y="0"/>
                  <a:pt x="34" y="0"/>
                  <a:pt x="34" y="0"/>
                </a:cubicBezTo>
                <a:cubicBezTo>
                  <a:pt x="38" y="0"/>
                  <a:pt x="40" y="1"/>
                  <a:pt x="42" y="3"/>
                </a:cubicBezTo>
                <a:cubicBezTo>
                  <a:pt x="45" y="5"/>
                  <a:pt x="46" y="8"/>
                  <a:pt x="46" y="11"/>
                </a:cubicBezTo>
                <a:lnTo>
                  <a:pt x="46" y="136"/>
                </a:lnTo>
                <a:close/>
                <a:moveTo>
                  <a:pt x="148" y="79"/>
                </a:moveTo>
                <a:cubicBezTo>
                  <a:pt x="148" y="67"/>
                  <a:pt x="143" y="56"/>
                  <a:pt x="134" y="47"/>
                </a:cubicBezTo>
                <a:cubicBezTo>
                  <a:pt x="126" y="38"/>
                  <a:pt x="115" y="34"/>
                  <a:pt x="102" y="34"/>
                </a:cubicBezTo>
                <a:cubicBezTo>
                  <a:pt x="90" y="34"/>
                  <a:pt x="79" y="38"/>
                  <a:pt x="70" y="47"/>
                </a:cubicBezTo>
                <a:cubicBezTo>
                  <a:pt x="62" y="56"/>
                  <a:pt x="57" y="67"/>
                  <a:pt x="57" y="79"/>
                </a:cubicBezTo>
                <a:cubicBezTo>
                  <a:pt x="57" y="92"/>
                  <a:pt x="62" y="102"/>
                  <a:pt x="70" y="111"/>
                </a:cubicBezTo>
                <a:cubicBezTo>
                  <a:pt x="79" y="120"/>
                  <a:pt x="90" y="124"/>
                  <a:pt x="102" y="124"/>
                </a:cubicBezTo>
                <a:cubicBezTo>
                  <a:pt x="115" y="124"/>
                  <a:pt x="126" y="120"/>
                  <a:pt x="134" y="111"/>
                </a:cubicBezTo>
                <a:cubicBezTo>
                  <a:pt x="143" y="102"/>
                  <a:pt x="148" y="92"/>
                  <a:pt x="148" y="79"/>
                </a:cubicBezTo>
                <a:close/>
                <a:moveTo>
                  <a:pt x="363" y="124"/>
                </a:moveTo>
                <a:cubicBezTo>
                  <a:pt x="363" y="113"/>
                  <a:pt x="363" y="113"/>
                  <a:pt x="363" y="113"/>
                </a:cubicBezTo>
                <a:cubicBezTo>
                  <a:pt x="363" y="94"/>
                  <a:pt x="356" y="78"/>
                  <a:pt x="343" y="65"/>
                </a:cubicBezTo>
                <a:cubicBezTo>
                  <a:pt x="330" y="52"/>
                  <a:pt x="314" y="45"/>
                  <a:pt x="295" y="45"/>
                </a:cubicBezTo>
                <a:cubicBezTo>
                  <a:pt x="170" y="45"/>
                  <a:pt x="170" y="45"/>
                  <a:pt x="170" y="45"/>
                </a:cubicBezTo>
                <a:cubicBezTo>
                  <a:pt x="167" y="45"/>
                  <a:pt x="165" y="46"/>
                  <a:pt x="162" y="48"/>
                </a:cubicBezTo>
                <a:cubicBezTo>
                  <a:pt x="160" y="51"/>
                  <a:pt x="159" y="53"/>
                  <a:pt x="159" y="56"/>
                </a:cubicBezTo>
                <a:cubicBezTo>
                  <a:pt x="159" y="124"/>
                  <a:pt x="159" y="124"/>
                  <a:pt x="159" y="124"/>
                </a:cubicBezTo>
                <a:lnTo>
                  <a:pt x="363" y="124"/>
                </a:lnTo>
                <a:close/>
              </a:path>
            </a:pathLst>
          </a:custGeom>
          <a:solidFill>
            <a:srgbClr val="EC9F56"/>
          </a:solidFill>
          <a:ln>
            <a:noFill/>
          </a:ln>
        </p:spPr>
        <p:txBody>
          <a:bodyPr vert="horz" wrap="square" lIns="45720" tIns="22860" rIns="45720" bIns="22860" numCol="1" anchor="t" anchorCtr="0" compatLnSpc="1">
            <a:prstTxWarp prst="textNoShape">
              <a:avLst/>
            </a:prstTxWarp>
          </a:bodyPr>
          <a:lstStyle/>
          <a:p>
            <a:endParaRPr lang="uk-UA" sz="900"/>
          </a:p>
        </p:txBody>
      </p:sp>
      <p:grpSp>
        <p:nvGrpSpPr>
          <p:cNvPr id="32" name="Group 31">
            <a:extLst>
              <a:ext uri="{FF2B5EF4-FFF2-40B4-BE49-F238E27FC236}">
                <a16:creationId xmlns:a16="http://schemas.microsoft.com/office/drawing/2014/main" id="{C85422BE-0EB7-4AEE-A348-71B39D8E973B}"/>
              </a:ext>
            </a:extLst>
          </p:cNvPr>
          <p:cNvGrpSpPr/>
          <p:nvPr/>
        </p:nvGrpSpPr>
        <p:grpSpPr>
          <a:xfrm>
            <a:off x="9558714" y="3776637"/>
            <a:ext cx="906422" cy="906422"/>
            <a:chOff x="7066419" y="6425710"/>
            <a:chExt cx="1812844" cy="1812844"/>
          </a:xfrm>
        </p:grpSpPr>
        <p:sp>
          <p:nvSpPr>
            <p:cNvPr id="33" name="Teardrop 32">
              <a:extLst>
                <a:ext uri="{FF2B5EF4-FFF2-40B4-BE49-F238E27FC236}">
                  <a16:creationId xmlns:a16="http://schemas.microsoft.com/office/drawing/2014/main" id="{EDDCBC55-B757-4DBF-A5DF-A5479A6DE17D}"/>
                </a:ext>
              </a:extLst>
            </p:cNvPr>
            <p:cNvSpPr>
              <a:spLocks noChangeAspect="1"/>
            </p:cNvSpPr>
            <p:nvPr/>
          </p:nvSpPr>
          <p:spPr>
            <a:xfrm rot="8100000">
              <a:off x="7066419" y="6425710"/>
              <a:ext cx="1812844" cy="1812844"/>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34" name="Oval 33">
              <a:extLst>
                <a:ext uri="{FF2B5EF4-FFF2-40B4-BE49-F238E27FC236}">
                  <a16:creationId xmlns:a16="http://schemas.microsoft.com/office/drawing/2014/main" id="{E2494AF2-626B-4E5B-A39F-A2CE0AB8F4D1}"/>
                </a:ext>
              </a:extLst>
            </p:cNvPr>
            <p:cNvSpPr>
              <a:spLocks noChangeAspect="1"/>
            </p:cNvSpPr>
            <p:nvPr/>
          </p:nvSpPr>
          <p:spPr>
            <a:xfrm>
              <a:off x="7189757" y="6540346"/>
              <a:ext cx="1574420" cy="157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pic>
        <p:nvPicPr>
          <p:cNvPr id="35" name="Graphic 34" descr="Home">
            <a:extLst>
              <a:ext uri="{FF2B5EF4-FFF2-40B4-BE49-F238E27FC236}">
                <a16:creationId xmlns:a16="http://schemas.microsoft.com/office/drawing/2014/main" id="{448804BA-451F-4009-9961-0DDEC083DD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3326" y="3943682"/>
            <a:ext cx="457200" cy="457200"/>
          </a:xfrm>
          <a:prstGeom prst="rect">
            <a:avLst/>
          </a:prstGeom>
        </p:spPr>
      </p:pic>
      <p:grpSp>
        <p:nvGrpSpPr>
          <p:cNvPr id="36" name="Group 35">
            <a:extLst>
              <a:ext uri="{FF2B5EF4-FFF2-40B4-BE49-F238E27FC236}">
                <a16:creationId xmlns:a16="http://schemas.microsoft.com/office/drawing/2014/main" id="{49193312-BAFC-4FE8-9407-2A39EEC0F60A}"/>
              </a:ext>
            </a:extLst>
          </p:cNvPr>
          <p:cNvGrpSpPr/>
          <p:nvPr/>
        </p:nvGrpSpPr>
        <p:grpSpPr>
          <a:xfrm>
            <a:off x="6962312" y="3777108"/>
            <a:ext cx="906422" cy="906422"/>
            <a:chOff x="7066419" y="6425710"/>
            <a:chExt cx="1812844" cy="1812844"/>
          </a:xfrm>
        </p:grpSpPr>
        <p:sp>
          <p:nvSpPr>
            <p:cNvPr id="37" name="Teardrop 36">
              <a:extLst>
                <a:ext uri="{FF2B5EF4-FFF2-40B4-BE49-F238E27FC236}">
                  <a16:creationId xmlns:a16="http://schemas.microsoft.com/office/drawing/2014/main" id="{CB702685-D045-4765-BEBC-D0DE48EF6ED5}"/>
                </a:ext>
              </a:extLst>
            </p:cNvPr>
            <p:cNvSpPr>
              <a:spLocks noChangeAspect="1"/>
            </p:cNvSpPr>
            <p:nvPr/>
          </p:nvSpPr>
          <p:spPr>
            <a:xfrm rot="8100000">
              <a:off x="7066419" y="6425710"/>
              <a:ext cx="1812844" cy="1812844"/>
            </a:xfrm>
            <a:prstGeom prst="teardrop">
              <a:avLst>
                <a:gd name="adj" fmla="val 1183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38" name="Oval 37">
              <a:extLst>
                <a:ext uri="{FF2B5EF4-FFF2-40B4-BE49-F238E27FC236}">
                  <a16:creationId xmlns:a16="http://schemas.microsoft.com/office/drawing/2014/main" id="{041AACF4-FEFF-4568-A547-2B47A830EF27}"/>
                </a:ext>
              </a:extLst>
            </p:cNvPr>
            <p:cNvSpPr>
              <a:spLocks noChangeAspect="1"/>
            </p:cNvSpPr>
            <p:nvPr/>
          </p:nvSpPr>
          <p:spPr>
            <a:xfrm>
              <a:off x="7189757" y="6540346"/>
              <a:ext cx="1574420" cy="157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39" name="Group 38">
            <a:extLst>
              <a:ext uri="{FF2B5EF4-FFF2-40B4-BE49-F238E27FC236}">
                <a16:creationId xmlns:a16="http://schemas.microsoft.com/office/drawing/2014/main" id="{7696538F-7BDC-4C95-8941-410F2898B10F}"/>
              </a:ext>
            </a:extLst>
          </p:cNvPr>
          <p:cNvGrpSpPr/>
          <p:nvPr/>
        </p:nvGrpSpPr>
        <p:grpSpPr>
          <a:xfrm>
            <a:off x="7173375" y="4017123"/>
            <a:ext cx="507997" cy="425450"/>
            <a:chOff x="10423770" y="2364618"/>
            <a:chExt cx="1015993" cy="850900"/>
          </a:xfrm>
        </p:grpSpPr>
        <p:sp>
          <p:nvSpPr>
            <p:cNvPr id="40" name="Rectangle: Rounded Corners 39">
              <a:extLst>
                <a:ext uri="{FF2B5EF4-FFF2-40B4-BE49-F238E27FC236}">
                  <a16:creationId xmlns:a16="http://schemas.microsoft.com/office/drawing/2014/main" id="{149D4F72-E425-4D4E-9CD6-4E9A3D8D410B}"/>
                </a:ext>
              </a:extLst>
            </p:cNvPr>
            <p:cNvSpPr/>
            <p:nvPr/>
          </p:nvSpPr>
          <p:spPr>
            <a:xfrm>
              <a:off x="10838842" y="2364618"/>
              <a:ext cx="151887" cy="8509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Flowchart: Off-page Connector 40">
              <a:extLst>
                <a:ext uri="{FF2B5EF4-FFF2-40B4-BE49-F238E27FC236}">
                  <a16:creationId xmlns:a16="http://schemas.microsoft.com/office/drawing/2014/main" id="{6046841D-D049-4D7D-8A1D-B45FCCD7BBED}"/>
                </a:ext>
              </a:extLst>
            </p:cNvPr>
            <p:cNvSpPr>
              <a:spLocks noChangeAspect="1"/>
            </p:cNvSpPr>
            <p:nvPr/>
          </p:nvSpPr>
          <p:spPr>
            <a:xfrm rot="16200000">
              <a:off x="10795714" y="2252138"/>
              <a:ext cx="360078" cy="822960"/>
            </a:xfrm>
            <a:prstGeom prst="flowChartOffpageConnector">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2AC0A0B8-D090-48EB-B77E-D9712CB29EDB}"/>
                </a:ext>
              </a:extLst>
            </p:cNvPr>
            <p:cNvSpPr/>
            <p:nvPr/>
          </p:nvSpPr>
          <p:spPr>
            <a:xfrm>
              <a:off x="10423770" y="2506588"/>
              <a:ext cx="1015993" cy="338554"/>
            </a:xfrm>
            <a:prstGeom prst="rect">
              <a:avLst/>
            </a:prstGeom>
          </p:spPr>
          <p:txBody>
            <a:bodyPr wrap="square">
              <a:spAutoFit/>
            </a:bodyPr>
            <a:lstStyle/>
            <a:p>
              <a:pPr algn="ctr"/>
              <a:r>
                <a:rPr lang="en-US" sz="500" b="1" dirty="0">
                  <a:solidFill>
                    <a:schemeClr val="bg1"/>
                  </a:solidFill>
                  <a:latin typeface="Futura" panose="020B0602020204020303" pitchFamily="34" charset="0"/>
                  <a:cs typeface="Arial" panose="020B0604020202020204" pitchFamily="34" charset="0"/>
                </a:rPr>
                <a:t>For Rent</a:t>
              </a:r>
              <a:endParaRPr lang="en-US" sz="1200" b="1" dirty="0">
                <a:solidFill>
                  <a:schemeClr val="bg1"/>
                </a:solidFill>
                <a:latin typeface="Futura" panose="020B0602020204020303" pitchFamily="34" charset="0"/>
                <a:cs typeface="Arial" panose="020B0604020202020204" pitchFamily="34" charset="0"/>
              </a:endParaRPr>
            </a:p>
          </p:txBody>
        </p:sp>
      </p:grpSp>
      <p:pic>
        <p:nvPicPr>
          <p:cNvPr id="43" name="Graphic 42" descr="Man">
            <a:extLst>
              <a:ext uri="{FF2B5EF4-FFF2-40B4-BE49-F238E27FC236}">
                <a16:creationId xmlns:a16="http://schemas.microsoft.com/office/drawing/2014/main" id="{AB4B4355-8AFE-42DC-B19A-82500990B0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167" y="3880771"/>
            <a:ext cx="637371" cy="637371"/>
          </a:xfrm>
          <a:prstGeom prst="rect">
            <a:avLst/>
          </a:prstGeom>
        </p:spPr>
      </p:pic>
      <p:pic>
        <p:nvPicPr>
          <p:cNvPr id="44" name="Graphic 43" descr="Woman">
            <a:extLst>
              <a:ext uri="{FF2B5EF4-FFF2-40B4-BE49-F238E27FC236}">
                <a16:creationId xmlns:a16="http://schemas.microsoft.com/office/drawing/2014/main" id="{CB5E02FB-9613-45ED-A180-544D910FEC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616" y="3879835"/>
            <a:ext cx="637371" cy="637371"/>
          </a:xfrm>
          <a:prstGeom prst="rect">
            <a:avLst/>
          </a:prstGeom>
        </p:spPr>
      </p:pic>
      <p:grpSp>
        <p:nvGrpSpPr>
          <p:cNvPr id="45" name="Group 44">
            <a:extLst>
              <a:ext uri="{FF2B5EF4-FFF2-40B4-BE49-F238E27FC236}">
                <a16:creationId xmlns:a16="http://schemas.microsoft.com/office/drawing/2014/main" id="{FFF18E47-1B20-44E6-A2B1-238A2D5FBCF4}"/>
              </a:ext>
            </a:extLst>
          </p:cNvPr>
          <p:cNvGrpSpPr>
            <a:grpSpLocks noChangeAspect="1"/>
          </p:cNvGrpSpPr>
          <p:nvPr/>
        </p:nvGrpSpPr>
        <p:grpSpPr>
          <a:xfrm>
            <a:off x="4612237" y="3951427"/>
            <a:ext cx="413767" cy="457200"/>
            <a:chOff x="1978026" y="4316412"/>
            <a:chExt cx="287338" cy="317500"/>
          </a:xfrm>
          <a:solidFill>
            <a:srgbClr val="FFC905"/>
          </a:solidFill>
        </p:grpSpPr>
        <p:sp>
          <p:nvSpPr>
            <p:cNvPr id="46" name="Freeform 141">
              <a:extLst>
                <a:ext uri="{FF2B5EF4-FFF2-40B4-BE49-F238E27FC236}">
                  <a16:creationId xmlns:a16="http://schemas.microsoft.com/office/drawing/2014/main" id="{E468A453-CE0D-4782-8CF4-B4F57F7F6102}"/>
                </a:ext>
              </a:extLst>
            </p:cNvPr>
            <p:cNvSpPr>
              <a:spLocks noEditPoints="1"/>
            </p:cNvSpPr>
            <p:nvPr/>
          </p:nvSpPr>
          <p:spPr bwMode="auto">
            <a:xfrm>
              <a:off x="1978026" y="4316412"/>
              <a:ext cx="287338" cy="317500"/>
            </a:xfrm>
            <a:custGeom>
              <a:avLst/>
              <a:gdLst>
                <a:gd name="T0" fmla="*/ 29 w 195"/>
                <a:gd name="T1" fmla="*/ 186 h 215"/>
                <a:gd name="T2" fmla="*/ 166 w 195"/>
                <a:gd name="T3" fmla="*/ 186 h 215"/>
                <a:gd name="T4" fmla="*/ 166 w 195"/>
                <a:gd name="T5" fmla="*/ 49 h 215"/>
                <a:gd name="T6" fmla="*/ 104 w 195"/>
                <a:gd name="T7" fmla="*/ 13 h 215"/>
                <a:gd name="T8" fmla="*/ 124 w 195"/>
                <a:gd name="T9" fmla="*/ 7 h 215"/>
                <a:gd name="T10" fmla="*/ 97 w 195"/>
                <a:gd name="T11" fmla="*/ 0 h 215"/>
                <a:gd name="T12" fmla="*/ 77 w 195"/>
                <a:gd name="T13" fmla="*/ 0 h 215"/>
                <a:gd name="T14" fmla="*/ 77 w 195"/>
                <a:gd name="T15" fmla="*/ 13 h 215"/>
                <a:gd name="T16" fmla="*/ 91 w 195"/>
                <a:gd name="T17" fmla="*/ 20 h 215"/>
                <a:gd name="T18" fmla="*/ 0 w 195"/>
                <a:gd name="T19" fmla="*/ 117 h 215"/>
                <a:gd name="T20" fmla="*/ 174 w 195"/>
                <a:gd name="T21" fmla="*/ 111 h 215"/>
                <a:gd name="T22" fmla="*/ 174 w 195"/>
                <a:gd name="T23" fmla="*/ 124 h 215"/>
                <a:gd name="T24" fmla="*/ 161 w 195"/>
                <a:gd name="T25" fmla="*/ 172 h 215"/>
                <a:gd name="T26" fmla="*/ 151 w 195"/>
                <a:gd name="T27" fmla="*/ 162 h 215"/>
                <a:gd name="T28" fmla="*/ 142 w 195"/>
                <a:gd name="T29" fmla="*/ 171 h 215"/>
                <a:gd name="T30" fmla="*/ 152 w 195"/>
                <a:gd name="T31" fmla="*/ 181 h 215"/>
                <a:gd name="T32" fmla="*/ 104 w 195"/>
                <a:gd name="T33" fmla="*/ 191 h 215"/>
                <a:gd name="T34" fmla="*/ 91 w 195"/>
                <a:gd name="T35" fmla="*/ 191 h 215"/>
                <a:gd name="T36" fmla="*/ 43 w 195"/>
                <a:gd name="T37" fmla="*/ 181 h 215"/>
                <a:gd name="T38" fmla="*/ 53 w 195"/>
                <a:gd name="T39" fmla="*/ 171 h 215"/>
                <a:gd name="T40" fmla="*/ 44 w 195"/>
                <a:gd name="T41" fmla="*/ 162 h 215"/>
                <a:gd name="T42" fmla="*/ 34 w 195"/>
                <a:gd name="T43" fmla="*/ 172 h 215"/>
                <a:gd name="T44" fmla="*/ 20 w 195"/>
                <a:gd name="T45" fmla="*/ 124 h 215"/>
                <a:gd name="T46" fmla="*/ 20 w 195"/>
                <a:gd name="T47" fmla="*/ 111 h 215"/>
                <a:gd name="T48" fmla="*/ 34 w 195"/>
                <a:gd name="T49" fmla="*/ 63 h 215"/>
                <a:gd name="T50" fmla="*/ 44 w 195"/>
                <a:gd name="T51" fmla="*/ 73 h 215"/>
                <a:gd name="T52" fmla="*/ 53 w 195"/>
                <a:gd name="T53" fmla="*/ 73 h 215"/>
                <a:gd name="T54" fmla="*/ 44 w 195"/>
                <a:gd name="T55" fmla="*/ 54 h 215"/>
                <a:gd name="T56" fmla="*/ 91 w 195"/>
                <a:gd name="T57" fmla="*/ 34 h 215"/>
                <a:gd name="T58" fmla="*/ 97 w 195"/>
                <a:gd name="T59" fmla="*/ 47 h 215"/>
                <a:gd name="T60" fmla="*/ 104 w 195"/>
                <a:gd name="T61" fmla="*/ 34 h 215"/>
                <a:gd name="T62" fmla="*/ 151 w 195"/>
                <a:gd name="T63" fmla="*/ 54 h 215"/>
                <a:gd name="T64" fmla="*/ 142 w 195"/>
                <a:gd name="T65" fmla="*/ 73 h 215"/>
                <a:gd name="T66" fmla="*/ 151 w 195"/>
                <a:gd name="T67" fmla="*/ 73 h 215"/>
                <a:gd name="T68" fmla="*/ 161 w 195"/>
                <a:gd name="T69" fmla="*/ 6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15">
                  <a:moveTo>
                    <a:pt x="0" y="117"/>
                  </a:moveTo>
                  <a:cubicBezTo>
                    <a:pt x="0" y="143"/>
                    <a:pt x="10" y="168"/>
                    <a:pt x="29" y="186"/>
                  </a:cubicBezTo>
                  <a:cubicBezTo>
                    <a:pt x="47" y="205"/>
                    <a:pt x="71" y="215"/>
                    <a:pt x="97" y="215"/>
                  </a:cubicBezTo>
                  <a:cubicBezTo>
                    <a:pt x="123" y="215"/>
                    <a:pt x="148" y="205"/>
                    <a:pt x="166" y="186"/>
                  </a:cubicBezTo>
                  <a:cubicBezTo>
                    <a:pt x="184" y="168"/>
                    <a:pt x="195" y="143"/>
                    <a:pt x="195" y="117"/>
                  </a:cubicBezTo>
                  <a:cubicBezTo>
                    <a:pt x="195" y="91"/>
                    <a:pt x="184" y="67"/>
                    <a:pt x="166" y="49"/>
                  </a:cubicBezTo>
                  <a:cubicBezTo>
                    <a:pt x="149" y="32"/>
                    <a:pt x="127" y="22"/>
                    <a:pt x="104" y="20"/>
                  </a:cubicBezTo>
                  <a:cubicBezTo>
                    <a:pt x="104" y="13"/>
                    <a:pt x="104" y="13"/>
                    <a:pt x="104" y="13"/>
                  </a:cubicBezTo>
                  <a:cubicBezTo>
                    <a:pt x="117" y="13"/>
                    <a:pt x="117" y="13"/>
                    <a:pt x="117" y="13"/>
                  </a:cubicBezTo>
                  <a:cubicBezTo>
                    <a:pt x="121" y="13"/>
                    <a:pt x="124" y="10"/>
                    <a:pt x="124" y="7"/>
                  </a:cubicBezTo>
                  <a:cubicBezTo>
                    <a:pt x="124" y="3"/>
                    <a:pt x="121" y="0"/>
                    <a:pt x="117" y="0"/>
                  </a:cubicBezTo>
                  <a:cubicBezTo>
                    <a:pt x="97" y="0"/>
                    <a:pt x="97" y="0"/>
                    <a:pt x="97" y="0"/>
                  </a:cubicBezTo>
                  <a:cubicBezTo>
                    <a:pt x="91" y="0"/>
                    <a:pt x="91" y="0"/>
                    <a:pt x="91" y="0"/>
                  </a:cubicBezTo>
                  <a:cubicBezTo>
                    <a:pt x="77" y="0"/>
                    <a:pt x="77" y="0"/>
                    <a:pt x="77" y="0"/>
                  </a:cubicBezTo>
                  <a:cubicBezTo>
                    <a:pt x="74" y="0"/>
                    <a:pt x="71" y="3"/>
                    <a:pt x="71" y="7"/>
                  </a:cubicBezTo>
                  <a:cubicBezTo>
                    <a:pt x="71" y="10"/>
                    <a:pt x="74" y="13"/>
                    <a:pt x="77" y="13"/>
                  </a:cubicBezTo>
                  <a:cubicBezTo>
                    <a:pt x="91" y="13"/>
                    <a:pt x="91" y="13"/>
                    <a:pt x="91" y="13"/>
                  </a:cubicBezTo>
                  <a:cubicBezTo>
                    <a:pt x="91" y="20"/>
                    <a:pt x="91" y="20"/>
                    <a:pt x="91" y="20"/>
                  </a:cubicBezTo>
                  <a:cubicBezTo>
                    <a:pt x="67" y="22"/>
                    <a:pt x="45" y="32"/>
                    <a:pt x="29" y="49"/>
                  </a:cubicBezTo>
                  <a:cubicBezTo>
                    <a:pt x="10" y="67"/>
                    <a:pt x="0" y="91"/>
                    <a:pt x="0" y="117"/>
                  </a:cubicBezTo>
                  <a:close/>
                  <a:moveTo>
                    <a:pt x="181" y="111"/>
                  </a:moveTo>
                  <a:cubicBezTo>
                    <a:pt x="174" y="111"/>
                    <a:pt x="174" y="111"/>
                    <a:pt x="174" y="111"/>
                  </a:cubicBezTo>
                  <a:cubicBezTo>
                    <a:pt x="171" y="111"/>
                    <a:pt x="168" y="114"/>
                    <a:pt x="168" y="117"/>
                  </a:cubicBezTo>
                  <a:cubicBezTo>
                    <a:pt x="168" y="121"/>
                    <a:pt x="171" y="124"/>
                    <a:pt x="174" y="124"/>
                  </a:cubicBezTo>
                  <a:cubicBezTo>
                    <a:pt x="181" y="124"/>
                    <a:pt x="181" y="124"/>
                    <a:pt x="181" y="124"/>
                  </a:cubicBezTo>
                  <a:cubicBezTo>
                    <a:pt x="180" y="142"/>
                    <a:pt x="173" y="158"/>
                    <a:pt x="161" y="172"/>
                  </a:cubicBezTo>
                  <a:cubicBezTo>
                    <a:pt x="161" y="172"/>
                    <a:pt x="161" y="171"/>
                    <a:pt x="161" y="171"/>
                  </a:cubicBezTo>
                  <a:cubicBezTo>
                    <a:pt x="151" y="162"/>
                    <a:pt x="151" y="162"/>
                    <a:pt x="151" y="162"/>
                  </a:cubicBezTo>
                  <a:cubicBezTo>
                    <a:pt x="148" y="159"/>
                    <a:pt x="144" y="159"/>
                    <a:pt x="142" y="162"/>
                  </a:cubicBezTo>
                  <a:cubicBezTo>
                    <a:pt x="139" y="164"/>
                    <a:pt x="139" y="168"/>
                    <a:pt x="142" y="171"/>
                  </a:cubicBezTo>
                  <a:cubicBezTo>
                    <a:pt x="151" y="181"/>
                    <a:pt x="151" y="181"/>
                    <a:pt x="151" y="181"/>
                  </a:cubicBezTo>
                  <a:cubicBezTo>
                    <a:pt x="151" y="181"/>
                    <a:pt x="152" y="181"/>
                    <a:pt x="152" y="181"/>
                  </a:cubicBezTo>
                  <a:cubicBezTo>
                    <a:pt x="138" y="193"/>
                    <a:pt x="122" y="200"/>
                    <a:pt x="104" y="201"/>
                  </a:cubicBezTo>
                  <a:cubicBezTo>
                    <a:pt x="104" y="191"/>
                    <a:pt x="104" y="191"/>
                    <a:pt x="104" y="191"/>
                  </a:cubicBezTo>
                  <a:cubicBezTo>
                    <a:pt x="104" y="187"/>
                    <a:pt x="101" y="184"/>
                    <a:pt x="97" y="184"/>
                  </a:cubicBezTo>
                  <a:cubicBezTo>
                    <a:pt x="94" y="184"/>
                    <a:pt x="91" y="187"/>
                    <a:pt x="91" y="191"/>
                  </a:cubicBezTo>
                  <a:cubicBezTo>
                    <a:pt x="91" y="201"/>
                    <a:pt x="91" y="201"/>
                    <a:pt x="91" y="201"/>
                  </a:cubicBezTo>
                  <a:cubicBezTo>
                    <a:pt x="73" y="200"/>
                    <a:pt x="56" y="193"/>
                    <a:pt x="43" y="181"/>
                  </a:cubicBezTo>
                  <a:cubicBezTo>
                    <a:pt x="43" y="181"/>
                    <a:pt x="43" y="181"/>
                    <a:pt x="44" y="181"/>
                  </a:cubicBezTo>
                  <a:cubicBezTo>
                    <a:pt x="53" y="171"/>
                    <a:pt x="53" y="171"/>
                    <a:pt x="53" y="171"/>
                  </a:cubicBezTo>
                  <a:cubicBezTo>
                    <a:pt x="56" y="168"/>
                    <a:pt x="56" y="164"/>
                    <a:pt x="53" y="162"/>
                  </a:cubicBezTo>
                  <a:cubicBezTo>
                    <a:pt x="50" y="159"/>
                    <a:pt x="46" y="159"/>
                    <a:pt x="44" y="162"/>
                  </a:cubicBezTo>
                  <a:cubicBezTo>
                    <a:pt x="34" y="171"/>
                    <a:pt x="34" y="171"/>
                    <a:pt x="34" y="171"/>
                  </a:cubicBezTo>
                  <a:cubicBezTo>
                    <a:pt x="34" y="171"/>
                    <a:pt x="34" y="172"/>
                    <a:pt x="34" y="172"/>
                  </a:cubicBezTo>
                  <a:cubicBezTo>
                    <a:pt x="22" y="158"/>
                    <a:pt x="15" y="142"/>
                    <a:pt x="14" y="124"/>
                  </a:cubicBezTo>
                  <a:cubicBezTo>
                    <a:pt x="20" y="124"/>
                    <a:pt x="20" y="124"/>
                    <a:pt x="20" y="124"/>
                  </a:cubicBezTo>
                  <a:cubicBezTo>
                    <a:pt x="24" y="124"/>
                    <a:pt x="27" y="121"/>
                    <a:pt x="27" y="117"/>
                  </a:cubicBezTo>
                  <a:cubicBezTo>
                    <a:pt x="27" y="114"/>
                    <a:pt x="24" y="111"/>
                    <a:pt x="20" y="111"/>
                  </a:cubicBezTo>
                  <a:cubicBezTo>
                    <a:pt x="14" y="111"/>
                    <a:pt x="14" y="111"/>
                    <a:pt x="14" y="111"/>
                  </a:cubicBezTo>
                  <a:cubicBezTo>
                    <a:pt x="15" y="93"/>
                    <a:pt x="22" y="76"/>
                    <a:pt x="34" y="63"/>
                  </a:cubicBezTo>
                  <a:cubicBezTo>
                    <a:pt x="34" y="63"/>
                    <a:pt x="34" y="63"/>
                    <a:pt x="34" y="64"/>
                  </a:cubicBezTo>
                  <a:cubicBezTo>
                    <a:pt x="44" y="73"/>
                    <a:pt x="44" y="73"/>
                    <a:pt x="44" y="73"/>
                  </a:cubicBezTo>
                  <a:cubicBezTo>
                    <a:pt x="45" y="74"/>
                    <a:pt x="47" y="75"/>
                    <a:pt x="48" y="75"/>
                  </a:cubicBezTo>
                  <a:cubicBezTo>
                    <a:pt x="50" y="75"/>
                    <a:pt x="52" y="74"/>
                    <a:pt x="53" y="73"/>
                  </a:cubicBezTo>
                  <a:cubicBezTo>
                    <a:pt x="56" y="71"/>
                    <a:pt x="56" y="66"/>
                    <a:pt x="53" y="64"/>
                  </a:cubicBezTo>
                  <a:cubicBezTo>
                    <a:pt x="44" y="54"/>
                    <a:pt x="44" y="54"/>
                    <a:pt x="44" y="54"/>
                  </a:cubicBezTo>
                  <a:cubicBezTo>
                    <a:pt x="43" y="54"/>
                    <a:pt x="43" y="54"/>
                    <a:pt x="43" y="54"/>
                  </a:cubicBezTo>
                  <a:cubicBezTo>
                    <a:pt x="56" y="42"/>
                    <a:pt x="73" y="35"/>
                    <a:pt x="91" y="34"/>
                  </a:cubicBezTo>
                  <a:cubicBezTo>
                    <a:pt x="91" y="40"/>
                    <a:pt x="91" y="40"/>
                    <a:pt x="91" y="40"/>
                  </a:cubicBezTo>
                  <a:cubicBezTo>
                    <a:pt x="91" y="44"/>
                    <a:pt x="94" y="47"/>
                    <a:pt x="97" y="47"/>
                  </a:cubicBezTo>
                  <a:cubicBezTo>
                    <a:pt x="101" y="47"/>
                    <a:pt x="104" y="44"/>
                    <a:pt x="104" y="40"/>
                  </a:cubicBezTo>
                  <a:cubicBezTo>
                    <a:pt x="104" y="34"/>
                    <a:pt x="104" y="34"/>
                    <a:pt x="104" y="34"/>
                  </a:cubicBezTo>
                  <a:cubicBezTo>
                    <a:pt x="122" y="35"/>
                    <a:pt x="138" y="42"/>
                    <a:pt x="152" y="54"/>
                  </a:cubicBezTo>
                  <a:cubicBezTo>
                    <a:pt x="152" y="54"/>
                    <a:pt x="151" y="54"/>
                    <a:pt x="151" y="54"/>
                  </a:cubicBezTo>
                  <a:cubicBezTo>
                    <a:pt x="142" y="64"/>
                    <a:pt x="142" y="64"/>
                    <a:pt x="142" y="64"/>
                  </a:cubicBezTo>
                  <a:cubicBezTo>
                    <a:pt x="139" y="66"/>
                    <a:pt x="139" y="71"/>
                    <a:pt x="142" y="73"/>
                  </a:cubicBezTo>
                  <a:cubicBezTo>
                    <a:pt x="143" y="74"/>
                    <a:pt x="145" y="75"/>
                    <a:pt x="146" y="75"/>
                  </a:cubicBezTo>
                  <a:cubicBezTo>
                    <a:pt x="148" y="75"/>
                    <a:pt x="150" y="74"/>
                    <a:pt x="151" y="73"/>
                  </a:cubicBezTo>
                  <a:cubicBezTo>
                    <a:pt x="161" y="64"/>
                    <a:pt x="161" y="64"/>
                    <a:pt x="161" y="64"/>
                  </a:cubicBezTo>
                  <a:cubicBezTo>
                    <a:pt x="161" y="63"/>
                    <a:pt x="161" y="63"/>
                    <a:pt x="161" y="63"/>
                  </a:cubicBezTo>
                  <a:cubicBezTo>
                    <a:pt x="173" y="76"/>
                    <a:pt x="180" y="93"/>
                    <a:pt x="181" y="111"/>
                  </a:cubicBezTo>
                  <a:close/>
                </a:path>
              </a:pathLst>
            </a:custGeom>
            <a:grpFill/>
            <a:ln w="9525">
              <a:solidFill>
                <a:srgbClr val="FFC905"/>
              </a:solidFill>
              <a:round/>
              <a:headEnd/>
              <a:tailEnd/>
            </a:ln>
          </p:spPr>
          <p:txBody>
            <a:bodyPr vert="horz" wrap="square" lIns="22860" tIns="11430" rIns="22860" bIns="11430" numCol="1" anchor="t" anchorCtr="0" compatLnSpc="1">
              <a:prstTxWarp prst="textNoShape">
                <a:avLst/>
              </a:prstTxWarp>
            </a:bodyPr>
            <a:lstStyle/>
            <a:p>
              <a:endParaRPr lang="uk-UA" sz="450"/>
            </a:p>
          </p:txBody>
        </p:sp>
        <p:sp>
          <p:nvSpPr>
            <p:cNvPr id="47" name="Freeform 142">
              <a:extLst>
                <a:ext uri="{FF2B5EF4-FFF2-40B4-BE49-F238E27FC236}">
                  <a16:creationId xmlns:a16="http://schemas.microsoft.com/office/drawing/2014/main" id="{543D6F7D-2001-400E-A98C-88B422CBF7DF}"/>
                </a:ext>
              </a:extLst>
            </p:cNvPr>
            <p:cNvSpPr>
              <a:spLocks/>
            </p:cNvSpPr>
            <p:nvPr/>
          </p:nvSpPr>
          <p:spPr bwMode="auto">
            <a:xfrm>
              <a:off x="2101851" y="4419600"/>
              <a:ext cx="39688" cy="90487"/>
            </a:xfrm>
            <a:custGeom>
              <a:avLst/>
              <a:gdLst>
                <a:gd name="T0" fmla="*/ 20 w 27"/>
                <a:gd name="T1" fmla="*/ 36 h 61"/>
                <a:gd name="T2" fmla="*/ 20 w 27"/>
                <a:gd name="T3" fmla="*/ 7 h 61"/>
                <a:gd name="T4" fmla="*/ 13 w 27"/>
                <a:gd name="T5" fmla="*/ 0 h 61"/>
                <a:gd name="T6" fmla="*/ 7 w 27"/>
                <a:gd name="T7" fmla="*/ 7 h 61"/>
                <a:gd name="T8" fmla="*/ 7 w 27"/>
                <a:gd name="T9" fmla="*/ 36 h 61"/>
                <a:gd name="T10" fmla="*/ 0 w 27"/>
                <a:gd name="T11" fmla="*/ 47 h 61"/>
                <a:gd name="T12" fmla="*/ 13 w 27"/>
                <a:gd name="T13" fmla="*/ 61 h 61"/>
                <a:gd name="T14" fmla="*/ 27 w 27"/>
                <a:gd name="T15" fmla="*/ 47 h 61"/>
                <a:gd name="T16" fmla="*/ 20 w 27"/>
                <a:gd name="T17"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1">
                  <a:moveTo>
                    <a:pt x="20" y="36"/>
                  </a:moveTo>
                  <a:cubicBezTo>
                    <a:pt x="20" y="7"/>
                    <a:pt x="20" y="7"/>
                    <a:pt x="20" y="7"/>
                  </a:cubicBezTo>
                  <a:cubicBezTo>
                    <a:pt x="20" y="3"/>
                    <a:pt x="17" y="0"/>
                    <a:pt x="13" y="0"/>
                  </a:cubicBezTo>
                  <a:cubicBezTo>
                    <a:pt x="10" y="0"/>
                    <a:pt x="7" y="3"/>
                    <a:pt x="7" y="7"/>
                  </a:cubicBezTo>
                  <a:cubicBezTo>
                    <a:pt x="7" y="36"/>
                    <a:pt x="7" y="36"/>
                    <a:pt x="7" y="36"/>
                  </a:cubicBezTo>
                  <a:cubicBezTo>
                    <a:pt x="3" y="38"/>
                    <a:pt x="0" y="42"/>
                    <a:pt x="0" y="47"/>
                  </a:cubicBezTo>
                  <a:cubicBezTo>
                    <a:pt x="0" y="55"/>
                    <a:pt x="6" y="61"/>
                    <a:pt x="13" y="61"/>
                  </a:cubicBezTo>
                  <a:cubicBezTo>
                    <a:pt x="21" y="61"/>
                    <a:pt x="27" y="55"/>
                    <a:pt x="27" y="47"/>
                  </a:cubicBezTo>
                  <a:cubicBezTo>
                    <a:pt x="27" y="42"/>
                    <a:pt x="24" y="38"/>
                    <a:pt x="20" y="36"/>
                  </a:cubicBezTo>
                  <a:close/>
                </a:path>
              </a:pathLst>
            </a:custGeom>
            <a:grpFill/>
            <a:ln w="9525">
              <a:solidFill>
                <a:srgbClr val="FFC905"/>
              </a:solidFill>
              <a:round/>
              <a:headEnd/>
              <a:tailEnd/>
            </a:ln>
          </p:spPr>
          <p:txBody>
            <a:bodyPr vert="horz" wrap="square" lIns="22860" tIns="11430" rIns="22860" bIns="11430" numCol="1" anchor="t" anchorCtr="0" compatLnSpc="1">
              <a:prstTxWarp prst="textNoShape">
                <a:avLst/>
              </a:prstTxWarp>
            </a:bodyPr>
            <a:lstStyle/>
            <a:p>
              <a:endParaRPr lang="uk-UA" sz="450"/>
            </a:p>
          </p:txBody>
        </p:sp>
      </p:grpSp>
    </p:spTree>
    <p:extLst>
      <p:ext uri="{BB962C8B-B14F-4D97-AF65-F5344CB8AC3E}">
        <p14:creationId xmlns:p14="http://schemas.microsoft.com/office/powerpoint/2010/main" val="303585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D7D55C-9875-4E5E-A8BC-27C0144A33C8}"/>
              </a:ext>
            </a:extLst>
          </p:cNvPr>
          <p:cNvSpPr>
            <a:spLocks noGrp="1"/>
          </p:cNvSpPr>
          <p:nvPr>
            <p:ph type="title"/>
          </p:nvPr>
        </p:nvSpPr>
        <p:spPr/>
        <p:txBody>
          <a:bodyPr>
            <a:normAutofit/>
          </a:bodyPr>
          <a:lstStyle/>
          <a:p>
            <a:r>
              <a:rPr lang="en-US" sz="3600" dirty="0"/>
              <a:t>When a Client Leaves Housing</a:t>
            </a:r>
          </a:p>
        </p:txBody>
      </p:sp>
      <p:sp>
        <p:nvSpPr>
          <p:cNvPr id="5" name="Content Placeholder 4">
            <a:extLst>
              <a:ext uri="{FF2B5EF4-FFF2-40B4-BE49-F238E27FC236}">
                <a16:creationId xmlns:a16="http://schemas.microsoft.com/office/drawing/2014/main" id="{87B82209-E3F8-4802-BFD8-2E7627C05253}"/>
              </a:ext>
            </a:extLst>
          </p:cNvPr>
          <p:cNvSpPr>
            <a:spLocks noGrp="1"/>
          </p:cNvSpPr>
          <p:nvPr>
            <p:ph idx="1"/>
          </p:nvPr>
        </p:nvSpPr>
        <p:spPr>
          <a:xfrm>
            <a:off x="581192" y="2146457"/>
            <a:ext cx="10610683" cy="945377"/>
          </a:xfrm>
        </p:spPr>
        <p:txBody>
          <a:bodyPr anchor="t">
            <a:normAutofit fontScale="92500" lnSpcReduction="10000"/>
          </a:bodyPr>
          <a:lstStyle/>
          <a:p>
            <a:pPr marL="0" indent="0">
              <a:buNone/>
            </a:pPr>
            <a:r>
              <a:rPr lang="en-US" dirty="0">
                <a:solidFill>
                  <a:srgbClr val="4590B8"/>
                </a:solidFill>
              </a:rPr>
              <a:t>Don’t Remove the Move-In Date! </a:t>
            </a:r>
            <a:r>
              <a:rPr lang="en-US" dirty="0"/>
              <a:t>The original housing move-in date was still a lot of work!</a:t>
            </a:r>
          </a:p>
          <a:p>
            <a:r>
              <a:rPr lang="en-US" dirty="0"/>
              <a:t>HUD says: </a:t>
            </a:r>
            <a:r>
              <a:rPr lang="en-US" i="1" dirty="0"/>
              <a:t>Exit the client and start a new Entry if the Housing search resumes. Separate entries for separate Housing efforts.</a:t>
            </a:r>
          </a:p>
        </p:txBody>
      </p:sp>
      <p:sp>
        <p:nvSpPr>
          <p:cNvPr id="8" name="Right Arrow 1">
            <a:extLst>
              <a:ext uri="{FF2B5EF4-FFF2-40B4-BE49-F238E27FC236}">
                <a16:creationId xmlns:a16="http://schemas.microsoft.com/office/drawing/2014/main" id="{B7BEF699-6FDD-464F-8C96-F8375B602026}"/>
              </a:ext>
            </a:extLst>
          </p:cNvPr>
          <p:cNvSpPr/>
          <p:nvPr/>
        </p:nvSpPr>
        <p:spPr>
          <a:xfrm>
            <a:off x="2300749" y="3660199"/>
            <a:ext cx="8229599"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Rectangle 8">
            <a:extLst>
              <a:ext uri="{FF2B5EF4-FFF2-40B4-BE49-F238E27FC236}">
                <a16:creationId xmlns:a16="http://schemas.microsoft.com/office/drawing/2014/main" id="{F4D58A15-7BAA-4216-A0D3-1F51AD13DDAE}"/>
              </a:ext>
            </a:extLst>
          </p:cNvPr>
          <p:cNvSpPr/>
          <p:nvPr/>
        </p:nvSpPr>
        <p:spPr>
          <a:xfrm>
            <a:off x="2515084" y="4713430"/>
            <a:ext cx="2102239" cy="602154"/>
          </a:xfrm>
          <a:prstGeom prst="rect">
            <a:avLst/>
          </a:prstGeom>
          <a:solidFill>
            <a:srgbClr val="EC9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ectangle 9">
            <a:extLst>
              <a:ext uri="{FF2B5EF4-FFF2-40B4-BE49-F238E27FC236}">
                <a16:creationId xmlns:a16="http://schemas.microsoft.com/office/drawing/2014/main" id="{A03B47FF-FD10-416D-B437-98060B77D4A7}"/>
              </a:ext>
            </a:extLst>
          </p:cNvPr>
          <p:cNvSpPr/>
          <p:nvPr/>
        </p:nvSpPr>
        <p:spPr>
          <a:xfrm>
            <a:off x="2515084" y="5297261"/>
            <a:ext cx="2102239" cy="38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ectangle 10">
            <a:extLst>
              <a:ext uri="{FF2B5EF4-FFF2-40B4-BE49-F238E27FC236}">
                <a16:creationId xmlns:a16="http://schemas.microsoft.com/office/drawing/2014/main" id="{67959815-AA96-434B-BD46-30DC5CC20731}"/>
              </a:ext>
            </a:extLst>
          </p:cNvPr>
          <p:cNvSpPr/>
          <p:nvPr/>
        </p:nvSpPr>
        <p:spPr>
          <a:xfrm>
            <a:off x="7733467" y="4711896"/>
            <a:ext cx="2102239" cy="602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ectangle 11">
            <a:extLst>
              <a:ext uri="{FF2B5EF4-FFF2-40B4-BE49-F238E27FC236}">
                <a16:creationId xmlns:a16="http://schemas.microsoft.com/office/drawing/2014/main" id="{716007BE-9105-4F9D-8123-86C3A21CF4E1}"/>
              </a:ext>
            </a:extLst>
          </p:cNvPr>
          <p:cNvSpPr/>
          <p:nvPr/>
        </p:nvSpPr>
        <p:spPr>
          <a:xfrm>
            <a:off x="7733467" y="5295727"/>
            <a:ext cx="2102239" cy="38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TextBox 19">
            <a:extLst>
              <a:ext uri="{FF2B5EF4-FFF2-40B4-BE49-F238E27FC236}">
                <a16:creationId xmlns:a16="http://schemas.microsoft.com/office/drawing/2014/main" id="{AEA9DA13-32A7-4E8E-B92C-712B6836F0F0}"/>
              </a:ext>
            </a:extLst>
          </p:cNvPr>
          <p:cNvSpPr txBox="1"/>
          <p:nvPr/>
        </p:nvSpPr>
        <p:spPr>
          <a:xfrm>
            <a:off x="2932858" y="4874744"/>
            <a:ext cx="1266692" cy="276999"/>
          </a:xfrm>
          <a:prstGeom prst="rect">
            <a:avLst/>
          </a:prstGeom>
          <a:noFill/>
        </p:spPr>
        <p:txBody>
          <a:bodyPr wrap="none" rtlCol="0" anchor="ctr" anchorCtr="0">
            <a:spAutoFit/>
          </a:bodyPr>
          <a:lstStyle/>
          <a:p>
            <a:pPr algn="ctr"/>
            <a:r>
              <a:rPr lang="en-US" sz="1200" b="1" dirty="0">
                <a:solidFill>
                  <a:schemeClr val="bg1"/>
                </a:solidFill>
                <a:latin typeface="Gill Sans MT" panose="020B0502020104020203" pitchFamily="34" charset="0"/>
                <a:ea typeface="League Spartan" charset="0"/>
                <a:cs typeface="Poppins" pitchFamily="2" charset="77"/>
              </a:rPr>
              <a:t>Program Entry</a:t>
            </a:r>
          </a:p>
        </p:txBody>
      </p:sp>
      <p:sp>
        <p:nvSpPr>
          <p:cNvPr id="23" name="TextBox 22">
            <a:extLst>
              <a:ext uri="{FF2B5EF4-FFF2-40B4-BE49-F238E27FC236}">
                <a16:creationId xmlns:a16="http://schemas.microsoft.com/office/drawing/2014/main" id="{62E7D33F-026A-47B6-85BC-77BC0725DEFE}"/>
              </a:ext>
            </a:extLst>
          </p:cNvPr>
          <p:cNvSpPr txBox="1"/>
          <p:nvPr/>
        </p:nvSpPr>
        <p:spPr>
          <a:xfrm>
            <a:off x="7943117" y="4780877"/>
            <a:ext cx="1682961" cy="461665"/>
          </a:xfrm>
          <a:prstGeom prst="rect">
            <a:avLst/>
          </a:prstGeom>
          <a:noFill/>
        </p:spPr>
        <p:txBody>
          <a:bodyPr wrap="none" rtlCol="0" anchor="ctr" anchorCtr="0">
            <a:spAutoFit/>
          </a:bodyPr>
          <a:lstStyle/>
          <a:p>
            <a:pPr algn="ctr"/>
            <a:r>
              <a:rPr lang="en-US" sz="1200" b="1" dirty="0">
                <a:solidFill>
                  <a:schemeClr val="bg1"/>
                </a:solidFill>
                <a:latin typeface="Gill Sans MT" panose="020B0502020104020203" pitchFamily="34" charset="0"/>
                <a:ea typeface="League Spartan" charset="0"/>
                <a:cs typeface="Poppins" pitchFamily="2" charset="77"/>
              </a:rPr>
              <a:t>Exit and Add New</a:t>
            </a:r>
            <a:br>
              <a:rPr lang="en-US" sz="1200" b="1" dirty="0">
                <a:solidFill>
                  <a:schemeClr val="bg1"/>
                </a:solidFill>
                <a:latin typeface="Gill Sans MT" panose="020B0502020104020203" pitchFamily="34" charset="0"/>
                <a:ea typeface="League Spartan" charset="0"/>
                <a:cs typeface="Poppins" pitchFamily="2" charset="77"/>
              </a:rPr>
            </a:br>
            <a:r>
              <a:rPr lang="en-US" sz="1200" b="1" dirty="0">
                <a:solidFill>
                  <a:schemeClr val="bg1"/>
                </a:solidFill>
                <a:latin typeface="Gill Sans MT" panose="020B0502020104020203" pitchFamily="34" charset="0"/>
                <a:ea typeface="League Spartan" charset="0"/>
                <a:cs typeface="Poppins" pitchFamily="2" charset="77"/>
              </a:rPr>
              <a:t>Entry If Still Serving</a:t>
            </a:r>
          </a:p>
        </p:txBody>
      </p:sp>
      <p:sp>
        <p:nvSpPr>
          <p:cNvPr id="24" name="Subtitle 2">
            <a:extLst>
              <a:ext uri="{FF2B5EF4-FFF2-40B4-BE49-F238E27FC236}">
                <a16:creationId xmlns:a16="http://schemas.microsoft.com/office/drawing/2014/main" id="{EB379105-2C5C-4606-8109-177F1B2BB703}"/>
              </a:ext>
            </a:extLst>
          </p:cNvPr>
          <p:cNvSpPr txBox="1">
            <a:spLocks/>
          </p:cNvSpPr>
          <p:nvPr/>
        </p:nvSpPr>
        <p:spPr>
          <a:xfrm>
            <a:off x="2629152" y="5360589"/>
            <a:ext cx="1874104" cy="254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tx1"/>
                </a:solidFill>
                <a:latin typeface="Arial" panose="020B0604020202020204" pitchFamily="34" charset="0"/>
                <a:ea typeface="Lato Light" panose="020F0502020204030203" pitchFamily="34" charset="0"/>
                <a:cs typeface="Arial" panose="020B0604020202020204" pitchFamily="34" charset="0"/>
              </a:rPr>
              <a:t>06/01/2021</a:t>
            </a:r>
          </a:p>
        </p:txBody>
      </p:sp>
      <p:sp>
        <p:nvSpPr>
          <p:cNvPr id="25" name="Subtitle 2">
            <a:extLst>
              <a:ext uri="{FF2B5EF4-FFF2-40B4-BE49-F238E27FC236}">
                <a16:creationId xmlns:a16="http://schemas.microsoft.com/office/drawing/2014/main" id="{4C822282-E8C3-4FD1-AA5D-1642FC82BF46}"/>
              </a:ext>
            </a:extLst>
          </p:cNvPr>
          <p:cNvSpPr txBox="1">
            <a:spLocks/>
          </p:cNvSpPr>
          <p:nvPr/>
        </p:nvSpPr>
        <p:spPr>
          <a:xfrm>
            <a:off x="7847535" y="5359055"/>
            <a:ext cx="1874104" cy="254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tx1"/>
                </a:solidFill>
                <a:latin typeface="Arial" panose="020B0604020202020204" pitchFamily="34" charset="0"/>
                <a:ea typeface="Lato Light" panose="020F0502020204030203" pitchFamily="34" charset="0"/>
                <a:cs typeface="Arial" panose="020B0604020202020204" pitchFamily="34" charset="0"/>
              </a:rPr>
              <a:t>09/01/2021</a:t>
            </a:r>
          </a:p>
        </p:txBody>
      </p:sp>
      <p:sp>
        <p:nvSpPr>
          <p:cNvPr id="60" name="Rectangle 59">
            <a:extLst>
              <a:ext uri="{FF2B5EF4-FFF2-40B4-BE49-F238E27FC236}">
                <a16:creationId xmlns:a16="http://schemas.microsoft.com/office/drawing/2014/main" id="{AE0B2289-B0E0-46F7-BBE8-3B879C58B427}"/>
              </a:ext>
            </a:extLst>
          </p:cNvPr>
          <p:cNvSpPr/>
          <p:nvPr/>
        </p:nvSpPr>
        <p:spPr>
          <a:xfrm>
            <a:off x="5111487" y="5299385"/>
            <a:ext cx="2102239" cy="38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Subtitle 2">
            <a:extLst>
              <a:ext uri="{FF2B5EF4-FFF2-40B4-BE49-F238E27FC236}">
                <a16:creationId xmlns:a16="http://schemas.microsoft.com/office/drawing/2014/main" id="{1A0E1076-93EB-41C9-B202-E161BF453F9B}"/>
              </a:ext>
            </a:extLst>
          </p:cNvPr>
          <p:cNvSpPr txBox="1">
            <a:spLocks/>
          </p:cNvSpPr>
          <p:nvPr/>
        </p:nvSpPr>
        <p:spPr>
          <a:xfrm>
            <a:off x="5225554" y="5360589"/>
            <a:ext cx="1874104" cy="2543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spcBef>
                <a:spcPts val="0"/>
              </a:spcBef>
              <a:spcAft>
                <a:spcPts val="900"/>
              </a:spcAft>
            </a:pPr>
            <a:r>
              <a:rPr lang="en-US" sz="1200" dirty="0">
                <a:solidFill>
                  <a:schemeClr val="tx1"/>
                </a:solidFill>
                <a:latin typeface="Arial" panose="020B0604020202020204" pitchFamily="34" charset="0"/>
                <a:ea typeface="Lato Light" panose="020F0502020204030203" pitchFamily="34" charset="0"/>
                <a:cs typeface="Arial" panose="020B0604020202020204" pitchFamily="34" charset="0"/>
              </a:rPr>
              <a:t>06/29/2021</a:t>
            </a:r>
          </a:p>
        </p:txBody>
      </p:sp>
      <p:grpSp>
        <p:nvGrpSpPr>
          <p:cNvPr id="28" name="Group 27">
            <a:extLst>
              <a:ext uri="{FF2B5EF4-FFF2-40B4-BE49-F238E27FC236}">
                <a16:creationId xmlns:a16="http://schemas.microsoft.com/office/drawing/2014/main" id="{41A5B481-0FAD-4971-A85E-52948F85D160}"/>
              </a:ext>
            </a:extLst>
          </p:cNvPr>
          <p:cNvGrpSpPr/>
          <p:nvPr/>
        </p:nvGrpSpPr>
        <p:grpSpPr>
          <a:xfrm>
            <a:off x="3112992" y="3448031"/>
            <a:ext cx="906422" cy="906422"/>
            <a:chOff x="7066419" y="6425710"/>
            <a:chExt cx="1812844" cy="1812844"/>
          </a:xfrm>
        </p:grpSpPr>
        <p:sp>
          <p:nvSpPr>
            <p:cNvPr id="29" name="Teardrop 28">
              <a:extLst>
                <a:ext uri="{FF2B5EF4-FFF2-40B4-BE49-F238E27FC236}">
                  <a16:creationId xmlns:a16="http://schemas.microsoft.com/office/drawing/2014/main" id="{20036A27-D242-4517-B97D-1863EA9C0038}"/>
                </a:ext>
              </a:extLst>
            </p:cNvPr>
            <p:cNvSpPr>
              <a:spLocks noChangeAspect="1"/>
            </p:cNvSpPr>
            <p:nvPr/>
          </p:nvSpPr>
          <p:spPr>
            <a:xfrm rot="8100000">
              <a:off x="7066419" y="6425710"/>
              <a:ext cx="1812844" cy="1812844"/>
            </a:xfrm>
            <a:prstGeom prst="teardrop">
              <a:avLst>
                <a:gd name="adj" fmla="val 118365"/>
              </a:avLst>
            </a:prstGeom>
            <a:solidFill>
              <a:srgbClr val="EC9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30" name="Oval 29">
              <a:extLst>
                <a:ext uri="{FF2B5EF4-FFF2-40B4-BE49-F238E27FC236}">
                  <a16:creationId xmlns:a16="http://schemas.microsoft.com/office/drawing/2014/main" id="{57A0FDC0-7950-46E6-8903-58C03129BB0D}"/>
                </a:ext>
              </a:extLst>
            </p:cNvPr>
            <p:cNvSpPr>
              <a:spLocks noChangeAspect="1"/>
            </p:cNvSpPr>
            <p:nvPr/>
          </p:nvSpPr>
          <p:spPr>
            <a:xfrm>
              <a:off x="7189757" y="6540346"/>
              <a:ext cx="1574420" cy="157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31" name="Freeform 50">
            <a:extLst>
              <a:ext uri="{FF2B5EF4-FFF2-40B4-BE49-F238E27FC236}">
                <a16:creationId xmlns:a16="http://schemas.microsoft.com/office/drawing/2014/main" id="{4ED4AE32-A6F3-484C-8EA8-90C4A5318D97}"/>
              </a:ext>
            </a:extLst>
          </p:cNvPr>
          <p:cNvSpPr>
            <a:spLocks noChangeAspect="1" noEditPoints="1"/>
          </p:cNvSpPr>
          <p:nvPr/>
        </p:nvSpPr>
        <p:spPr bwMode="auto">
          <a:xfrm>
            <a:off x="3337604" y="3732871"/>
            <a:ext cx="457200" cy="285056"/>
          </a:xfrm>
          <a:custGeom>
            <a:avLst/>
            <a:gdLst>
              <a:gd name="T0" fmla="*/ 46 w 363"/>
              <a:gd name="T1" fmla="*/ 136 h 226"/>
              <a:gd name="T2" fmla="*/ 352 w 363"/>
              <a:gd name="T3" fmla="*/ 136 h 226"/>
              <a:gd name="T4" fmla="*/ 360 w 363"/>
              <a:gd name="T5" fmla="*/ 139 h 226"/>
              <a:gd name="T6" fmla="*/ 363 w 363"/>
              <a:gd name="T7" fmla="*/ 147 h 226"/>
              <a:gd name="T8" fmla="*/ 363 w 363"/>
              <a:gd name="T9" fmla="*/ 226 h 226"/>
              <a:gd name="T10" fmla="*/ 318 w 363"/>
              <a:gd name="T11" fmla="*/ 226 h 226"/>
              <a:gd name="T12" fmla="*/ 318 w 363"/>
              <a:gd name="T13" fmla="*/ 181 h 226"/>
              <a:gd name="T14" fmla="*/ 46 w 363"/>
              <a:gd name="T15" fmla="*/ 181 h 226"/>
              <a:gd name="T16" fmla="*/ 46 w 363"/>
              <a:gd name="T17" fmla="*/ 226 h 226"/>
              <a:gd name="T18" fmla="*/ 0 w 363"/>
              <a:gd name="T19" fmla="*/ 226 h 226"/>
              <a:gd name="T20" fmla="*/ 0 w 363"/>
              <a:gd name="T21" fmla="*/ 11 h 226"/>
              <a:gd name="T22" fmla="*/ 4 w 363"/>
              <a:gd name="T23" fmla="*/ 3 h 226"/>
              <a:gd name="T24" fmla="*/ 12 w 363"/>
              <a:gd name="T25" fmla="*/ 0 h 226"/>
              <a:gd name="T26" fmla="*/ 34 w 363"/>
              <a:gd name="T27" fmla="*/ 0 h 226"/>
              <a:gd name="T28" fmla="*/ 42 w 363"/>
              <a:gd name="T29" fmla="*/ 3 h 226"/>
              <a:gd name="T30" fmla="*/ 46 w 363"/>
              <a:gd name="T31" fmla="*/ 11 h 226"/>
              <a:gd name="T32" fmla="*/ 46 w 363"/>
              <a:gd name="T33" fmla="*/ 136 h 226"/>
              <a:gd name="T34" fmla="*/ 148 w 363"/>
              <a:gd name="T35" fmla="*/ 79 h 226"/>
              <a:gd name="T36" fmla="*/ 134 w 363"/>
              <a:gd name="T37" fmla="*/ 47 h 226"/>
              <a:gd name="T38" fmla="*/ 102 w 363"/>
              <a:gd name="T39" fmla="*/ 34 h 226"/>
              <a:gd name="T40" fmla="*/ 70 w 363"/>
              <a:gd name="T41" fmla="*/ 47 h 226"/>
              <a:gd name="T42" fmla="*/ 57 w 363"/>
              <a:gd name="T43" fmla="*/ 79 h 226"/>
              <a:gd name="T44" fmla="*/ 70 w 363"/>
              <a:gd name="T45" fmla="*/ 111 h 226"/>
              <a:gd name="T46" fmla="*/ 102 w 363"/>
              <a:gd name="T47" fmla="*/ 124 h 226"/>
              <a:gd name="T48" fmla="*/ 134 w 363"/>
              <a:gd name="T49" fmla="*/ 111 h 226"/>
              <a:gd name="T50" fmla="*/ 148 w 363"/>
              <a:gd name="T51" fmla="*/ 79 h 226"/>
              <a:gd name="T52" fmla="*/ 363 w 363"/>
              <a:gd name="T53" fmla="*/ 124 h 226"/>
              <a:gd name="T54" fmla="*/ 363 w 363"/>
              <a:gd name="T55" fmla="*/ 113 h 226"/>
              <a:gd name="T56" fmla="*/ 343 w 363"/>
              <a:gd name="T57" fmla="*/ 65 h 226"/>
              <a:gd name="T58" fmla="*/ 295 w 363"/>
              <a:gd name="T59" fmla="*/ 45 h 226"/>
              <a:gd name="T60" fmla="*/ 170 w 363"/>
              <a:gd name="T61" fmla="*/ 45 h 226"/>
              <a:gd name="T62" fmla="*/ 162 w 363"/>
              <a:gd name="T63" fmla="*/ 48 h 226"/>
              <a:gd name="T64" fmla="*/ 159 w 363"/>
              <a:gd name="T65" fmla="*/ 56 h 226"/>
              <a:gd name="T66" fmla="*/ 159 w 363"/>
              <a:gd name="T67" fmla="*/ 124 h 226"/>
              <a:gd name="T68" fmla="*/ 363 w 363"/>
              <a:gd name="T69" fmla="*/ 1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3" h="226">
                <a:moveTo>
                  <a:pt x="46" y="136"/>
                </a:moveTo>
                <a:cubicBezTo>
                  <a:pt x="352" y="136"/>
                  <a:pt x="352" y="136"/>
                  <a:pt x="352" y="136"/>
                </a:cubicBezTo>
                <a:cubicBezTo>
                  <a:pt x="355" y="136"/>
                  <a:pt x="357" y="137"/>
                  <a:pt x="360" y="139"/>
                </a:cubicBezTo>
                <a:cubicBezTo>
                  <a:pt x="362" y="141"/>
                  <a:pt x="363" y="144"/>
                  <a:pt x="363" y="147"/>
                </a:cubicBezTo>
                <a:cubicBezTo>
                  <a:pt x="363" y="226"/>
                  <a:pt x="363" y="226"/>
                  <a:pt x="363" y="226"/>
                </a:cubicBezTo>
                <a:cubicBezTo>
                  <a:pt x="318" y="226"/>
                  <a:pt x="318" y="226"/>
                  <a:pt x="318" y="226"/>
                </a:cubicBezTo>
                <a:cubicBezTo>
                  <a:pt x="318" y="181"/>
                  <a:pt x="318" y="181"/>
                  <a:pt x="318" y="181"/>
                </a:cubicBezTo>
                <a:cubicBezTo>
                  <a:pt x="46" y="181"/>
                  <a:pt x="46" y="181"/>
                  <a:pt x="46" y="181"/>
                </a:cubicBezTo>
                <a:cubicBezTo>
                  <a:pt x="46" y="226"/>
                  <a:pt x="46" y="226"/>
                  <a:pt x="46" y="226"/>
                </a:cubicBezTo>
                <a:cubicBezTo>
                  <a:pt x="0" y="226"/>
                  <a:pt x="0" y="226"/>
                  <a:pt x="0" y="226"/>
                </a:cubicBezTo>
                <a:cubicBezTo>
                  <a:pt x="0" y="11"/>
                  <a:pt x="0" y="11"/>
                  <a:pt x="0" y="11"/>
                </a:cubicBezTo>
                <a:cubicBezTo>
                  <a:pt x="0" y="8"/>
                  <a:pt x="2" y="5"/>
                  <a:pt x="4" y="3"/>
                </a:cubicBezTo>
                <a:cubicBezTo>
                  <a:pt x="6" y="1"/>
                  <a:pt x="9" y="0"/>
                  <a:pt x="12" y="0"/>
                </a:cubicBezTo>
                <a:cubicBezTo>
                  <a:pt x="34" y="0"/>
                  <a:pt x="34" y="0"/>
                  <a:pt x="34" y="0"/>
                </a:cubicBezTo>
                <a:cubicBezTo>
                  <a:pt x="38" y="0"/>
                  <a:pt x="40" y="1"/>
                  <a:pt x="42" y="3"/>
                </a:cubicBezTo>
                <a:cubicBezTo>
                  <a:pt x="45" y="5"/>
                  <a:pt x="46" y="8"/>
                  <a:pt x="46" y="11"/>
                </a:cubicBezTo>
                <a:lnTo>
                  <a:pt x="46" y="136"/>
                </a:lnTo>
                <a:close/>
                <a:moveTo>
                  <a:pt x="148" y="79"/>
                </a:moveTo>
                <a:cubicBezTo>
                  <a:pt x="148" y="67"/>
                  <a:pt x="143" y="56"/>
                  <a:pt x="134" y="47"/>
                </a:cubicBezTo>
                <a:cubicBezTo>
                  <a:pt x="126" y="38"/>
                  <a:pt x="115" y="34"/>
                  <a:pt x="102" y="34"/>
                </a:cubicBezTo>
                <a:cubicBezTo>
                  <a:pt x="90" y="34"/>
                  <a:pt x="79" y="38"/>
                  <a:pt x="70" y="47"/>
                </a:cubicBezTo>
                <a:cubicBezTo>
                  <a:pt x="62" y="56"/>
                  <a:pt x="57" y="67"/>
                  <a:pt x="57" y="79"/>
                </a:cubicBezTo>
                <a:cubicBezTo>
                  <a:pt x="57" y="92"/>
                  <a:pt x="62" y="102"/>
                  <a:pt x="70" y="111"/>
                </a:cubicBezTo>
                <a:cubicBezTo>
                  <a:pt x="79" y="120"/>
                  <a:pt x="90" y="124"/>
                  <a:pt x="102" y="124"/>
                </a:cubicBezTo>
                <a:cubicBezTo>
                  <a:pt x="115" y="124"/>
                  <a:pt x="126" y="120"/>
                  <a:pt x="134" y="111"/>
                </a:cubicBezTo>
                <a:cubicBezTo>
                  <a:pt x="143" y="102"/>
                  <a:pt x="148" y="92"/>
                  <a:pt x="148" y="79"/>
                </a:cubicBezTo>
                <a:close/>
                <a:moveTo>
                  <a:pt x="363" y="124"/>
                </a:moveTo>
                <a:cubicBezTo>
                  <a:pt x="363" y="113"/>
                  <a:pt x="363" y="113"/>
                  <a:pt x="363" y="113"/>
                </a:cubicBezTo>
                <a:cubicBezTo>
                  <a:pt x="363" y="94"/>
                  <a:pt x="356" y="78"/>
                  <a:pt x="343" y="65"/>
                </a:cubicBezTo>
                <a:cubicBezTo>
                  <a:pt x="330" y="52"/>
                  <a:pt x="314" y="45"/>
                  <a:pt x="295" y="45"/>
                </a:cubicBezTo>
                <a:cubicBezTo>
                  <a:pt x="170" y="45"/>
                  <a:pt x="170" y="45"/>
                  <a:pt x="170" y="45"/>
                </a:cubicBezTo>
                <a:cubicBezTo>
                  <a:pt x="167" y="45"/>
                  <a:pt x="165" y="46"/>
                  <a:pt x="162" y="48"/>
                </a:cubicBezTo>
                <a:cubicBezTo>
                  <a:pt x="160" y="51"/>
                  <a:pt x="159" y="53"/>
                  <a:pt x="159" y="56"/>
                </a:cubicBezTo>
                <a:cubicBezTo>
                  <a:pt x="159" y="124"/>
                  <a:pt x="159" y="124"/>
                  <a:pt x="159" y="124"/>
                </a:cubicBezTo>
                <a:lnTo>
                  <a:pt x="363" y="124"/>
                </a:lnTo>
                <a:close/>
              </a:path>
            </a:pathLst>
          </a:custGeom>
          <a:solidFill>
            <a:srgbClr val="EC9F56"/>
          </a:solidFill>
          <a:ln>
            <a:noFill/>
          </a:ln>
        </p:spPr>
        <p:txBody>
          <a:bodyPr vert="horz" wrap="square" lIns="45720" tIns="22860" rIns="45720" bIns="22860" numCol="1" anchor="t" anchorCtr="0" compatLnSpc="1">
            <a:prstTxWarp prst="textNoShape">
              <a:avLst/>
            </a:prstTxWarp>
          </a:bodyPr>
          <a:lstStyle/>
          <a:p>
            <a:endParaRPr lang="uk-UA" sz="900"/>
          </a:p>
        </p:txBody>
      </p:sp>
      <p:grpSp>
        <p:nvGrpSpPr>
          <p:cNvPr id="32" name="Group 31">
            <a:extLst>
              <a:ext uri="{FF2B5EF4-FFF2-40B4-BE49-F238E27FC236}">
                <a16:creationId xmlns:a16="http://schemas.microsoft.com/office/drawing/2014/main" id="{C85422BE-0EB7-4AEE-A348-71B39D8E973B}"/>
              </a:ext>
            </a:extLst>
          </p:cNvPr>
          <p:cNvGrpSpPr/>
          <p:nvPr/>
        </p:nvGrpSpPr>
        <p:grpSpPr>
          <a:xfrm>
            <a:off x="8331375" y="3451231"/>
            <a:ext cx="906422" cy="906422"/>
            <a:chOff x="7066419" y="6425710"/>
            <a:chExt cx="1812844" cy="1812844"/>
          </a:xfrm>
        </p:grpSpPr>
        <p:sp>
          <p:nvSpPr>
            <p:cNvPr id="33" name="Teardrop 32">
              <a:extLst>
                <a:ext uri="{FF2B5EF4-FFF2-40B4-BE49-F238E27FC236}">
                  <a16:creationId xmlns:a16="http://schemas.microsoft.com/office/drawing/2014/main" id="{EDDCBC55-B757-4DBF-A5DF-A5479A6DE17D}"/>
                </a:ext>
              </a:extLst>
            </p:cNvPr>
            <p:cNvSpPr>
              <a:spLocks noChangeAspect="1"/>
            </p:cNvSpPr>
            <p:nvPr/>
          </p:nvSpPr>
          <p:spPr>
            <a:xfrm rot="8100000">
              <a:off x="7066419" y="6425710"/>
              <a:ext cx="1812844" cy="1812844"/>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34" name="Oval 33">
              <a:extLst>
                <a:ext uri="{FF2B5EF4-FFF2-40B4-BE49-F238E27FC236}">
                  <a16:creationId xmlns:a16="http://schemas.microsoft.com/office/drawing/2014/main" id="{E2494AF2-626B-4E5B-A39F-A2CE0AB8F4D1}"/>
                </a:ext>
              </a:extLst>
            </p:cNvPr>
            <p:cNvSpPr>
              <a:spLocks noChangeAspect="1"/>
            </p:cNvSpPr>
            <p:nvPr/>
          </p:nvSpPr>
          <p:spPr>
            <a:xfrm>
              <a:off x="7189757" y="6540346"/>
              <a:ext cx="1574420" cy="157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pic>
        <p:nvPicPr>
          <p:cNvPr id="43" name="Graphic 42" descr="Man">
            <a:extLst>
              <a:ext uri="{FF2B5EF4-FFF2-40B4-BE49-F238E27FC236}">
                <a16:creationId xmlns:a16="http://schemas.microsoft.com/office/drawing/2014/main" id="{AB4B4355-8AFE-42DC-B19A-82500990B0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1652" y="3556899"/>
            <a:ext cx="637371" cy="637371"/>
          </a:xfrm>
          <a:prstGeom prst="rect">
            <a:avLst/>
          </a:prstGeom>
        </p:spPr>
      </p:pic>
      <p:pic>
        <p:nvPicPr>
          <p:cNvPr id="44" name="Graphic 43" descr="Woman">
            <a:extLst>
              <a:ext uri="{FF2B5EF4-FFF2-40B4-BE49-F238E27FC236}">
                <a16:creationId xmlns:a16="http://schemas.microsoft.com/office/drawing/2014/main" id="{CB5E02FB-9613-45ED-A180-544D910FEC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1101" y="3555963"/>
            <a:ext cx="637371" cy="637371"/>
          </a:xfrm>
          <a:prstGeom prst="rect">
            <a:avLst/>
          </a:prstGeom>
        </p:spPr>
      </p:pic>
      <p:sp>
        <p:nvSpPr>
          <p:cNvPr id="48" name="Rectangle 47">
            <a:extLst>
              <a:ext uri="{FF2B5EF4-FFF2-40B4-BE49-F238E27FC236}">
                <a16:creationId xmlns:a16="http://schemas.microsoft.com/office/drawing/2014/main" id="{8D30B9D5-6E82-41A3-AFFC-C7AB8437E293}"/>
              </a:ext>
            </a:extLst>
          </p:cNvPr>
          <p:cNvSpPr/>
          <p:nvPr/>
        </p:nvSpPr>
        <p:spPr>
          <a:xfrm>
            <a:off x="5111487" y="4689194"/>
            <a:ext cx="2102239" cy="6021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2" name="Group 51">
            <a:extLst>
              <a:ext uri="{FF2B5EF4-FFF2-40B4-BE49-F238E27FC236}">
                <a16:creationId xmlns:a16="http://schemas.microsoft.com/office/drawing/2014/main" id="{6D28585B-ADE9-44C7-9969-7F991AE74324}"/>
              </a:ext>
            </a:extLst>
          </p:cNvPr>
          <p:cNvGrpSpPr/>
          <p:nvPr/>
        </p:nvGrpSpPr>
        <p:grpSpPr>
          <a:xfrm>
            <a:off x="5709395" y="3429000"/>
            <a:ext cx="906422" cy="906422"/>
            <a:chOff x="7066419" y="6425710"/>
            <a:chExt cx="1812844" cy="1812844"/>
          </a:xfrm>
        </p:grpSpPr>
        <p:sp>
          <p:nvSpPr>
            <p:cNvPr id="53" name="Teardrop 52">
              <a:extLst>
                <a:ext uri="{FF2B5EF4-FFF2-40B4-BE49-F238E27FC236}">
                  <a16:creationId xmlns:a16="http://schemas.microsoft.com/office/drawing/2014/main" id="{9D14200D-8242-42E6-9BD3-24C6AD135683}"/>
                </a:ext>
              </a:extLst>
            </p:cNvPr>
            <p:cNvSpPr>
              <a:spLocks noChangeAspect="1"/>
            </p:cNvSpPr>
            <p:nvPr/>
          </p:nvSpPr>
          <p:spPr>
            <a:xfrm rot="8100000">
              <a:off x="7066419" y="6425710"/>
              <a:ext cx="1812844" cy="1812844"/>
            </a:xfrm>
            <a:prstGeom prst="teardrop">
              <a:avLst>
                <a:gd name="adj" fmla="val 1183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54" name="Oval 53">
              <a:extLst>
                <a:ext uri="{FF2B5EF4-FFF2-40B4-BE49-F238E27FC236}">
                  <a16:creationId xmlns:a16="http://schemas.microsoft.com/office/drawing/2014/main" id="{62399D5C-F59A-43E0-9123-994F98DEA5BF}"/>
                </a:ext>
              </a:extLst>
            </p:cNvPr>
            <p:cNvSpPr>
              <a:spLocks noChangeAspect="1"/>
            </p:cNvSpPr>
            <p:nvPr/>
          </p:nvSpPr>
          <p:spPr>
            <a:xfrm>
              <a:off x="7189757" y="6540346"/>
              <a:ext cx="1574420" cy="15744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55" name="Group 54">
            <a:extLst>
              <a:ext uri="{FF2B5EF4-FFF2-40B4-BE49-F238E27FC236}">
                <a16:creationId xmlns:a16="http://schemas.microsoft.com/office/drawing/2014/main" id="{82B808F0-95DC-41D1-9054-ACB7F899EBC8}"/>
              </a:ext>
            </a:extLst>
          </p:cNvPr>
          <p:cNvGrpSpPr/>
          <p:nvPr/>
        </p:nvGrpSpPr>
        <p:grpSpPr>
          <a:xfrm>
            <a:off x="5920458" y="3669015"/>
            <a:ext cx="507997" cy="425450"/>
            <a:chOff x="10423770" y="2364618"/>
            <a:chExt cx="1015993" cy="850900"/>
          </a:xfrm>
        </p:grpSpPr>
        <p:sp>
          <p:nvSpPr>
            <p:cNvPr id="56" name="Rectangle: Rounded Corners 55">
              <a:extLst>
                <a:ext uri="{FF2B5EF4-FFF2-40B4-BE49-F238E27FC236}">
                  <a16:creationId xmlns:a16="http://schemas.microsoft.com/office/drawing/2014/main" id="{77BFC45A-B0FC-4C80-9392-B767FCCD967B}"/>
                </a:ext>
              </a:extLst>
            </p:cNvPr>
            <p:cNvSpPr/>
            <p:nvPr/>
          </p:nvSpPr>
          <p:spPr>
            <a:xfrm>
              <a:off x="10838842" y="2364618"/>
              <a:ext cx="151887" cy="8509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7" name="Flowchart: Off-page Connector 56">
              <a:extLst>
                <a:ext uri="{FF2B5EF4-FFF2-40B4-BE49-F238E27FC236}">
                  <a16:creationId xmlns:a16="http://schemas.microsoft.com/office/drawing/2014/main" id="{2758D0FA-66A9-40A6-8324-9A1269919ABB}"/>
                </a:ext>
              </a:extLst>
            </p:cNvPr>
            <p:cNvSpPr>
              <a:spLocks noChangeAspect="1"/>
            </p:cNvSpPr>
            <p:nvPr/>
          </p:nvSpPr>
          <p:spPr>
            <a:xfrm rot="16200000">
              <a:off x="10795714" y="2252138"/>
              <a:ext cx="360078" cy="822960"/>
            </a:xfrm>
            <a:prstGeom prst="flowChartOffpageConnector">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DD907997-7C8D-4E17-A730-E013A83DADEE}"/>
                </a:ext>
              </a:extLst>
            </p:cNvPr>
            <p:cNvSpPr/>
            <p:nvPr/>
          </p:nvSpPr>
          <p:spPr>
            <a:xfrm>
              <a:off x="10423770" y="2506588"/>
              <a:ext cx="1015993" cy="338554"/>
            </a:xfrm>
            <a:prstGeom prst="rect">
              <a:avLst/>
            </a:prstGeom>
          </p:spPr>
          <p:txBody>
            <a:bodyPr wrap="square">
              <a:spAutoFit/>
            </a:bodyPr>
            <a:lstStyle/>
            <a:p>
              <a:pPr algn="ctr"/>
              <a:r>
                <a:rPr lang="en-US" sz="500" b="1" dirty="0">
                  <a:solidFill>
                    <a:schemeClr val="bg1"/>
                  </a:solidFill>
                  <a:latin typeface="Futura" panose="020B0602020204020303" pitchFamily="34" charset="0"/>
                  <a:cs typeface="Arial" panose="020B0604020202020204" pitchFamily="34" charset="0"/>
                </a:rPr>
                <a:t>For Rent</a:t>
              </a:r>
              <a:endParaRPr lang="en-US" sz="1200" b="1" dirty="0">
                <a:solidFill>
                  <a:schemeClr val="bg1"/>
                </a:solidFill>
                <a:latin typeface="Futura" panose="020B0602020204020303" pitchFamily="34" charset="0"/>
                <a:cs typeface="Arial" panose="020B0604020202020204" pitchFamily="34" charset="0"/>
              </a:endParaRPr>
            </a:p>
          </p:txBody>
        </p:sp>
      </p:grpSp>
      <p:sp>
        <p:nvSpPr>
          <p:cNvPr id="59" name="TextBox 58">
            <a:extLst>
              <a:ext uri="{FF2B5EF4-FFF2-40B4-BE49-F238E27FC236}">
                <a16:creationId xmlns:a16="http://schemas.microsoft.com/office/drawing/2014/main" id="{C9FB7177-711B-4857-913E-A1A7F576ADB5}"/>
              </a:ext>
            </a:extLst>
          </p:cNvPr>
          <p:cNvSpPr txBox="1"/>
          <p:nvPr/>
        </p:nvSpPr>
        <p:spPr>
          <a:xfrm>
            <a:off x="5626504" y="4841893"/>
            <a:ext cx="1154867" cy="276999"/>
          </a:xfrm>
          <a:prstGeom prst="rect">
            <a:avLst/>
          </a:prstGeom>
          <a:noFill/>
        </p:spPr>
        <p:txBody>
          <a:bodyPr wrap="none" rtlCol="0" anchor="ctr" anchorCtr="0">
            <a:spAutoFit/>
          </a:bodyPr>
          <a:lstStyle/>
          <a:p>
            <a:pPr algn="ctr"/>
            <a:r>
              <a:rPr lang="en-US" sz="1200" b="1" dirty="0">
                <a:solidFill>
                  <a:schemeClr val="bg1"/>
                </a:solidFill>
                <a:latin typeface="Gill Sans MT" panose="020B0502020104020203" pitchFamily="34" charset="0"/>
                <a:ea typeface="League Spartan" charset="0"/>
                <a:cs typeface="Poppins" pitchFamily="2" charset="77"/>
              </a:rPr>
              <a:t>Move-In Date</a:t>
            </a:r>
          </a:p>
        </p:txBody>
      </p:sp>
      <p:pic>
        <p:nvPicPr>
          <p:cNvPr id="62" name="Graphic 61" descr="Worried face with no fill">
            <a:extLst>
              <a:ext uri="{FF2B5EF4-FFF2-40B4-BE49-F238E27FC236}">
                <a16:creationId xmlns:a16="http://schemas.microsoft.com/office/drawing/2014/main" id="{F0DA1442-15E9-49F7-95A1-C658A6E8D8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55986" y="3663802"/>
            <a:ext cx="457200" cy="457200"/>
          </a:xfrm>
          <a:prstGeom prst="rect">
            <a:avLst/>
          </a:prstGeom>
        </p:spPr>
      </p:pic>
    </p:spTree>
    <p:extLst>
      <p:ext uri="{BB962C8B-B14F-4D97-AF65-F5344CB8AC3E}">
        <p14:creationId xmlns:p14="http://schemas.microsoft.com/office/powerpoint/2010/main" val="197732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9A05-5AF4-45C4-B173-D428BF41D79A}"/>
              </a:ext>
            </a:extLst>
          </p:cNvPr>
          <p:cNvSpPr>
            <a:spLocks noGrp="1"/>
          </p:cNvSpPr>
          <p:nvPr>
            <p:ph type="title"/>
          </p:nvPr>
        </p:nvSpPr>
        <p:spPr/>
        <p:txBody>
          <a:bodyPr>
            <a:normAutofit/>
          </a:bodyPr>
          <a:lstStyle/>
          <a:p>
            <a:r>
              <a:rPr lang="en-US" sz="3600" dirty="0"/>
              <a:t>TBRA Housing Move-IN Date</a:t>
            </a:r>
          </a:p>
        </p:txBody>
      </p:sp>
      <p:sp>
        <p:nvSpPr>
          <p:cNvPr id="3" name="Content Placeholder 2">
            <a:extLst>
              <a:ext uri="{FF2B5EF4-FFF2-40B4-BE49-F238E27FC236}">
                <a16:creationId xmlns:a16="http://schemas.microsoft.com/office/drawing/2014/main" id="{FDA2EDA7-558B-4E95-9733-89D3C3A6FA22}"/>
              </a:ext>
            </a:extLst>
          </p:cNvPr>
          <p:cNvSpPr>
            <a:spLocks noGrp="1"/>
          </p:cNvSpPr>
          <p:nvPr>
            <p:ph idx="1"/>
          </p:nvPr>
        </p:nvSpPr>
        <p:spPr/>
        <p:txBody>
          <a:bodyPr/>
          <a:lstStyle/>
          <a:p>
            <a:r>
              <a:rPr lang="en-US" dirty="0"/>
              <a:t>Clients receiving TBRA funding prior to new funding round and already receiving assistance. You will enter them in the project for the date you started receiving the new funding. (i.e. 7/1/2020 or 7/1/2021) and the Housing Move-in date will be the same.</a:t>
            </a:r>
          </a:p>
          <a:p>
            <a:r>
              <a:rPr lang="en-US" dirty="0"/>
              <a:t>New clients receiving TBRA will follow RRH/PSH workflow for Housing Move-in date.</a:t>
            </a:r>
          </a:p>
        </p:txBody>
      </p:sp>
    </p:spTree>
    <p:extLst>
      <p:ext uri="{BB962C8B-B14F-4D97-AF65-F5344CB8AC3E}">
        <p14:creationId xmlns:p14="http://schemas.microsoft.com/office/powerpoint/2010/main" val="376337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0EDD-0624-48B1-8937-C843714C9DDE}"/>
              </a:ext>
            </a:extLst>
          </p:cNvPr>
          <p:cNvSpPr>
            <a:spLocks noGrp="1"/>
          </p:cNvSpPr>
          <p:nvPr>
            <p:ph type="ctrTitle"/>
          </p:nvPr>
        </p:nvSpPr>
        <p:spPr/>
        <p:txBody>
          <a:bodyPr/>
          <a:lstStyle/>
          <a:p>
            <a:r>
              <a:rPr lang="en-US" dirty="0"/>
              <a:t>Password Reset</a:t>
            </a:r>
          </a:p>
        </p:txBody>
      </p:sp>
      <p:sp>
        <p:nvSpPr>
          <p:cNvPr id="3" name="Subtitle 2">
            <a:extLst>
              <a:ext uri="{FF2B5EF4-FFF2-40B4-BE49-F238E27FC236}">
                <a16:creationId xmlns:a16="http://schemas.microsoft.com/office/drawing/2014/main" id="{D0327C55-1D44-435E-9F62-ADB67F6832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095341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CD039246-EDD5-4EFA-BB88-8996D0B111C7}" vid="{B3F1E893-BBDD-4009-B362-ABE73E5F2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KYHMIS PPT Template</Template>
  <TotalTime>4295</TotalTime>
  <Words>2755</Words>
  <Application>Microsoft Office PowerPoint</Application>
  <PresentationFormat>Widescreen</PresentationFormat>
  <Paragraphs>557</Paragraphs>
  <Slides>41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Corbel</vt:lpstr>
      <vt:lpstr>Futura</vt:lpstr>
      <vt:lpstr>Gill Sans MT</vt:lpstr>
      <vt:lpstr>Lato Light</vt:lpstr>
      <vt:lpstr>Wingdings</vt:lpstr>
      <vt:lpstr>Wingdings 2</vt:lpstr>
      <vt:lpstr>Dividend</vt:lpstr>
      <vt:lpstr>PowerPoint Presentation</vt:lpstr>
      <vt:lpstr>KYHMIS BOS Quarterly Meeting</vt:lpstr>
      <vt:lpstr>agenda</vt:lpstr>
      <vt:lpstr>Annual requirements</vt:lpstr>
      <vt:lpstr>Housing Move-in date</vt:lpstr>
      <vt:lpstr>Who Enters a Housing Move-In Date?</vt:lpstr>
      <vt:lpstr>When a Client Leaves Housing</vt:lpstr>
      <vt:lpstr>TBRA Housing Move-IN Date</vt:lpstr>
      <vt:lpstr>Password Reset</vt:lpstr>
      <vt:lpstr>Data Collection Stages</vt:lpstr>
      <vt:lpstr>Data Entry Workflow</vt:lpstr>
      <vt:lpstr>Data Entry Workflow</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FY 2022 Data Standard Updates</vt:lpstr>
      <vt:lpstr>Data Quality</vt:lpstr>
      <vt:lpstr>Data Quality – ESG-CV</vt:lpstr>
      <vt:lpstr>HMIS Error Resolution Document</vt:lpstr>
      <vt:lpstr>Agency Performance Accomplishments</vt:lpstr>
      <vt:lpstr>eSG CAPER Highlights</vt:lpstr>
      <vt:lpstr>APR Reporting Reminders</vt:lpstr>
      <vt:lpstr>Next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Smith</dc:creator>
  <cp:lastModifiedBy>Margaret Smith</cp:lastModifiedBy>
  <cp:revision>150</cp:revision>
  <dcterms:created xsi:type="dcterms:W3CDTF">2019-08-20T13:20:30Z</dcterms:created>
  <dcterms:modified xsi:type="dcterms:W3CDTF">2021-07-28T22:57:48Z</dcterms:modified>
</cp:coreProperties>
</file>