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64" r:id="rId6"/>
    <p:sldId id="257" r:id="rId7"/>
    <p:sldId id="261" r:id="rId8"/>
    <p:sldId id="361" r:id="rId9"/>
    <p:sldId id="265" r:id="rId10"/>
    <p:sldId id="297" r:id="rId11"/>
    <p:sldId id="259" r:id="rId12"/>
    <p:sldId id="260" r:id="rId13"/>
    <p:sldId id="366" r:id="rId14"/>
    <p:sldId id="263" r:id="rId15"/>
    <p:sldId id="286" r:id="rId16"/>
    <p:sldId id="266" r:id="rId17"/>
    <p:sldId id="365" r:id="rId18"/>
    <p:sldId id="367" r:id="rId19"/>
    <p:sldId id="372" r:id="rId20"/>
    <p:sldId id="373" r:id="rId21"/>
    <p:sldId id="267" r:id="rId22"/>
    <p:sldId id="374" r:id="rId23"/>
    <p:sldId id="277" r:id="rId24"/>
    <p:sldId id="301" r:id="rId25"/>
    <p:sldId id="375" r:id="rId26"/>
    <p:sldId id="302" r:id="rId27"/>
    <p:sldId id="371" r:id="rId28"/>
    <p:sldId id="291" r:id="rId29"/>
    <p:sldId id="368" r:id="rId30"/>
    <p:sldId id="369" r:id="rId31"/>
    <p:sldId id="376" r:id="rId32"/>
    <p:sldId id="377" r:id="rId33"/>
    <p:sldId id="258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28" d="100"/>
          <a:sy n="128" d="100"/>
        </p:scale>
        <p:origin x="91" y="2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5E9C-0DA0-46E0-AC56-955DF30538D8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8962A-853F-4F39-A33A-B6F588522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8D03E-0497-4C1A-97D4-013160A09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660106"/>
            <a:ext cx="77724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4660106"/>
            <a:ext cx="6858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00450"/>
            <a:ext cx="8153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459581"/>
            <a:ext cx="8153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25503"/>
            <a:ext cx="8153400" cy="5274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1536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57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8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305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4660106"/>
            <a:ext cx="7772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4660106"/>
            <a:ext cx="685800" cy="273844"/>
          </a:xfrm>
        </p:spPr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96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7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660106"/>
            <a:ext cx="601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660106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7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53683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1E9E-C7D9-86BE-4ADF-96007442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energy retrofits?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2A52-4023-9AB3-2CD4-216AC0544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200150"/>
            <a:ext cx="48768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Air sealing (caulking windows, doors, and cracks)</a:t>
            </a:r>
          </a:p>
          <a:p>
            <a:r>
              <a:rPr lang="en-US" dirty="0"/>
              <a:t>Adding insulation</a:t>
            </a:r>
          </a:p>
          <a:p>
            <a:r>
              <a:rPr lang="en-US" dirty="0"/>
              <a:t>Replacing refrigerators and gas stoves</a:t>
            </a:r>
          </a:p>
          <a:p>
            <a:r>
              <a:rPr lang="en-US" dirty="0"/>
              <a:t>Ensuring heat is present</a:t>
            </a:r>
          </a:p>
        </p:txBody>
      </p:sp>
      <p:pic>
        <p:nvPicPr>
          <p:cNvPr id="5" name="Picture 4" descr="A person sitting on the floor&#10;&#10;Description automatically generated with low confidence">
            <a:extLst>
              <a:ext uri="{FF2B5EF4-FFF2-40B4-BE49-F238E27FC236}">
                <a16:creationId xmlns:a16="http://schemas.microsoft.com/office/drawing/2014/main" id="{FEBC1235-B3B6-E5DE-861E-2AA4AFF60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249"/>
            <a:ext cx="3251199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4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B34-5E3D-E73E-982E-59D52F7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other general repairs allowed?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B56DA-93BD-3A95-7CFB-747B42311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repairs are allowed under Weatherization Ready.</a:t>
            </a:r>
          </a:p>
          <a:p>
            <a:r>
              <a:rPr lang="en-US" dirty="0"/>
              <a:t>Must be related to a deferral.</a:t>
            </a:r>
          </a:p>
          <a:p>
            <a:r>
              <a:rPr lang="en-US" dirty="0"/>
              <a:t>Cannot include all needed repairs; only repairs to prevent deferrals.</a:t>
            </a:r>
          </a:p>
        </p:txBody>
      </p:sp>
    </p:spTree>
    <p:extLst>
      <p:ext uri="{BB962C8B-B14F-4D97-AF65-F5344CB8AC3E}">
        <p14:creationId xmlns:p14="http://schemas.microsoft.com/office/powerpoint/2010/main" val="178540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EC97-43E9-3FD6-83D4-D5C08970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many applications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0654-F6D5-C191-771E-A7486B4E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Not every application becomes a project</a:t>
            </a:r>
          </a:p>
          <a:p>
            <a:pPr lvl="1"/>
            <a:r>
              <a:rPr lang="en-US" sz="1500" dirty="0"/>
              <a:t>Ineligible client</a:t>
            </a:r>
          </a:p>
          <a:p>
            <a:pPr lvl="1"/>
            <a:r>
              <a:rPr lang="en-US" sz="1500" dirty="0"/>
              <a:t>Deferrals and cancellations</a:t>
            </a:r>
          </a:p>
          <a:p>
            <a:pPr lvl="1"/>
            <a:r>
              <a:rPr lang="en-US" sz="1500" dirty="0"/>
              <a:t>48% deferral rate!  This means nearly half of your applications are not going to turn into projects or completions!!!</a:t>
            </a:r>
          </a:p>
          <a:p>
            <a:pPr lvl="1"/>
            <a:r>
              <a:rPr lang="en-US" sz="1500" dirty="0"/>
              <a:t>This </a:t>
            </a:r>
            <a:r>
              <a:rPr lang="en-US" sz="1500" u="sng" dirty="0"/>
              <a:t>does not </a:t>
            </a:r>
            <a:r>
              <a:rPr lang="en-US" sz="1500" dirty="0"/>
              <a:t>actually account for all deferrals since they were not required to be entered for the entire year.  Some of your data suggests needing 5-6 applications per completed unit.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5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D67BB3D6-5B9D-F6CE-E31E-92434D6D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appropriate deferral?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4C1D2D77-9775-AD68-8E88-A9063A37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Health &amp; safety – Ex: mold, pest infestation, asbestos</a:t>
            </a:r>
          </a:p>
          <a:p>
            <a:r>
              <a:rPr lang="en-US" altLang="en-US" dirty="0"/>
              <a:t>Housing Repairs – Ex: roof repair</a:t>
            </a:r>
          </a:p>
          <a:p>
            <a:r>
              <a:rPr lang="en-US" altLang="en-US" dirty="0"/>
              <a:t>Client issues – Ex: threats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2387-9811-832B-04B7-59D8942E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Weatherization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0D3CD-90AB-4F88-4500-7026FD1CB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3623073"/>
          </a:xfrm>
        </p:spPr>
        <p:txBody>
          <a:bodyPr/>
          <a:lstStyle/>
          <a:p>
            <a:r>
              <a:rPr lang="en-US" dirty="0"/>
              <a:t>Roof Repair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Asbestos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DBE57-EDC5-F721-71FE-8459F724C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0118" y="1093500"/>
            <a:ext cx="4038600" cy="3394472"/>
          </a:xfrm>
        </p:spPr>
        <p:txBody>
          <a:bodyPr/>
          <a:lstStyle/>
          <a:p>
            <a:r>
              <a:rPr lang="en-US" dirty="0"/>
              <a:t>Mold </a:t>
            </a:r>
            <a:r>
              <a:rPr lang="en-US"/>
              <a:t>&amp; Moisture/Pest </a:t>
            </a:r>
            <a:r>
              <a:rPr lang="en-US" dirty="0"/>
              <a:t>Infestation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497BE-E607-E787-E4E0-75748AF4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2" y="1435957"/>
            <a:ext cx="1378756" cy="1835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70482-CF42-4A4B-EB90-C99033AFE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28750"/>
            <a:ext cx="1378755" cy="1842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4C79C-3C79-5CC3-693E-DE95B59BF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028" y="3631384"/>
            <a:ext cx="1531155" cy="1306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6A0F6-2B5B-A95C-172A-F5625706E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52" y="4038424"/>
            <a:ext cx="1179643" cy="899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C285B1-3E9C-C14F-8DC3-FD8C96380B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0061" y="2269475"/>
            <a:ext cx="2210151" cy="15613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FFDC6F-F4FB-0907-1B77-DC9A7D2C5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157" y="2998901"/>
            <a:ext cx="2265205" cy="14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32F099-1933-5609-FD3C-F13B1867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flip side of all of the funding . . 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D27B4-133E-1A52-0FD0-C939D8B2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Workforce development issues</a:t>
            </a:r>
          </a:p>
          <a:p>
            <a:r>
              <a:rPr lang="en-US" dirty="0"/>
              <a:t>Not enough contractors</a:t>
            </a:r>
          </a:p>
          <a:p>
            <a:r>
              <a:rPr lang="en-US" dirty="0"/>
              <a:t>Not enough crew</a:t>
            </a:r>
          </a:p>
          <a:p>
            <a:r>
              <a:rPr lang="en-US" dirty="0"/>
              <a:t>KHC staff are at capacity</a:t>
            </a:r>
          </a:p>
        </p:txBody>
      </p:sp>
    </p:spTree>
    <p:extLst>
      <p:ext uri="{BB962C8B-B14F-4D97-AF65-F5344CB8AC3E}">
        <p14:creationId xmlns:p14="http://schemas.microsoft.com/office/powerpoint/2010/main" val="426165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1626-67D3-2DDA-D90F-E4804A43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IIJA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24AB-4FA0-1BA3-89B2-A0655104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build the workforce</a:t>
            </a:r>
          </a:p>
          <a:p>
            <a:r>
              <a:rPr lang="en-US" dirty="0"/>
              <a:t>Implementing a multi-family initiative through CEDA (Community &amp; Economic Development Assoc. of Cook County)</a:t>
            </a:r>
          </a:p>
        </p:txBody>
      </p:sp>
    </p:spTree>
    <p:extLst>
      <p:ext uri="{BB962C8B-B14F-4D97-AF65-F5344CB8AC3E}">
        <p14:creationId xmlns:p14="http://schemas.microsoft.com/office/powerpoint/2010/main" val="379657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1A5C1-A808-57D3-337A-755767447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885950"/>
            <a:ext cx="2438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Career Path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8DC916-7BDC-1995-0BE1-15B006C83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06" y="57925"/>
            <a:ext cx="3846094" cy="49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4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AD60-A558-CF20-98F3-BEAE6CC5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Multi-Family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219F5-E37D-1835-D9EB-22E45A817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Shalom Towers – Pilot – Multi-Purpose</a:t>
            </a:r>
          </a:p>
          <a:p>
            <a:pPr>
              <a:lnSpc>
                <a:spcPct val="90000"/>
              </a:lnSpc>
            </a:pPr>
            <a:r>
              <a:rPr lang="en-US" dirty="0"/>
              <a:t>Arcadia Park - CEDA</a:t>
            </a:r>
          </a:p>
          <a:p>
            <a:pPr>
              <a:lnSpc>
                <a:spcPct val="90000"/>
              </a:lnSpc>
            </a:pPr>
            <a:r>
              <a:rPr lang="en-US" dirty="0"/>
              <a:t>Recruiting Properties</a:t>
            </a:r>
          </a:p>
          <a:p>
            <a:pPr>
              <a:lnSpc>
                <a:spcPct val="90000"/>
              </a:lnSpc>
            </a:pPr>
            <a:r>
              <a:rPr lang="en-US" dirty="0"/>
              <a:t>Approvals</a:t>
            </a:r>
          </a:p>
          <a:p>
            <a:pPr>
              <a:lnSpc>
                <a:spcPct val="90000"/>
              </a:lnSpc>
            </a:pPr>
            <a:r>
              <a:rPr lang="en-US" dirty="0"/>
              <a:t>Audit Approval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Low angle shot of apartment building">
            <a:extLst>
              <a:ext uri="{FF2B5EF4-FFF2-40B4-BE49-F238E27FC236}">
                <a16:creationId xmlns:a16="http://schemas.microsoft.com/office/drawing/2014/main" id="{33EA3E68-BC87-0D0F-4276-090D1AE4F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1" b="-3"/>
          <a:stretch/>
        </p:blipFill>
        <p:spPr>
          <a:xfrm>
            <a:off x="4648200" y="1200151"/>
            <a:ext cx="4038600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33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Averages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F2AD9-E6BC-A4DB-90B8-601D93F5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5741"/>
            <a:ext cx="2912729" cy="734615"/>
          </a:xfrm>
        </p:spPr>
        <p:txBody>
          <a:bodyPr>
            <a:noAutofit/>
          </a:bodyPr>
          <a:lstStyle/>
          <a:p>
            <a:r>
              <a:rPr lang="en-US" dirty="0"/>
              <a:t>DOE Formula	</a:t>
            </a:r>
          </a:p>
          <a:p>
            <a:r>
              <a:rPr lang="en-US" dirty="0">
                <a:solidFill>
                  <a:srgbClr val="FF0000"/>
                </a:solidFill>
              </a:rPr>
              <a:t>Target $8,497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0153-E15E-44F1-A5B5-24FBF65E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90749"/>
            <a:ext cx="3124200" cy="2480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1" dirty="0"/>
              <a:t>QTR 1 FY25</a:t>
            </a:r>
          </a:p>
          <a:p>
            <a:pPr marL="0" indent="0">
              <a:buNone/>
            </a:pPr>
            <a:r>
              <a:rPr lang="en-US" sz="1600" dirty="0"/>
              <a:t>$10,329.86</a:t>
            </a:r>
          </a:p>
          <a:p>
            <a:pPr marL="0" indent="0">
              <a:buNone/>
            </a:pPr>
            <a:r>
              <a:rPr lang="en-US" sz="1600" dirty="0"/>
              <a:t>(45 Completions)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QTR 2 FY25</a:t>
            </a:r>
          </a:p>
          <a:p>
            <a:pPr marL="0" indent="0">
              <a:buNone/>
            </a:pPr>
            <a:r>
              <a:rPr lang="en-US" sz="1600" dirty="0"/>
              <a:t>$13,309.58</a:t>
            </a:r>
          </a:p>
          <a:p>
            <a:pPr marL="0" indent="0">
              <a:buNone/>
            </a:pPr>
            <a:r>
              <a:rPr lang="en-US" sz="1600" dirty="0"/>
              <a:t>(113 Completions)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QTR 3 FY25</a:t>
            </a:r>
          </a:p>
          <a:p>
            <a:pPr marL="0" indent="0">
              <a:buNone/>
            </a:pPr>
            <a:r>
              <a:rPr lang="en-US" dirty="0"/>
              <a:t>$11,802.85</a:t>
            </a:r>
          </a:p>
          <a:p>
            <a:pPr marL="0" indent="0">
              <a:buNone/>
            </a:pPr>
            <a:r>
              <a:rPr lang="en-US" dirty="0"/>
              <a:t>(187 total completions)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6CAF24-BE9B-D9DE-9E75-DEBD4CB6C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895350"/>
            <a:ext cx="4041775" cy="1295399"/>
          </a:xfrm>
        </p:spPr>
        <p:txBody>
          <a:bodyPr>
            <a:normAutofit/>
          </a:bodyPr>
          <a:lstStyle/>
          <a:p>
            <a:r>
              <a:rPr lang="en-US" dirty="0"/>
              <a:t>DOE IIJA</a:t>
            </a:r>
          </a:p>
          <a:p>
            <a:r>
              <a:rPr lang="en-US" dirty="0">
                <a:solidFill>
                  <a:srgbClr val="FF0000"/>
                </a:solidFill>
              </a:rPr>
              <a:t>Target Avg over 5 Years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($8,009, $8,250, $8,497, $8,574, Yr5)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59D86A-BF52-B5E7-D146-12A2F5032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172890"/>
            <a:ext cx="4041775" cy="2497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1" dirty="0"/>
              <a:t>QTR 1 FY25</a:t>
            </a:r>
          </a:p>
          <a:p>
            <a:pPr marL="0" indent="0">
              <a:buNone/>
            </a:pPr>
            <a:r>
              <a:rPr lang="en-US" sz="1600" dirty="0"/>
              <a:t>$17,061.77</a:t>
            </a:r>
          </a:p>
          <a:p>
            <a:pPr marL="0" indent="0">
              <a:buNone/>
            </a:pPr>
            <a:r>
              <a:rPr lang="en-US" sz="1600" dirty="0"/>
              <a:t>(236 IIJA Completions - total)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QTR 2 FY25</a:t>
            </a:r>
          </a:p>
          <a:p>
            <a:pPr marL="0" indent="0">
              <a:buNone/>
            </a:pPr>
            <a:r>
              <a:rPr lang="en-US" sz="1600" dirty="0"/>
              <a:t>$17,004.71</a:t>
            </a:r>
          </a:p>
          <a:p>
            <a:pPr marL="0" indent="0">
              <a:buNone/>
            </a:pPr>
            <a:r>
              <a:rPr lang="en-US" sz="1600" dirty="0"/>
              <a:t>(256 IIJA Completions - total)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QTR 3 FY25</a:t>
            </a:r>
          </a:p>
          <a:p>
            <a:pPr marL="0" indent="0">
              <a:buNone/>
            </a:pPr>
            <a:r>
              <a:rPr lang="en-US" dirty="0"/>
              <a:t>$17,759.14</a:t>
            </a:r>
          </a:p>
          <a:p>
            <a:pPr marL="0" indent="0">
              <a:buNone/>
            </a:pPr>
            <a:r>
              <a:rPr lang="en-US" dirty="0"/>
              <a:t>(260 total completions)</a:t>
            </a:r>
          </a:p>
        </p:txBody>
      </p:sp>
    </p:spTree>
    <p:extLst>
      <p:ext uri="{BB962C8B-B14F-4D97-AF65-F5344CB8AC3E}">
        <p14:creationId xmlns:p14="http://schemas.microsoft.com/office/powerpoint/2010/main" val="281316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F684D-C5F0-BAC9-69BB-58303AC1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Meet the Team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4CDAC3-A1AF-504E-11B8-A3C28D9B9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Admin</a:t>
            </a:r>
          </a:p>
          <a:p>
            <a:r>
              <a:rPr lang="en-US" dirty="0"/>
              <a:t>Patti Siwula</a:t>
            </a:r>
          </a:p>
          <a:p>
            <a:r>
              <a:rPr lang="en-US" dirty="0"/>
              <a:t>Eleri Gesler</a:t>
            </a:r>
          </a:p>
          <a:p>
            <a:r>
              <a:rPr lang="en-US" dirty="0"/>
              <a:t>Daniel </a:t>
            </a:r>
            <a:r>
              <a:rPr lang="en-US" dirty="0" err="1"/>
              <a:t>IIJAski</a:t>
            </a:r>
            <a:endParaRPr lang="en-US" dirty="0"/>
          </a:p>
          <a:p>
            <a:r>
              <a:rPr lang="en-US" dirty="0"/>
              <a:t>Keli Reynolds</a:t>
            </a:r>
          </a:p>
          <a:p>
            <a:r>
              <a:rPr lang="en-US" dirty="0"/>
              <a:t>Johnny Bush – starting 6/23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4241AE-63F5-CEFB-75D7-EE1D68F56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Technical</a:t>
            </a:r>
          </a:p>
          <a:p>
            <a:r>
              <a:rPr lang="en-US" dirty="0"/>
              <a:t>Mark Adams</a:t>
            </a:r>
          </a:p>
          <a:p>
            <a:r>
              <a:rPr lang="en-US" dirty="0"/>
              <a:t>Chase Garrett</a:t>
            </a:r>
          </a:p>
          <a:p>
            <a:r>
              <a:rPr lang="en-US" dirty="0"/>
              <a:t>Dewayne Cade</a:t>
            </a:r>
          </a:p>
          <a:p>
            <a:r>
              <a:rPr lang="en-US" dirty="0"/>
              <a:t>Troy Gosser</a:t>
            </a:r>
          </a:p>
          <a:p>
            <a:r>
              <a:rPr lang="en-US" dirty="0"/>
              <a:t>Johnny </a:t>
            </a:r>
            <a:r>
              <a:rPr lang="en-US" dirty="0" err="1"/>
              <a:t>LuckenIIJAl</a:t>
            </a:r>
            <a:endParaRPr lang="en-US" dirty="0"/>
          </a:p>
          <a:p>
            <a:r>
              <a:rPr lang="en-US" dirty="0"/>
              <a:t>Jason Reneau</a:t>
            </a:r>
          </a:p>
          <a:p>
            <a:r>
              <a:rPr lang="en-US" dirty="0"/>
              <a:t>Chas Barnett</a:t>
            </a:r>
          </a:p>
        </p:txBody>
      </p:sp>
    </p:spTree>
    <p:extLst>
      <p:ext uri="{BB962C8B-B14F-4D97-AF65-F5344CB8AC3E}">
        <p14:creationId xmlns:p14="http://schemas.microsoft.com/office/powerpoint/2010/main" val="192699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DF68-02D2-B5F0-D29B-7230155F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Funding Trends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0E152A-640B-4F23-9891-E472C1601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201738"/>
          <a:ext cx="8396288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651627" imgH="922062" progId="Excel.Sheet.12">
                  <p:embed/>
                </p:oleObj>
              </mc:Choice>
              <mc:Fallback>
                <p:oleObj name="Worksheet" r:id="rId2" imgW="2651627" imgH="92206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0E152A-640B-4F23-9891-E472C1601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01738"/>
                        <a:ext cx="8396288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561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61BE-D645-C78E-D383-C44C8D63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90-Day No Cost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5B911-F65E-69C1-9474-FBD8D04A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077" y="1183126"/>
            <a:ext cx="6029323" cy="3276599"/>
          </a:xfrm>
        </p:spPr>
        <p:txBody>
          <a:bodyPr>
            <a:normAutofit fontScale="92500"/>
          </a:bodyPr>
          <a:lstStyle/>
          <a:p>
            <a:r>
              <a:rPr lang="en-US" dirty="0"/>
              <a:t>DOE Formula Grant – extended to 9/30/2025</a:t>
            </a:r>
          </a:p>
          <a:p>
            <a:r>
              <a:rPr lang="en-US" dirty="0"/>
              <a:t>WX25 extensions – out in 2 weeks</a:t>
            </a:r>
          </a:p>
          <a:p>
            <a:r>
              <a:rPr lang="en-US" dirty="0"/>
              <a:t>IIJA25 extensions – out in 2 weeks (thru 6/30/2026)</a:t>
            </a:r>
          </a:p>
          <a:p>
            <a:r>
              <a:rPr lang="en-US" dirty="0"/>
              <a:t>Will re-allocate funding</a:t>
            </a:r>
          </a:p>
        </p:txBody>
      </p:sp>
      <p:pic>
        <p:nvPicPr>
          <p:cNvPr id="5" name="Picture 4" descr="Happy cartoon bee">
            <a:extLst>
              <a:ext uri="{FF2B5EF4-FFF2-40B4-BE49-F238E27FC236}">
                <a16:creationId xmlns:a16="http://schemas.microsoft.com/office/drawing/2014/main" id="{E444A5BC-1C20-1971-3ABC-832EDC0C1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1372"/>
            <a:ext cx="22193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8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8E01-E851-11EC-EE77-A23516C5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Weatherization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2331-709D-ACC0-222D-67BF85F3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878524"/>
            <a:ext cx="54102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All Weatherization Ready and DOE projects MUST be completed by September 30, 2025.</a:t>
            </a:r>
          </a:p>
          <a:p>
            <a:endParaRPr lang="en-US" sz="2800" dirty="0"/>
          </a:p>
        </p:txBody>
      </p:sp>
      <p:pic>
        <p:nvPicPr>
          <p:cNvPr id="5" name="Picture 4" descr="Stop Bee">
            <a:extLst>
              <a:ext uri="{FF2B5EF4-FFF2-40B4-BE49-F238E27FC236}">
                <a16:creationId xmlns:a16="http://schemas.microsoft.com/office/drawing/2014/main" id="{C0998F08-261B-FC8A-0708-98BED459D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050664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2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2122-8424-48CA-4FBF-6ACEBEDF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Invoices Due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03AC-150F-6362-2748-EB9ED573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38350"/>
            <a:ext cx="8229600" cy="1371600"/>
          </a:xfrm>
        </p:spPr>
        <p:txBody>
          <a:bodyPr/>
          <a:lstStyle/>
          <a:p>
            <a:r>
              <a:rPr lang="en-US" dirty="0"/>
              <a:t>LIHEAP Year-End Invoices due July 11, 2025</a:t>
            </a:r>
          </a:p>
          <a:p>
            <a:r>
              <a:rPr lang="en-US" dirty="0"/>
              <a:t>DOE Quarterly Invoices due July 23, 2025 </a:t>
            </a:r>
          </a:p>
        </p:txBody>
      </p:sp>
    </p:spTree>
    <p:extLst>
      <p:ext uri="{BB962C8B-B14F-4D97-AF65-F5344CB8AC3E}">
        <p14:creationId xmlns:p14="http://schemas.microsoft.com/office/powerpoint/2010/main" val="421807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CD41-69C7-7053-679B-108CB272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Sustainable Energy Resources for Consumers (SERC)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5B94-2C0C-2223-E9B0-B82788940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343400" cy="32765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Rooftop Solar – WKAS, LKLP, KCEOC, Big Sandy</a:t>
            </a:r>
          </a:p>
          <a:p>
            <a:r>
              <a:rPr lang="en-US" dirty="0"/>
              <a:t>Triple-Pane Windows</a:t>
            </a:r>
          </a:p>
          <a:p>
            <a:r>
              <a:rPr lang="en-US" dirty="0"/>
              <a:t>Awarded August 2024</a:t>
            </a:r>
          </a:p>
          <a:p>
            <a:r>
              <a:rPr lang="en-US" dirty="0"/>
              <a:t>Submitted IIJA State Plan Revision November 2024</a:t>
            </a:r>
          </a:p>
          <a:p>
            <a:r>
              <a:rPr lang="en-US" dirty="0"/>
              <a:t>Contracting January 2025</a:t>
            </a:r>
          </a:p>
        </p:txBody>
      </p:sp>
      <p:pic>
        <p:nvPicPr>
          <p:cNvPr id="4" name="Picture 3" descr="I Don't Know Panda">
            <a:extLst>
              <a:ext uri="{FF2B5EF4-FFF2-40B4-BE49-F238E27FC236}">
                <a16:creationId xmlns:a16="http://schemas.microsoft.com/office/drawing/2014/main" id="{322B9D46-4994-7DC4-01E3-49621B1D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95350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6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C2D2-AFB2-6A87-4574-E3223991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B504-10BC-1B97-BF43-2092B58F1E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DOE</a:t>
            </a:r>
          </a:p>
          <a:p>
            <a:r>
              <a:rPr lang="en-US" dirty="0"/>
              <a:t>9 Staff</a:t>
            </a:r>
          </a:p>
          <a:p>
            <a:r>
              <a:rPr lang="en-US" dirty="0"/>
              <a:t>Reduced from 35</a:t>
            </a:r>
          </a:p>
          <a:p>
            <a:r>
              <a:rPr lang="en-US" dirty="0"/>
              <a:t>Very few in Financial Accounting</a:t>
            </a:r>
          </a:p>
          <a:p>
            <a:r>
              <a:rPr lang="en-US" dirty="0"/>
              <a:t>Does KY have a PO?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CFA49-E3CD-4B09-7D28-08EF4DD7E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HHS/LIHEAP</a:t>
            </a:r>
          </a:p>
          <a:p>
            <a:r>
              <a:rPr lang="en-US" dirty="0"/>
              <a:t>5 Staff?</a:t>
            </a:r>
          </a:p>
          <a:p>
            <a:r>
              <a:rPr lang="en-US" dirty="0"/>
              <a:t>Mostly in Accounting</a:t>
            </a:r>
          </a:p>
          <a:p>
            <a:r>
              <a:rPr lang="en-US" dirty="0"/>
              <a:t>Still have some contractors</a:t>
            </a:r>
          </a:p>
        </p:txBody>
      </p:sp>
    </p:spTree>
    <p:extLst>
      <p:ext uri="{BB962C8B-B14F-4D97-AF65-F5344CB8AC3E}">
        <p14:creationId xmlns:p14="http://schemas.microsoft.com/office/powerpoint/2010/main" val="1748988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6B6E-E296-9F04-CA12-9FEE906B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F02E-63D9-15AE-398A-2A2D4E87B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$62 million awarded to KY Energy Cabinet</a:t>
            </a:r>
          </a:p>
          <a:p>
            <a:r>
              <a:rPr lang="en-US" dirty="0"/>
              <a:t>$2.6 million in admin</a:t>
            </a:r>
          </a:p>
          <a:p>
            <a:r>
              <a:rPr lang="en-US" dirty="0"/>
              <a:t>$13 million for homes that are weatherized</a:t>
            </a:r>
          </a:p>
          <a:p>
            <a:r>
              <a:rPr lang="en-US" dirty="0"/>
              <a:t>More funding for solar for disaster areas</a:t>
            </a:r>
          </a:p>
        </p:txBody>
      </p:sp>
    </p:spTree>
    <p:extLst>
      <p:ext uri="{BB962C8B-B14F-4D97-AF65-F5344CB8AC3E}">
        <p14:creationId xmlns:p14="http://schemas.microsoft.com/office/powerpoint/2010/main" val="3477088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DA82-CD81-4D55-966B-FBD6314F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KHC’s role with Solar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5160-CACA-F73C-761B-6823077B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Weatherized Houses</a:t>
            </a:r>
          </a:p>
          <a:p>
            <a:r>
              <a:rPr lang="en-US" dirty="0"/>
              <a:t>Disaster funding – who gets it?</a:t>
            </a:r>
          </a:p>
        </p:txBody>
      </p:sp>
    </p:spTree>
    <p:extLst>
      <p:ext uri="{BB962C8B-B14F-4D97-AF65-F5344CB8AC3E}">
        <p14:creationId xmlns:p14="http://schemas.microsoft.com/office/powerpoint/2010/main" val="412108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350F1-763A-5818-1ECE-F2983E4E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Do Not Know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EB1BD2-B579-38B1-BBA9-C2366E51D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Will DOE Formula start July 1?</a:t>
            </a:r>
          </a:p>
          <a:p>
            <a:r>
              <a:rPr lang="en-US" dirty="0"/>
              <a:t>Will LIHEAP be funded again?</a:t>
            </a:r>
          </a:p>
          <a:p>
            <a:r>
              <a:rPr lang="en-US" dirty="0"/>
              <a:t>Is anyone nationally advocating for Weatherization?</a:t>
            </a:r>
          </a:p>
          <a:p>
            <a:r>
              <a:rPr lang="en-US" dirty="0"/>
              <a:t>Will we get contracts July 1?</a:t>
            </a:r>
          </a:p>
          <a:p>
            <a:r>
              <a:rPr lang="en-US" dirty="0"/>
              <a:t>What money do we spend on July 1?</a:t>
            </a:r>
          </a:p>
          <a:p>
            <a:r>
              <a:rPr lang="en-US" dirty="0"/>
              <a:t>What is happening with solar?</a:t>
            </a:r>
          </a:p>
        </p:txBody>
      </p:sp>
    </p:spTree>
    <p:extLst>
      <p:ext uri="{BB962C8B-B14F-4D97-AF65-F5344CB8AC3E}">
        <p14:creationId xmlns:p14="http://schemas.microsoft.com/office/powerpoint/2010/main" val="2182133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63F5-A134-EC63-196A-C23F7C6E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Housing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039E5-2404-165F-4E1B-C8F5AA31B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Investment Program – CHDOs</a:t>
            </a:r>
          </a:p>
          <a:p>
            <a:r>
              <a:rPr lang="en-US" dirty="0"/>
              <a:t>AHTF – development &amp; repair</a:t>
            </a:r>
          </a:p>
          <a:p>
            <a:r>
              <a:rPr lang="en-US" dirty="0"/>
              <a:t>RHTF – development &amp; repair</a:t>
            </a:r>
          </a:p>
        </p:txBody>
      </p:sp>
    </p:spTree>
    <p:extLst>
      <p:ext uri="{BB962C8B-B14F-4D97-AF65-F5344CB8AC3E}">
        <p14:creationId xmlns:p14="http://schemas.microsoft.com/office/powerpoint/2010/main" val="420391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Weatherization?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program – began in the 1970s</a:t>
            </a:r>
          </a:p>
          <a:p>
            <a:r>
              <a:rPr lang="en-US" dirty="0"/>
              <a:t>Funded under the Department of Energy &amp; Health &amp; Human Services Low-Income Heat &amp; Emergency Assistance Program</a:t>
            </a:r>
          </a:p>
          <a:p>
            <a:r>
              <a:rPr lang="en-US" dirty="0"/>
              <a:t>KHC began administering it in 2009</a:t>
            </a:r>
          </a:p>
        </p:txBody>
      </p:sp>
    </p:spTree>
    <p:extLst>
      <p:ext uri="{BB962C8B-B14F-4D97-AF65-F5344CB8AC3E}">
        <p14:creationId xmlns:p14="http://schemas.microsoft.com/office/powerpoint/2010/main" val="2298907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Keli Reynolds</a:t>
            </a:r>
            <a:br>
              <a:rPr lang="en-US" dirty="0"/>
            </a:br>
            <a:r>
              <a:rPr lang="en-US" dirty="0"/>
              <a:t>502-564-7630, ext. 414</a:t>
            </a:r>
            <a:br>
              <a:rPr lang="en-US" dirty="0"/>
            </a:br>
            <a:r>
              <a:rPr lang="en-US" dirty="0"/>
              <a:t>kreynolds@kyhousing.org</a:t>
            </a:r>
          </a:p>
        </p:txBody>
      </p:sp>
    </p:spTree>
    <p:extLst>
      <p:ext uri="{BB962C8B-B14F-4D97-AF65-F5344CB8AC3E}">
        <p14:creationId xmlns:p14="http://schemas.microsoft.com/office/powerpoint/2010/main" val="282644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D818-8A1D-22B7-A64F-DE9AC567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KY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6B3BE-49C9-1CD5-F1B0-0EC64390D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Formula = $6 million</a:t>
            </a:r>
          </a:p>
          <a:p>
            <a:r>
              <a:rPr lang="en-US" dirty="0"/>
              <a:t>LIHEAP Formula = $7.5 million</a:t>
            </a:r>
          </a:p>
          <a:p>
            <a:r>
              <a:rPr lang="en-US" dirty="0"/>
              <a:t>DOE IIJA = $51,972,421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2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C124-43E4-1EF9-3989-2B944E50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47"/>
            <a:ext cx="7886700" cy="850270"/>
          </a:xfrm>
        </p:spPr>
        <p:txBody>
          <a:bodyPr>
            <a:normAutofit/>
          </a:bodyPr>
          <a:lstStyle/>
          <a:p>
            <a:r>
              <a:rPr lang="en-US" sz="3900" dirty="0"/>
              <a:t>Funding Crosswalk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D996D6-8284-2F79-1002-A40D3CCE11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4543" y="1298252"/>
          <a:ext cx="8090811" cy="36366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7677">
                  <a:extLst>
                    <a:ext uri="{9D8B030D-6E8A-4147-A177-3AD203B41FA5}">
                      <a16:colId xmlns:a16="http://schemas.microsoft.com/office/drawing/2014/main" val="638109997"/>
                    </a:ext>
                  </a:extLst>
                </a:gridCol>
                <a:gridCol w="1091061">
                  <a:extLst>
                    <a:ext uri="{9D8B030D-6E8A-4147-A177-3AD203B41FA5}">
                      <a16:colId xmlns:a16="http://schemas.microsoft.com/office/drawing/2014/main" val="1274959656"/>
                    </a:ext>
                  </a:extLst>
                </a:gridCol>
                <a:gridCol w="2516234">
                  <a:extLst>
                    <a:ext uri="{9D8B030D-6E8A-4147-A177-3AD203B41FA5}">
                      <a16:colId xmlns:a16="http://schemas.microsoft.com/office/drawing/2014/main" val="4071924608"/>
                    </a:ext>
                  </a:extLst>
                </a:gridCol>
                <a:gridCol w="3415839">
                  <a:extLst>
                    <a:ext uri="{9D8B030D-6E8A-4147-A177-3AD203B41FA5}">
                      <a16:colId xmlns:a16="http://schemas.microsoft.com/office/drawing/2014/main" val="956071763"/>
                    </a:ext>
                  </a:extLst>
                </a:gridCol>
              </a:tblGrid>
              <a:tr h="154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DOE</a:t>
                      </a:r>
                      <a:r>
                        <a:rPr lang="en-US" sz="8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bg1"/>
                          </a:solidFill>
                          <a:effectLst/>
                        </a:rPr>
                        <a:t>Formula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LIHEAP</a:t>
                      </a:r>
                      <a:r>
                        <a:rPr lang="en-US" sz="800" spc="-5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bg1"/>
                          </a:solidFill>
                          <a:effectLst/>
                        </a:rPr>
                        <a:t>Weatherization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</a:rPr>
                        <a:t>DOE</a:t>
                      </a:r>
                      <a:r>
                        <a:rPr lang="en-US" sz="800" spc="-1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bg1"/>
                          </a:solidFill>
                          <a:effectLst/>
                        </a:rPr>
                        <a:t>IIJA</a:t>
                      </a:r>
                      <a:endParaRPr lang="en-US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49242"/>
                  </a:ext>
                </a:extLst>
              </a:tr>
              <a:tr h="154991">
                <a:tc>
                  <a:txBody>
                    <a:bodyPr/>
                    <a:lstStyle/>
                    <a:p>
                      <a:pPr marL="98425" marR="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Funding</a:t>
                      </a:r>
                      <a:r>
                        <a:rPr lang="en-US" sz="8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$8,500,211 (with projected rollover)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$10,000,000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10" dirty="0">
                          <a:solidFill>
                            <a:schemeClr val="tx1"/>
                          </a:solidFill>
                          <a:effectLst/>
                        </a:rPr>
                        <a:t>$51,942.185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57186"/>
                  </a:ext>
                </a:extLst>
              </a:tr>
              <a:tr h="154991">
                <a:tc>
                  <a:txBody>
                    <a:bodyPr/>
                    <a:lstStyle/>
                    <a:p>
                      <a:pPr marL="98425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Grant</a:t>
                      </a:r>
                      <a:r>
                        <a:rPr lang="en-US" sz="8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Period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7/1/2023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6/30/2024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7/1/2023 –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6/30/2024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7/1/2022 – </a:t>
                      </a:r>
                      <a:r>
                        <a:rPr lang="en-US" sz="800" b="0" spc="-10" dirty="0">
                          <a:solidFill>
                            <a:schemeClr val="tx1"/>
                          </a:solidFill>
                          <a:effectLst/>
                        </a:rPr>
                        <a:t>6/30/2027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52067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State</a:t>
                      </a:r>
                      <a:r>
                        <a:rPr lang="en-US" sz="8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Plan</a:t>
                      </a:r>
                      <a:r>
                        <a:rPr lang="en-US" sz="800" spc="-25">
                          <a:solidFill>
                            <a:schemeClr val="tx1"/>
                          </a:solidFill>
                          <a:effectLst/>
                        </a:rPr>
                        <a:t> Due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3,</a:t>
                      </a: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Fall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 2024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lnSpc>
                          <a:spcPts val="1395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Budget</a:t>
                      </a:r>
                      <a:r>
                        <a:rPr lang="en-US" sz="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due</a:t>
                      </a:r>
                      <a:r>
                        <a:rPr lang="en-US" sz="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July</a:t>
                      </a:r>
                      <a:r>
                        <a:rPr lang="en-US" sz="80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1,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spc="-2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8425" marR="0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Plan</a:t>
                      </a:r>
                      <a:r>
                        <a:rPr lang="en-US" sz="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due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October</a:t>
                      </a:r>
                      <a:r>
                        <a:rPr lang="en-US" sz="800" b="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1,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spc="-2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8425" marR="0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20" dirty="0">
                          <a:solidFill>
                            <a:schemeClr val="tx1"/>
                          </a:solidFill>
                          <a:effectLst/>
                        </a:rPr>
                        <a:t>Approved April 3, 2023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8425" marR="0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20" dirty="0">
                          <a:solidFill>
                            <a:schemeClr val="tx1"/>
                          </a:solidFill>
                          <a:effectLst/>
                        </a:rPr>
                        <a:t>Revision May 2023 – will need a new revision due to indirect cost rate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24923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Administrative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$1,258,952</a:t>
                      </a:r>
                      <a:r>
                        <a:rPr lang="en-US" sz="8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(15%)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$1,000,000</a:t>
                      </a:r>
                      <a:r>
                        <a:rPr lang="en-US" sz="8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(10%</a:t>
                      </a:r>
                      <a:r>
                        <a:rPr lang="en-US" sz="8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but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really)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10" dirty="0">
                          <a:solidFill>
                            <a:schemeClr val="tx1"/>
                          </a:solidFill>
                          <a:effectLst/>
                        </a:rPr>
                        <a:t>$7,791,327.75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194077"/>
                  </a:ext>
                </a:extLst>
              </a:tr>
              <a:tr h="154991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solidFill>
                            <a:schemeClr val="tx1"/>
                          </a:solidFill>
                          <a:effectLst/>
                        </a:rPr>
                        <a:t>T&amp;TA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$1,130,915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Up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 $1,232,356.24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10" dirty="0">
                          <a:solidFill>
                            <a:schemeClr val="tx1"/>
                          </a:solidFill>
                          <a:effectLst/>
                        </a:rPr>
                        <a:t>$9,093,261.00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08621"/>
                  </a:ext>
                </a:extLst>
              </a:tr>
              <a:tr h="154991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Average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Cost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Per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 Unit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$8,497</a:t>
                      </a:r>
                      <a:r>
                        <a:rPr lang="en-US" sz="80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for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FY25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8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ACPU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Avg of 5 year ($8,009, $8,250, - $????) 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9120"/>
                  </a:ext>
                </a:extLst>
              </a:tr>
              <a:tr h="154991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H&amp;S</a:t>
                      </a:r>
                      <a:r>
                        <a:rPr lang="en-US" sz="8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25">
                          <a:solidFill>
                            <a:schemeClr val="tx1"/>
                          </a:solidFill>
                          <a:effectLst/>
                        </a:rPr>
                        <a:t>Cap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spc="-25" dirty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effectLst/>
                        </a:rPr>
                        <a:t>Cap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25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US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52212"/>
                  </a:ext>
                </a:extLst>
              </a:tr>
              <a:tr h="279983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Weatherization</a:t>
                      </a:r>
                      <a:r>
                        <a:rPr lang="en-US" sz="8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Ready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$925,197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</a:t>
                      </a: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20" dirty="0">
                          <a:solidFill>
                            <a:schemeClr val="tx1"/>
                          </a:solidFill>
                          <a:effectLst/>
                        </a:rPr>
                        <a:t>None – but can braid with LIHEAP and Formula. Will use SEP funding when it is available.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459993"/>
                  </a:ext>
                </a:extLst>
              </a:tr>
              <a:tr h="279983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spc="-10">
                          <a:solidFill>
                            <a:schemeClr val="tx1"/>
                          </a:solidFill>
                          <a:effectLst/>
                        </a:rPr>
                        <a:t>Braiding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Braid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LIHEAP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effectLst/>
                        </a:rPr>
                        <a:t>IIJA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Braid</a:t>
                      </a:r>
                      <a:r>
                        <a:rPr lang="en-US" sz="800" spc="-2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n-US" sz="800" spc="-2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r>
                        <a:rPr lang="en-US" sz="800" spc="-1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DOE</a:t>
                      </a:r>
                      <a:r>
                        <a:rPr lang="en-US" sz="80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>
                          <a:solidFill>
                            <a:schemeClr val="tx1"/>
                          </a:solidFill>
                          <a:effectLst/>
                        </a:rPr>
                        <a:t>funding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0655" indent="-635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Braid</a:t>
                      </a:r>
                      <a:r>
                        <a:rPr lang="en-US" sz="8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n-US" sz="800" b="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LIHEAP</a:t>
                      </a:r>
                      <a:r>
                        <a:rPr lang="en-US" sz="800" b="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and any DOE funding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47626"/>
                  </a:ext>
                </a:extLst>
              </a:tr>
              <a:tr h="274983">
                <a:tc>
                  <a:txBody>
                    <a:bodyPr/>
                    <a:lstStyle/>
                    <a:p>
                      <a:pPr marL="9842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Policy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en-US" sz="800" spc="-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effectLst/>
                        </a:rPr>
                        <a:t>Change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Same as DOE except for a few exceptions</a:t>
                      </a:r>
                      <a:r>
                        <a:rPr lang="en-US" sz="800" spc="-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(SIR,</a:t>
                      </a:r>
                      <a:r>
                        <a:rPr lang="en-US" sz="8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ACPU,</a:t>
                      </a:r>
                      <a:r>
                        <a:rPr lang="en-US" sz="800" spc="-3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H&amp;S</a:t>
                      </a:r>
                      <a:r>
                        <a:rPr lang="en-US" sz="8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Cap)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lnSpc>
                          <a:spcPct val="98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Same as regular weatherization with a few enhancements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9386"/>
                  </a:ext>
                </a:extLst>
              </a:tr>
              <a:tr h="274983">
                <a:tc>
                  <a:txBody>
                    <a:bodyPr/>
                    <a:lstStyle/>
                    <a:p>
                      <a:pPr marL="98425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chemeClr val="tx1"/>
                          </a:solidFill>
                          <a:effectLst/>
                        </a:rPr>
                        <a:t>Other</a:t>
                      </a:r>
                      <a:r>
                        <a:rPr lang="en-US" sz="800" spc="-5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spc="-10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spc="-2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9525" indent="-635">
                        <a:lnSpc>
                          <a:spcPct val="98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Davis</a:t>
                      </a:r>
                      <a:r>
                        <a:rPr lang="en-US" sz="800" b="0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Bacon – multi-family units 25 and larger,</a:t>
                      </a:r>
                      <a:r>
                        <a:rPr lang="en-US" sz="8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Buy</a:t>
                      </a:r>
                      <a:r>
                        <a:rPr lang="en-US" sz="80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American – only public buildings,</a:t>
                      </a:r>
                      <a:r>
                        <a:rPr lang="en-US" sz="800" b="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Justice </a:t>
                      </a:r>
                      <a:r>
                        <a:rPr lang="en-US" sz="800" b="0" spc="-3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34268"/>
                  </a:ext>
                </a:extLst>
              </a:tr>
              <a:tr h="613712">
                <a:tc>
                  <a:txBody>
                    <a:bodyPr/>
                    <a:lstStyle/>
                    <a:p>
                      <a:pPr marL="98425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Enhancements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effectLst/>
                        </a:rPr>
                        <a:t>None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9525" lvl="0" indent="-342900">
                        <a:lnSpc>
                          <a:spcPct val="98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Contractor Incentives</a:t>
                      </a:r>
                    </a:p>
                    <a:p>
                      <a:pPr marL="342900" marR="9525" lvl="0" indent="-342900">
                        <a:lnSpc>
                          <a:spcPct val="98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Career Path</a:t>
                      </a:r>
                    </a:p>
                    <a:p>
                      <a:pPr marL="342900" marR="9525" lvl="0" indent="-342900">
                        <a:lnSpc>
                          <a:spcPct val="98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Out-of-State Subgrantee for Multi-family within 11 regions</a:t>
                      </a:r>
                    </a:p>
                    <a:p>
                      <a:pPr marL="342900" marR="9525" lvl="0" indent="-342900">
                        <a:lnSpc>
                          <a:spcPct val="98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Solar Pilot</a:t>
                      </a:r>
                      <a:endParaRPr lang="en-US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32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4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5B-124A-9FDB-2D8B-46DBD9F9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3A7D-74D3-548F-EF74-5B1EF75D8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Subgrantees (mostly CAAs + Frontier Housing)</a:t>
            </a:r>
          </a:p>
          <a:p>
            <a:r>
              <a:rPr lang="en-US" dirty="0"/>
              <a:t>Formula (expenditures &amp; poverty levels)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0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0495-AEBC-2135-FF3A-63D24385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9B8E-868B-1E3B-1795-8FC5174C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Admin at the end of the year should be within the % range of program expenses.</a:t>
            </a:r>
          </a:p>
          <a:p>
            <a:r>
              <a:rPr lang="en-US" dirty="0"/>
              <a:t>IIJA Admin should be close to the same percent with program expenses.</a:t>
            </a:r>
          </a:p>
          <a:p>
            <a:r>
              <a:rPr lang="en-US" dirty="0"/>
              <a:t>Drawing 100% admin without expenditures to support could result in a repay to KHC.</a:t>
            </a:r>
          </a:p>
          <a:p>
            <a:r>
              <a:rPr lang="en-US" dirty="0"/>
              <a:t>Review expenses to move admin to program support.</a:t>
            </a:r>
          </a:p>
          <a:p>
            <a:r>
              <a:rPr lang="en-US" dirty="0"/>
              <a:t>Only allocate admin expenses if you are spending in program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8255-C568-6118-74EF-E0064BF4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Program dollars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0CB4-4E54-74D1-3815-239488F4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Conducts energy audits</a:t>
            </a:r>
          </a:p>
          <a:p>
            <a:r>
              <a:rPr lang="en-US" dirty="0"/>
              <a:t>Installs energy saving measures/retrofits</a:t>
            </a:r>
          </a:p>
          <a:p>
            <a:r>
              <a:rPr lang="en-US" dirty="0"/>
              <a:t>Installs health &amp; safety measures</a:t>
            </a:r>
          </a:p>
          <a:p>
            <a:r>
              <a:rPr lang="en-US" dirty="0"/>
              <a:t>Ensures quality through certified inspectors</a:t>
            </a:r>
          </a:p>
        </p:txBody>
      </p:sp>
    </p:spTree>
    <p:extLst>
      <p:ext uri="{BB962C8B-B14F-4D97-AF65-F5344CB8AC3E}">
        <p14:creationId xmlns:p14="http://schemas.microsoft.com/office/powerpoint/2010/main" val="156923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255F-C9E5-B0FD-B23E-AACE4E69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does it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8EEF-5AEA-35BF-8390-0E7865DA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cap on health &amp; safety but must seek approval over $4,000</a:t>
            </a:r>
          </a:p>
          <a:p>
            <a:r>
              <a:rPr lang="en-US" dirty="0"/>
              <a:t>Energy Conservation Measures should average $8,497 (in 2025) in DOE funding (no cap in LIHEAP funding)</a:t>
            </a:r>
          </a:p>
        </p:txBody>
      </p:sp>
    </p:spTree>
    <p:extLst>
      <p:ext uri="{BB962C8B-B14F-4D97-AF65-F5344CB8AC3E}">
        <p14:creationId xmlns:p14="http://schemas.microsoft.com/office/powerpoint/2010/main" val="3467176410"/>
      </p:ext>
    </p:extLst>
  </p:cSld>
  <p:clrMapOvr>
    <a:masterClrMapping/>
  </p:clrMapOvr>
</p:sld>
</file>

<file path=ppt/theme/theme1.xml><?xml version="1.0" encoding="utf-8"?>
<a:theme xmlns:a="http://schemas.openxmlformats.org/drawingml/2006/main" name="2014_Gray_Widescreen_New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White-Doors_Widescreen.potx" id="{7FEB5550-F73B-4064-BE9E-DC5C97DFACFA}" vid="{3946FD7A-7B0B-4114-856D-12527367DB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A5ABFA31C764B94D64820D1320095" ma:contentTypeVersion="2" ma:contentTypeDescription="Create a new document." ma:contentTypeScope="" ma:versionID="a1dc1dd7fa68e5a2135dcb2e36fe5dd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E296FF-8DBC-4B06-BE6B-F8497FE94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1ECF9-EDA0-414A-B287-66AAED1F5F4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3E8E776-2383-4441-A979-1C6F2BD74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KHC-WhitePPT-Doors_Widescreen</Template>
  <TotalTime>1553</TotalTime>
  <Words>1081</Words>
  <Application>Microsoft Office PowerPoint</Application>
  <PresentationFormat>On-screen Show (16:9)</PresentationFormat>
  <Paragraphs>220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Candara</vt:lpstr>
      <vt:lpstr>Symbol</vt:lpstr>
      <vt:lpstr>2014_Gray_Widescreen_NewLogo</vt:lpstr>
      <vt:lpstr>Worksheet</vt:lpstr>
      <vt:lpstr>PowerPoint Presentation</vt:lpstr>
      <vt:lpstr>Meet the Team</vt:lpstr>
      <vt:lpstr>What is Weatherization?</vt:lpstr>
      <vt:lpstr>How much does KY get?</vt:lpstr>
      <vt:lpstr>Funding Crosswalk</vt:lpstr>
      <vt:lpstr>Allocations</vt:lpstr>
      <vt:lpstr>Admin Tips</vt:lpstr>
      <vt:lpstr>What do Program dollars do?</vt:lpstr>
      <vt:lpstr>How much does it cost?</vt:lpstr>
      <vt:lpstr>What are energy retrofits?</vt:lpstr>
      <vt:lpstr>Are other general repairs allowed?</vt:lpstr>
      <vt:lpstr>How many applications do you need?</vt:lpstr>
      <vt:lpstr>What is an appropriate deferral?</vt:lpstr>
      <vt:lpstr>Examples of Weatherization Ready</vt:lpstr>
      <vt:lpstr>The flip side of all of the funding . . . </vt:lpstr>
      <vt:lpstr>Spending IIJA</vt:lpstr>
      <vt:lpstr>Career Path</vt:lpstr>
      <vt:lpstr>Multi-Family</vt:lpstr>
      <vt:lpstr>State Averages</vt:lpstr>
      <vt:lpstr>LIHEAP Funding Trends</vt:lpstr>
      <vt:lpstr>90-Day No Cost Extension</vt:lpstr>
      <vt:lpstr>Weatherization Ready</vt:lpstr>
      <vt:lpstr>Invoices Due</vt:lpstr>
      <vt:lpstr>Sustainable Energy Resources for Consumers (SERC)</vt:lpstr>
      <vt:lpstr>Federal Staffing</vt:lpstr>
      <vt:lpstr>Solar for All</vt:lpstr>
      <vt:lpstr>KHC’s role with Solar for All</vt:lpstr>
      <vt:lpstr>Things We Do Not Know</vt:lpstr>
      <vt:lpstr>Other Housing Programs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Keli Reynolds</dc:creator>
  <cp:lastModifiedBy>Keli Reynolds</cp:lastModifiedBy>
  <cp:revision>9</cp:revision>
  <dcterms:created xsi:type="dcterms:W3CDTF">2023-05-15T17:10:29Z</dcterms:created>
  <dcterms:modified xsi:type="dcterms:W3CDTF">2025-06-13T17:32:36Z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0x01010028FA5ABFA31C764B94D64820D1320095</vt:lpwstr>
  </property>
</Properties>
</file>