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9" r:id="rId6"/>
    <p:sldId id="300" r:id="rId7"/>
    <p:sldId id="294" r:id="rId8"/>
    <p:sldId id="295" r:id="rId9"/>
    <p:sldId id="296" r:id="rId10"/>
    <p:sldId id="259" r:id="rId11"/>
    <p:sldId id="260" r:id="rId12"/>
    <p:sldId id="284" r:id="rId13"/>
    <p:sldId id="275" r:id="rId14"/>
    <p:sldId id="297" r:id="rId15"/>
    <p:sldId id="276" r:id="rId16"/>
    <p:sldId id="277" r:id="rId17"/>
    <p:sldId id="292" r:id="rId18"/>
    <p:sldId id="301" r:id="rId19"/>
    <p:sldId id="265" r:id="rId20"/>
    <p:sldId id="302" r:id="rId21"/>
    <p:sldId id="293" r:id="rId22"/>
    <p:sldId id="285" r:id="rId23"/>
    <p:sldId id="287" r:id="rId24"/>
    <p:sldId id="267" r:id="rId25"/>
    <p:sldId id="288" r:id="rId26"/>
    <p:sldId id="289" r:id="rId27"/>
    <p:sldId id="280" r:id="rId28"/>
    <p:sldId id="286" r:id="rId29"/>
    <p:sldId id="258" r:id="rId30"/>
    <p:sldId id="290" r:id="rId31"/>
    <p:sldId id="268" r:id="rId32"/>
    <p:sldId id="291" r:id="rId33"/>
    <p:sldId id="273" r:id="rId34"/>
    <p:sldId id="298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>
      <p:cViewPr varScale="1">
        <p:scale>
          <a:sx n="123" d="100"/>
          <a:sy n="123" d="100"/>
        </p:scale>
        <p:origin x="101" y="35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4660106"/>
            <a:ext cx="7772400" cy="27384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4660106"/>
            <a:ext cx="685800" cy="27384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2EA1F1D-FE9A-44FC-A549-FBBBD47DF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0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00450"/>
            <a:ext cx="8153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459581"/>
            <a:ext cx="8153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25503"/>
            <a:ext cx="8153400" cy="5274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4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>
                <a:solidFill>
                  <a:srgbClr val="1536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257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2EA1F1D-FE9A-44FC-A549-FBBBD47DF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3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4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681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4305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9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5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Candara" panose="020E05020303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Candara" panose="020E05020303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8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0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" y="4660106"/>
            <a:ext cx="7772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4660106"/>
            <a:ext cx="685800" cy="273844"/>
          </a:xfrm>
        </p:spPr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6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3967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2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276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4660106"/>
            <a:ext cx="6019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660106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2EA1F1D-FE9A-44FC-A549-FBBBD47DF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37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153683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74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3BA4A1-C030-763E-4FE6-BDDE786FD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Support Problem!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C8D561-646C-524B-04E5-C7AF2C8B8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161521"/>
              </p:ext>
            </p:extLst>
          </p:nvPr>
        </p:nvGraphicFramePr>
        <p:xfrm>
          <a:off x="457199" y="895351"/>
          <a:ext cx="8229599" cy="3657586"/>
        </p:xfrm>
        <a:graphic>
          <a:graphicData uri="http://schemas.openxmlformats.org/drawingml/2006/table">
            <a:tbl>
              <a:tblPr/>
              <a:tblGrid>
                <a:gridCol w="892258">
                  <a:extLst>
                    <a:ext uri="{9D8B030D-6E8A-4147-A177-3AD203B41FA5}">
                      <a16:colId xmlns:a16="http://schemas.microsoft.com/office/drawing/2014/main" val="1539358092"/>
                    </a:ext>
                  </a:extLst>
                </a:gridCol>
                <a:gridCol w="654323">
                  <a:extLst>
                    <a:ext uri="{9D8B030D-6E8A-4147-A177-3AD203B41FA5}">
                      <a16:colId xmlns:a16="http://schemas.microsoft.com/office/drawing/2014/main" val="203261721"/>
                    </a:ext>
                  </a:extLst>
                </a:gridCol>
                <a:gridCol w="1026098">
                  <a:extLst>
                    <a:ext uri="{9D8B030D-6E8A-4147-A177-3AD203B41FA5}">
                      <a16:colId xmlns:a16="http://schemas.microsoft.com/office/drawing/2014/main" val="1552686037"/>
                    </a:ext>
                  </a:extLst>
                </a:gridCol>
                <a:gridCol w="231987">
                  <a:extLst>
                    <a:ext uri="{9D8B030D-6E8A-4147-A177-3AD203B41FA5}">
                      <a16:colId xmlns:a16="http://schemas.microsoft.com/office/drawing/2014/main" val="3618719767"/>
                    </a:ext>
                  </a:extLst>
                </a:gridCol>
                <a:gridCol w="892258">
                  <a:extLst>
                    <a:ext uri="{9D8B030D-6E8A-4147-A177-3AD203B41FA5}">
                      <a16:colId xmlns:a16="http://schemas.microsoft.com/office/drawing/2014/main" val="87972841"/>
                    </a:ext>
                  </a:extLst>
                </a:gridCol>
                <a:gridCol w="701911">
                  <a:extLst>
                    <a:ext uri="{9D8B030D-6E8A-4147-A177-3AD203B41FA5}">
                      <a16:colId xmlns:a16="http://schemas.microsoft.com/office/drawing/2014/main" val="3407849824"/>
                    </a:ext>
                  </a:extLst>
                </a:gridCol>
                <a:gridCol w="1026098">
                  <a:extLst>
                    <a:ext uri="{9D8B030D-6E8A-4147-A177-3AD203B41FA5}">
                      <a16:colId xmlns:a16="http://schemas.microsoft.com/office/drawing/2014/main" val="256085081"/>
                    </a:ext>
                  </a:extLst>
                </a:gridCol>
                <a:gridCol w="231987">
                  <a:extLst>
                    <a:ext uri="{9D8B030D-6E8A-4147-A177-3AD203B41FA5}">
                      <a16:colId xmlns:a16="http://schemas.microsoft.com/office/drawing/2014/main" val="1784227244"/>
                    </a:ext>
                  </a:extLst>
                </a:gridCol>
                <a:gridCol w="892258">
                  <a:extLst>
                    <a:ext uri="{9D8B030D-6E8A-4147-A177-3AD203B41FA5}">
                      <a16:colId xmlns:a16="http://schemas.microsoft.com/office/drawing/2014/main" val="4024965179"/>
                    </a:ext>
                  </a:extLst>
                </a:gridCol>
                <a:gridCol w="654323">
                  <a:extLst>
                    <a:ext uri="{9D8B030D-6E8A-4147-A177-3AD203B41FA5}">
                      <a16:colId xmlns:a16="http://schemas.microsoft.com/office/drawing/2014/main" val="845810990"/>
                    </a:ext>
                  </a:extLst>
                </a:gridCol>
                <a:gridCol w="1026098">
                  <a:extLst>
                    <a:ext uri="{9D8B030D-6E8A-4147-A177-3AD203B41FA5}">
                      <a16:colId xmlns:a16="http://schemas.microsoft.com/office/drawing/2014/main" val="3012120"/>
                    </a:ext>
                  </a:extLst>
                </a:gridCol>
              </a:tblGrid>
              <a:tr h="13062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Program Support Expenditures reported as of 5/29/25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720346"/>
                  </a:ext>
                </a:extLst>
              </a:tr>
              <a:tr h="261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DOE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6B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Units Completed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6B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Average (PS Only)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96B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LH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2B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Units Completed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2B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Average (PS Only)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2B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 IIJA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Units Completed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28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Average (PS Only)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E28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508205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3,415.50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227.70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64,497.85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4,299.86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    -  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#DIV/0!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02836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36,948.11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3,079.01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37,030.66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3,085.89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    -  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#DIV/0!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879279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44,472.25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3,176.59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73,489.08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5,249.22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16,825.00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#DIV/0!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913851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111,385.78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3,712.86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164,007.13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3,727.43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249,917.50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4,628.10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203596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64,187.60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4,937.51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167,762.31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8,829.60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15,780.14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1,578.01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760781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130,171.15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5,006.58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218,613.29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4,858.07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334,248.16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4,578.74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434617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35,734.78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5,955.80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77,669.50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11,095.64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232,412.39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29,051.55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273738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61,709.60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6,856.62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315,432.93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31,543.29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90,773.82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18,154.76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3604292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56,318.71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7,039.84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91,894.79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11,486.85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85,947.65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42,973.83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277504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42,875.01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7,145.84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157,571.22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19,696.40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73,628.67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2,726.99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325157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51,759.64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8,626.61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57,224.84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9,537.47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11,605.09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2,321.02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06773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106,554.11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9,686.74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110,421.44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7,887.25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192,342.96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17,485.72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587889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223,879.71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9,733.90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246,134.56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7,032.42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536,099.06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11,913.31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463790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74,994.07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12,499.01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100,696.95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20,139.39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63,795.17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12,759.03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10890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104,782.25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14,968.89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142,856.75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17,857.09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148,088.76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12,340.73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787071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18,748.56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18,748.56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20,762.93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20,762.93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    -  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#DIV/0!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228074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119,878.36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23,975.67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145,203.70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29,040.74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105,655.32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21,131.06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977485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73,775.38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36,887.69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107,248.60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35,749.53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1,400.00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1,400.00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822641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58,183.50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58,183.50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79,444.31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39,722.16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    -  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#DIV/0!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704773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#DIV/0!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#DIV/0!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40,316.25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#DIV/0!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82963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40,060.75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E2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#DIV/0!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17,665.90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9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#DIV/0!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      -  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#DIV/0!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061711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181918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1,459,834.82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7,262.86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2,395,628.74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261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9,178.65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2,198,835.94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263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8,360.59 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09195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443403"/>
                  </a:ext>
                </a:extLst>
              </a:tr>
              <a:tr h="1306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$8,497.00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$8,252.00</a:t>
                      </a:r>
                    </a:p>
                  </a:txBody>
                  <a:tcPr marL="5851" marR="5851" marT="5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748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140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0495-AEBC-2135-FF3A-63D24385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99B8E-868B-1E3B-1795-8FC5174CB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Admin at the end of the year should be within the % range of program expenses.</a:t>
            </a:r>
          </a:p>
          <a:p>
            <a:r>
              <a:rPr lang="en-US" dirty="0"/>
              <a:t>IIJA Admin should be close to the same percent with program expenses.</a:t>
            </a:r>
          </a:p>
          <a:p>
            <a:r>
              <a:rPr lang="en-US" dirty="0"/>
              <a:t>Drawing 100% admin without expenditures to support could result in a repay to KHC.</a:t>
            </a:r>
          </a:p>
          <a:p>
            <a:r>
              <a:rPr lang="en-US" dirty="0"/>
              <a:t>Review expenses to move admin to program support.</a:t>
            </a:r>
          </a:p>
          <a:p>
            <a:r>
              <a:rPr lang="en-US" dirty="0"/>
              <a:t>Only allocate admin expenses if you are spending in program dollars.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71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FC9AB-72D5-7790-2F92-B7B400A4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7A60E9-527B-20FF-A0BC-BB9D7DE096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Target per State Plan</a:t>
            </a:r>
          </a:p>
          <a:p>
            <a:pPr marL="0" indent="0" algn="ctr">
              <a:buNone/>
            </a:pPr>
            <a:r>
              <a:rPr lang="en-US" sz="2000" dirty="0"/>
              <a:t>WX19 – 396</a:t>
            </a:r>
          </a:p>
          <a:p>
            <a:pPr marL="0" indent="0" algn="ctr">
              <a:buNone/>
            </a:pPr>
            <a:r>
              <a:rPr lang="en-US" sz="2000" dirty="0"/>
              <a:t>WX20 – 416</a:t>
            </a:r>
          </a:p>
          <a:p>
            <a:pPr marL="0" indent="0" algn="ctr">
              <a:buNone/>
            </a:pPr>
            <a:r>
              <a:rPr lang="en-US" sz="2000" dirty="0"/>
              <a:t>WX21 – 440</a:t>
            </a:r>
          </a:p>
          <a:p>
            <a:pPr marL="0" indent="0" algn="ctr">
              <a:buNone/>
            </a:pPr>
            <a:r>
              <a:rPr lang="en-US" sz="2000" dirty="0"/>
              <a:t>WX22 – 376</a:t>
            </a:r>
          </a:p>
          <a:p>
            <a:pPr marL="0" indent="0" algn="ctr">
              <a:buNone/>
            </a:pPr>
            <a:r>
              <a:rPr lang="en-US" sz="2000" dirty="0"/>
              <a:t>WX23 – 304</a:t>
            </a:r>
          </a:p>
          <a:p>
            <a:pPr marL="0" indent="0" algn="ctr">
              <a:buNone/>
            </a:pPr>
            <a:r>
              <a:rPr lang="en-US" sz="2000" dirty="0"/>
              <a:t>WX24 – 385</a:t>
            </a:r>
          </a:p>
          <a:p>
            <a:pPr marL="0" indent="0" algn="ctr">
              <a:buNone/>
            </a:pPr>
            <a:r>
              <a:rPr lang="en-US" sz="2000" dirty="0"/>
              <a:t>WX25 – 380</a:t>
            </a:r>
          </a:p>
          <a:p>
            <a:pPr marL="0" indent="0" algn="ctr">
              <a:buNone/>
            </a:pPr>
            <a:r>
              <a:rPr lang="en-US" sz="2000" dirty="0"/>
              <a:t>IIJA – 3421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657055-62B8-A9CE-8538-3C90D4A584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Completions Reported</a:t>
            </a:r>
          </a:p>
          <a:p>
            <a:pPr marL="0" indent="0" algn="ctr">
              <a:buNone/>
            </a:pPr>
            <a:r>
              <a:rPr lang="en-US" sz="2000" dirty="0"/>
              <a:t>WX19 – 465</a:t>
            </a:r>
          </a:p>
          <a:p>
            <a:pPr marL="0" indent="0" algn="ctr">
              <a:buNone/>
            </a:pPr>
            <a:r>
              <a:rPr lang="en-US" sz="2000" dirty="0"/>
              <a:t>WX20 – 391</a:t>
            </a:r>
          </a:p>
          <a:p>
            <a:pPr marL="0" indent="0" algn="ctr">
              <a:buNone/>
            </a:pPr>
            <a:r>
              <a:rPr lang="en-US" sz="2000" dirty="0"/>
              <a:t>WX21 – 435</a:t>
            </a:r>
          </a:p>
          <a:p>
            <a:pPr marL="0" indent="0" algn="ctr">
              <a:buNone/>
            </a:pPr>
            <a:r>
              <a:rPr lang="en-US" sz="2000" dirty="0"/>
              <a:t>WX22 – 407</a:t>
            </a:r>
          </a:p>
          <a:p>
            <a:pPr marL="0" indent="0" algn="ctr">
              <a:buNone/>
            </a:pPr>
            <a:r>
              <a:rPr lang="en-US" sz="2000" dirty="0"/>
              <a:t>WX23 – 346</a:t>
            </a:r>
          </a:p>
          <a:p>
            <a:pPr marL="0" indent="0" algn="ctr">
              <a:buNone/>
            </a:pPr>
            <a:r>
              <a:rPr lang="en-US" sz="2000" dirty="0"/>
              <a:t>WX24 – 301 + 209 IIJA</a:t>
            </a:r>
          </a:p>
          <a:p>
            <a:pPr marL="0" indent="0" algn="ctr">
              <a:buNone/>
            </a:pPr>
            <a:r>
              <a:rPr lang="en-US" sz="2000" dirty="0"/>
              <a:t>WX25 – 187 + 51 IIJA</a:t>
            </a:r>
          </a:p>
          <a:p>
            <a:pPr marL="0" indent="0" algn="ctr">
              <a:buNone/>
            </a:pPr>
            <a:r>
              <a:rPr lang="en-US" sz="2000" dirty="0"/>
              <a:t>IIJA – 260 through March 2025</a:t>
            </a:r>
          </a:p>
        </p:txBody>
      </p:sp>
    </p:spTree>
    <p:extLst>
      <p:ext uri="{BB962C8B-B14F-4D97-AF65-F5344CB8AC3E}">
        <p14:creationId xmlns:p14="http://schemas.microsoft.com/office/powerpoint/2010/main" val="215009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5DF68-02D2-B5F0-D29B-7230155F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LIHEAP Funding Trends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40E152A-640B-4F23-9891-E472C1601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301431"/>
              </p:ext>
            </p:extLst>
          </p:nvPr>
        </p:nvGraphicFramePr>
        <p:xfrm>
          <a:off x="457200" y="1201738"/>
          <a:ext cx="8396288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651627" imgH="922062" progId="Excel.Sheet.12">
                  <p:embed/>
                </p:oleObj>
              </mc:Choice>
              <mc:Fallback>
                <p:oleObj name="Worksheet" r:id="rId2" imgW="2651627" imgH="9220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201738"/>
                        <a:ext cx="8396288" cy="292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561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7205-19DE-F53B-26AC-2440F0FC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 for Completions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C9DCF-9404-DE88-F142-92D8441A9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can your contractor actually accomplish?</a:t>
            </a:r>
          </a:p>
          <a:p>
            <a:r>
              <a:rPr lang="en-US" dirty="0"/>
              <a:t>What can your EA and QCI get finished?</a:t>
            </a:r>
          </a:p>
          <a:p>
            <a:r>
              <a:rPr lang="en-US" dirty="0"/>
              <a:t>Expect the unexpected – Add extra time on jobs</a:t>
            </a:r>
          </a:p>
          <a:p>
            <a:r>
              <a:rPr lang="en-US" dirty="0"/>
              <a:t>Number of Applications/ Deferral Rates</a:t>
            </a:r>
          </a:p>
        </p:txBody>
      </p:sp>
    </p:spTree>
    <p:extLst>
      <p:ext uri="{BB962C8B-B14F-4D97-AF65-F5344CB8AC3E}">
        <p14:creationId xmlns:p14="http://schemas.microsoft.com/office/powerpoint/2010/main" val="2969516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61BE-D645-C78E-D383-C44C8D63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90-Day No Cost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5B911-F65E-69C1-9474-FBD8D04AF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077" y="1183126"/>
            <a:ext cx="6029323" cy="3276599"/>
          </a:xfrm>
        </p:spPr>
        <p:txBody>
          <a:bodyPr>
            <a:normAutofit fontScale="92500"/>
          </a:bodyPr>
          <a:lstStyle/>
          <a:p>
            <a:r>
              <a:rPr lang="en-US" dirty="0"/>
              <a:t>DOE Formula Grant – extended to 9/30/2025</a:t>
            </a:r>
          </a:p>
          <a:p>
            <a:r>
              <a:rPr lang="en-US" dirty="0"/>
              <a:t>WX25 extensions – out in 2 weeks</a:t>
            </a:r>
          </a:p>
          <a:p>
            <a:r>
              <a:rPr lang="en-US" dirty="0"/>
              <a:t>IIJA25 extensions – out in 2 weeks (thru 6/30/2026)</a:t>
            </a:r>
          </a:p>
          <a:p>
            <a:r>
              <a:rPr lang="en-US" dirty="0"/>
              <a:t>Will re-allocate funding</a:t>
            </a:r>
          </a:p>
        </p:txBody>
      </p:sp>
      <p:pic>
        <p:nvPicPr>
          <p:cNvPr id="5" name="Picture 4" descr="Happy cartoon bee">
            <a:extLst>
              <a:ext uri="{FF2B5EF4-FFF2-40B4-BE49-F238E27FC236}">
                <a16:creationId xmlns:a16="http://schemas.microsoft.com/office/drawing/2014/main" id="{E444A5BC-1C20-1971-3ABC-832EDC0C1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71372"/>
            <a:ext cx="22193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58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A8E01-E851-11EC-EE77-A23516C5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Weatherization 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D2331-709D-ACC0-222D-67BF85F3C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2038350"/>
            <a:ext cx="54102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All Weatherization Ready and DOE projects MUST be completed by September 30, 2025.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Stop Bee">
            <a:extLst>
              <a:ext uri="{FF2B5EF4-FFF2-40B4-BE49-F238E27FC236}">
                <a16:creationId xmlns:a16="http://schemas.microsoft.com/office/drawing/2014/main" id="{C0998F08-261B-FC8A-0708-98BED459D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" y="1050664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92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2122-8424-48CA-4FBF-6ACEBEDF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Invoices Due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A03AC-150F-6362-2748-EB9ED5734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38350"/>
            <a:ext cx="8229600" cy="1371600"/>
          </a:xfrm>
        </p:spPr>
        <p:txBody>
          <a:bodyPr/>
          <a:lstStyle/>
          <a:p>
            <a:r>
              <a:rPr lang="en-US" dirty="0"/>
              <a:t>LIHEAP Year-End Invoices due July 11, 2025</a:t>
            </a:r>
          </a:p>
          <a:p>
            <a:r>
              <a:rPr lang="en-US" dirty="0"/>
              <a:t>DOE Quarterly Invoices due July 23, 2025 </a:t>
            </a:r>
          </a:p>
        </p:txBody>
      </p:sp>
    </p:spTree>
    <p:extLst>
      <p:ext uri="{BB962C8B-B14F-4D97-AF65-F5344CB8AC3E}">
        <p14:creationId xmlns:p14="http://schemas.microsoft.com/office/powerpoint/2010/main" val="421807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D855-77FE-0A38-5696-CFE55696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81797-AA46-E3AD-2A60-12EC5152E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Lengthy waiting lists</a:t>
            </a:r>
          </a:p>
          <a:p>
            <a:r>
              <a:rPr lang="en-US" dirty="0"/>
              <a:t>Running out?</a:t>
            </a:r>
          </a:p>
          <a:p>
            <a:r>
              <a:rPr lang="en-US" dirty="0"/>
              <a:t>Marketing Ideas???</a:t>
            </a:r>
          </a:p>
          <a:p>
            <a:pPr lvl="1"/>
            <a:r>
              <a:rPr lang="en-US" dirty="0"/>
              <a:t>Reaching out to HR projects</a:t>
            </a:r>
          </a:p>
          <a:p>
            <a:pPr lvl="1"/>
            <a:r>
              <a:rPr lang="en-US" dirty="0"/>
              <a:t>Recruiting from LH applicants</a:t>
            </a:r>
          </a:p>
          <a:p>
            <a:pPr lvl="1"/>
            <a:r>
              <a:rPr lang="en-US" dirty="0"/>
              <a:t>Going through 15-year old client files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Cartoon bee with magnifying glass">
            <a:extLst>
              <a:ext uri="{FF2B5EF4-FFF2-40B4-BE49-F238E27FC236}">
                <a16:creationId xmlns:a16="http://schemas.microsoft.com/office/drawing/2014/main" id="{0B54850A-441A-74B9-BC46-6A0703C3A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742950"/>
            <a:ext cx="261773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84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315FB-D710-ACF7-534A-F44D8738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to Exceed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6EFAD-55D0-EEB4-5EB8-E24ACB300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4876800" cy="327659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Tech team is reporting that WX-910s are being submitted after work is performed.  Requests to Exceed should be submitted PRIOR TO WORK STARTING.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Failure to seek approval prior to work beginning could result in the WX-910 being denied at the end of the project.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New 910s will be requested if your costs (10% variance) or scope of work change.</a:t>
            </a:r>
          </a:p>
        </p:txBody>
      </p:sp>
      <p:pic>
        <p:nvPicPr>
          <p:cNvPr id="5" name="Picture 4" descr="Well Bee">
            <a:extLst>
              <a:ext uri="{FF2B5EF4-FFF2-40B4-BE49-F238E27FC236}">
                <a16:creationId xmlns:a16="http://schemas.microsoft.com/office/drawing/2014/main" id="{A2106A6C-B427-3E16-BE0B-263FA10D2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99341"/>
            <a:ext cx="36385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2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C2E384-74AB-5E72-0D1B-15A6E57B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51A304-EB3C-E507-830D-2C9EC0087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4 minutes</a:t>
            </a:r>
          </a:p>
          <a:p>
            <a:r>
              <a:rPr lang="en-US" dirty="0"/>
              <a:t>Write down your concerns</a:t>
            </a:r>
          </a:p>
          <a:p>
            <a:r>
              <a:rPr lang="en-US" dirty="0"/>
              <a:t>Put them in the basket</a:t>
            </a:r>
          </a:p>
          <a:p>
            <a:r>
              <a:rPr lang="en-US" dirty="0"/>
              <a:t>Let them go!</a:t>
            </a:r>
          </a:p>
        </p:txBody>
      </p:sp>
    </p:spTree>
    <p:extLst>
      <p:ext uri="{BB962C8B-B14F-4D97-AF65-F5344CB8AC3E}">
        <p14:creationId xmlns:p14="http://schemas.microsoft.com/office/powerpoint/2010/main" val="1791506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CBEF3-8A07-7A1E-2F3B-C626A411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8B9381-5936-BACE-E907-866085F08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895350"/>
            <a:ext cx="6352673" cy="355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18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6AD60-A558-CF20-98F3-BEAE6CC5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Multi-Family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219F5-E37D-1835-D9EB-22E45A817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Shalom Towers - Pilot</a:t>
            </a:r>
          </a:p>
          <a:p>
            <a:pPr>
              <a:lnSpc>
                <a:spcPct val="90000"/>
              </a:lnSpc>
            </a:pPr>
            <a:r>
              <a:rPr lang="en-US" dirty="0"/>
              <a:t>Arcadia Park</a:t>
            </a:r>
          </a:p>
          <a:p>
            <a:pPr>
              <a:lnSpc>
                <a:spcPct val="90000"/>
              </a:lnSpc>
            </a:pPr>
            <a:r>
              <a:rPr lang="en-US" dirty="0"/>
              <a:t>Recruiting Properties</a:t>
            </a:r>
          </a:p>
          <a:p>
            <a:pPr>
              <a:lnSpc>
                <a:spcPct val="90000"/>
              </a:lnSpc>
            </a:pPr>
            <a:r>
              <a:rPr lang="en-US" dirty="0"/>
              <a:t>Approvals</a:t>
            </a:r>
          </a:p>
          <a:p>
            <a:pPr>
              <a:lnSpc>
                <a:spcPct val="90000"/>
              </a:lnSpc>
            </a:pPr>
            <a:r>
              <a:rPr lang="en-US" dirty="0"/>
              <a:t>Audit Approval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Picture 4" descr="Low angle shot of apartment building">
            <a:extLst>
              <a:ext uri="{FF2B5EF4-FFF2-40B4-BE49-F238E27FC236}">
                <a16:creationId xmlns:a16="http://schemas.microsoft.com/office/drawing/2014/main" id="{33EA3E68-BC87-0D0F-4276-090D1AE4F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81" b="-3"/>
          <a:stretch/>
        </p:blipFill>
        <p:spPr>
          <a:xfrm>
            <a:off x="4648200" y="1200151"/>
            <a:ext cx="4038600" cy="3394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339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37944C-70B1-CB05-94D4-7C901264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LCP Tracker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D6DAE8-57D0-BEBB-1FC2-15640DD70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Approval of your contacts</a:t>
            </a:r>
          </a:p>
          <a:p>
            <a:r>
              <a:rPr lang="en-US" dirty="0"/>
              <a:t>Project can only be entered after audits</a:t>
            </a:r>
          </a:p>
          <a:p>
            <a:r>
              <a:rPr lang="en-US" dirty="0"/>
              <a:t>Tracks wages for Davis Bacon</a:t>
            </a:r>
          </a:p>
          <a:p>
            <a:r>
              <a:rPr lang="en-US" dirty="0"/>
              <a:t>Only IIJA funding</a:t>
            </a:r>
          </a:p>
          <a:p>
            <a:r>
              <a:rPr lang="en-US" dirty="0"/>
              <a:t>Only 5 or more units per building</a:t>
            </a:r>
          </a:p>
        </p:txBody>
      </p:sp>
    </p:spTree>
    <p:extLst>
      <p:ext uri="{BB962C8B-B14F-4D97-AF65-F5344CB8AC3E}">
        <p14:creationId xmlns:p14="http://schemas.microsoft.com/office/powerpoint/2010/main" val="1901934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FA52-24B9-E17B-8C31-CFD97CB8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Manual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58EFF-DFDC-A0A7-14ED-4D9C72D2A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 Points when state plan is approved.</a:t>
            </a:r>
          </a:p>
          <a:p>
            <a:r>
              <a:rPr lang="en-US" dirty="0"/>
              <a:t>New version released on July 1, which incorporates the Public Notices for the year</a:t>
            </a:r>
          </a:p>
          <a:p>
            <a:r>
              <a:rPr lang="en-US" dirty="0"/>
              <a:t>Will include more in-depth on multi-family</a:t>
            </a:r>
          </a:p>
        </p:txBody>
      </p:sp>
    </p:spTree>
    <p:extLst>
      <p:ext uri="{BB962C8B-B14F-4D97-AF65-F5344CB8AC3E}">
        <p14:creationId xmlns:p14="http://schemas.microsoft.com/office/powerpoint/2010/main" val="2846459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B0CA0A-3A95-F62E-99BB-F95430C2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Optional Budget Categories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979009E-2E04-4B98-150E-55595FE96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1200150"/>
            <a:ext cx="5638800" cy="327659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Creating optional budget categories for Intake, Audits, and QC Inspections allows for those expenses to be taken out of Program Support and to not impact ACPU.  </a:t>
            </a:r>
          </a:p>
          <a:p>
            <a:r>
              <a:rPr lang="en-US" sz="2400" dirty="0"/>
              <a:t>KHC did a flat rate for audits and QCI to allocate funding to subgrantees, which was based on job production and deferral rates.</a:t>
            </a:r>
          </a:p>
          <a:p>
            <a:r>
              <a:rPr lang="en-US" sz="2400" dirty="0"/>
              <a:t>KHC allocated intake based on what subgrantees submitted that they needed.</a:t>
            </a:r>
          </a:p>
        </p:txBody>
      </p:sp>
      <p:pic>
        <p:nvPicPr>
          <p:cNvPr id="3" name="Picture 2" descr="Cartoon bee with megaphone">
            <a:extLst>
              <a:ext uri="{FF2B5EF4-FFF2-40B4-BE49-F238E27FC236}">
                <a16:creationId xmlns:a16="http://schemas.microsoft.com/office/drawing/2014/main" id="{41991814-1570-130F-2757-3184DE124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52550"/>
            <a:ext cx="276417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0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350F1-763A-5818-1ECE-F2983E4E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We Do Not Know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EB1BD2-B579-38B1-BBA9-C2366E51D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Will DOE Formula start July 1?</a:t>
            </a:r>
          </a:p>
          <a:p>
            <a:r>
              <a:rPr lang="en-US" dirty="0"/>
              <a:t>Will LIHEAP be funded again?</a:t>
            </a:r>
          </a:p>
          <a:p>
            <a:r>
              <a:rPr lang="en-US" dirty="0"/>
              <a:t>Is anyone nationally advocating for Weatherization?</a:t>
            </a:r>
          </a:p>
          <a:p>
            <a:r>
              <a:rPr lang="en-US" dirty="0"/>
              <a:t>Will we get contracts July 1?</a:t>
            </a:r>
          </a:p>
          <a:p>
            <a:r>
              <a:rPr lang="en-US" dirty="0"/>
              <a:t>What money do we spend on July 1?</a:t>
            </a:r>
          </a:p>
          <a:p>
            <a:r>
              <a:rPr lang="en-US" dirty="0"/>
              <a:t>What is happening with solar?</a:t>
            </a:r>
          </a:p>
        </p:txBody>
      </p:sp>
    </p:spTree>
    <p:extLst>
      <p:ext uri="{BB962C8B-B14F-4D97-AF65-F5344CB8AC3E}">
        <p14:creationId xmlns:p14="http://schemas.microsoft.com/office/powerpoint/2010/main" val="2182133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2DBF33-2BB8-0346-1E5A-B0867C654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5642"/>
            <a:ext cx="8229600" cy="460771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SERC/Solar for All</a:t>
            </a:r>
            <a:br>
              <a:rPr lang="en-US" dirty="0"/>
            </a:br>
            <a:r>
              <a:rPr lang="en-US" dirty="0"/>
              <a:t>  </a:t>
            </a:r>
          </a:p>
        </p:txBody>
      </p:sp>
      <p:pic>
        <p:nvPicPr>
          <p:cNvPr id="6" name="Picture 5" descr="I Don't Know Panda">
            <a:extLst>
              <a:ext uri="{FF2B5EF4-FFF2-40B4-BE49-F238E27FC236}">
                <a16:creationId xmlns:a16="http://schemas.microsoft.com/office/drawing/2014/main" id="{1B9A4017-8B1B-33EB-6829-49F01D6C2A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93340"/>
            <a:ext cx="37147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43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E4AA-2DE5-E7ED-2088-ABE8A409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normAutofit/>
          </a:bodyPr>
          <a:lstStyle/>
          <a:p>
            <a:r>
              <a:rPr lang="en-US" dirty="0"/>
              <a:t>90-Day No Cost Extension</a:t>
            </a:r>
          </a:p>
        </p:txBody>
      </p:sp>
      <p:pic>
        <p:nvPicPr>
          <p:cNvPr id="4" name="Picture 3" descr="Circular wicker basket lined with straw full of brown eggs, placed on rough ground with clumps of soil and straw">
            <a:extLst>
              <a:ext uri="{FF2B5EF4-FFF2-40B4-BE49-F238E27FC236}">
                <a16:creationId xmlns:a16="http://schemas.microsoft.com/office/drawing/2014/main" id="{939AEC39-9577-7F81-0FA0-1108CA413E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90" b="-2"/>
          <a:stretch>
            <a:fillRect/>
          </a:stretch>
        </p:blipFill>
        <p:spPr>
          <a:xfrm>
            <a:off x="3575050" y="204788"/>
            <a:ext cx="5111750" cy="3967163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459B9E3-BCA7-B390-BC08-9A463AEDD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1404938"/>
            <a:ext cx="3008313" cy="23336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will it affect 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will we know?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PROCEED!!!</a:t>
            </a:r>
          </a:p>
        </p:txBody>
      </p:sp>
    </p:spTree>
    <p:extLst>
      <p:ext uri="{BB962C8B-B14F-4D97-AF65-F5344CB8AC3E}">
        <p14:creationId xmlns:p14="http://schemas.microsoft.com/office/powerpoint/2010/main" val="3581106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3EE0-CC7F-C135-3124-9EF8E3FBE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IIJA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C4553-9ADA-E7B7-A44D-FE54E99D0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1123950"/>
            <a:ext cx="6705600" cy="32003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History of IIJA funding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DOE obligating the 2</a:t>
            </a:r>
            <a:r>
              <a:rPr lang="en-US" sz="2400" baseline="30000" dirty="0"/>
              <a:t>nd</a:t>
            </a:r>
            <a:r>
              <a:rPr lang="en-US" sz="2400" dirty="0"/>
              <a:t> half of the funding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Still must meet benchmarks before we can draw on it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the moment, a large portion of it will remain as a performance pool so it is there when you need it.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Extended through 2029</a:t>
            </a:r>
          </a:p>
        </p:txBody>
      </p:sp>
    </p:spTree>
    <p:extLst>
      <p:ext uri="{BB962C8B-B14F-4D97-AF65-F5344CB8AC3E}">
        <p14:creationId xmlns:p14="http://schemas.microsoft.com/office/powerpoint/2010/main" val="3336026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5C2D2-AFB2-6A87-4574-E32239913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Staffing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B504-10BC-1B97-BF43-2092B58F1E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DOE</a:t>
            </a:r>
          </a:p>
          <a:p>
            <a:r>
              <a:rPr lang="en-US" dirty="0"/>
              <a:t>9 Staff</a:t>
            </a:r>
          </a:p>
          <a:p>
            <a:r>
              <a:rPr lang="en-US" dirty="0"/>
              <a:t>Reduced from 35</a:t>
            </a:r>
          </a:p>
          <a:p>
            <a:r>
              <a:rPr lang="en-US" dirty="0"/>
              <a:t>Very few in Financial Accounting</a:t>
            </a:r>
          </a:p>
          <a:p>
            <a:r>
              <a:rPr lang="en-US" dirty="0"/>
              <a:t>Does KY have a PO?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CFA49-E3CD-4B09-7D28-08EF4DD7EE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HHS/LIHEAP</a:t>
            </a:r>
          </a:p>
          <a:p>
            <a:r>
              <a:rPr lang="en-US" dirty="0"/>
              <a:t>5 Staff?</a:t>
            </a:r>
          </a:p>
          <a:p>
            <a:r>
              <a:rPr lang="en-US" dirty="0"/>
              <a:t>Mostly in Accounting</a:t>
            </a:r>
          </a:p>
          <a:p>
            <a:r>
              <a:rPr lang="en-US" dirty="0"/>
              <a:t>Still have some contractors</a:t>
            </a:r>
          </a:p>
        </p:txBody>
      </p:sp>
    </p:spTree>
    <p:extLst>
      <p:ext uri="{BB962C8B-B14F-4D97-AF65-F5344CB8AC3E}">
        <p14:creationId xmlns:p14="http://schemas.microsoft.com/office/powerpoint/2010/main" val="174898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outdoor, sky, nature&#10;&#10;AI-generated content may be incorrect.">
            <a:extLst>
              <a:ext uri="{FF2B5EF4-FFF2-40B4-BE49-F238E27FC236}">
                <a16:creationId xmlns:a16="http://schemas.microsoft.com/office/drawing/2014/main" id="{6086EBED-F242-D2F5-A396-1258B2269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62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C0A830-8ABB-528B-25FB-EC20E561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 or Comments?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83527-84E4-A1F3-9928-B68D0126C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315357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93D3-8E35-DF66-6E5A-7E3D7F70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Teamwork makes the dream work!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F0CCE-5C68-E096-8274-759BFDF4F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063230"/>
            <a:ext cx="6096000" cy="341352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Keli’s vision – </a:t>
            </a:r>
          </a:p>
          <a:p>
            <a:pPr lvl="1"/>
            <a:r>
              <a:rPr lang="en-US" dirty="0"/>
              <a:t>Kentucky being the best.</a:t>
            </a:r>
          </a:p>
          <a:p>
            <a:pPr lvl="1"/>
            <a:r>
              <a:rPr lang="en-US" dirty="0"/>
              <a:t>Keli on NASCSP Board.</a:t>
            </a:r>
          </a:p>
          <a:p>
            <a:pPr lvl="1"/>
            <a:r>
              <a:rPr lang="en-US" dirty="0"/>
              <a:t>Keli on workforce development group.</a:t>
            </a:r>
          </a:p>
          <a:p>
            <a:pPr lvl="1"/>
            <a:r>
              <a:rPr lang="en-US" dirty="0"/>
              <a:t>Dewayne on JTPA working group for NREL.</a:t>
            </a:r>
          </a:p>
          <a:p>
            <a:pPr lvl="1"/>
            <a:r>
              <a:rPr lang="en-US" dirty="0"/>
              <a:t>Mark leading BPA group.</a:t>
            </a:r>
          </a:p>
          <a:p>
            <a:pPr lvl="1"/>
            <a:r>
              <a:rPr lang="en-US" dirty="0"/>
              <a:t>KY meets with Region 2 states once a month to support each other.</a:t>
            </a:r>
          </a:p>
          <a:p>
            <a:r>
              <a:rPr lang="en-US" dirty="0"/>
              <a:t>All Subs are a team. We are in this together.</a:t>
            </a:r>
          </a:p>
          <a:p>
            <a:r>
              <a:rPr lang="en-US" dirty="0"/>
              <a:t>Together we are greater than our parts.</a:t>
            </a:r>
          </a:p>
          <a:p>
            <a:r>
              <a:rPr lang="en-US" dirty="0"/>
              <a:t>Working together which includes funding re-allocations.</a:t>
            </a:r>
          </a:p>
          <a:p>
            <a:r>
              <a:rPr lang="en-US" dirty="0"/>
              <a:t>The better we work as a team, the stronger the chance that no one pays back money.</a:t>
            </a:r>
          </a:p>
          <a:p>
            <a:endParaRPr lang="en-US" dirty="0"/>
          </a:p>
        </p:txBody>
      </p:sp>
      <p:pic>
        <p:nvPicPr>
          <p:cNvPr id="5" name="Picture 4" descr="OMW Bee">
            <a:extLst>
              <a:ext uri="{FF2B5EF4-FFF2-40B4-BE49-F238E27FC236}">
                <a16:creationId xmlns:a16="http://schemas.microsoft.com/office/drawing/2014/main" id="{4AADE942-9CE5-17B5-1906-199AF7F85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0"/>
            <a:ext cx="31051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4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C28947-5791-C6F7-B8A8-F22D00A8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 Stars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23E5C-1FC6-8158-1F0D-5B0A3F5BA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5943600" cy="32765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Nominees – Lake Cumberland, LKLP, Northeast, Northern, and PACS</a:t>
            </a:r>
          </a:p>
          <a:p>
            <a:r>
              <a:rPr lang="en-US" dirty="0"/>
              <a:t>Entertainer of the Year – LKLP – Leading in Job Completions</a:t>
            </a:r>
          </a:p>
          <a:p>
            <a:r>
              <a:rPr lang="en-US" dirty="0"/>
              <a:t>Album of the Year – Northeast – Leading in Expenditures</a:t>
            </a:r>
          </a:p>
          <a:p>
            <a:r>
              <a:rPr lang="en-US" dirty="0"/>
              <a:t>Best Video – Lake Cumberland – Leading in Lowest ACPU</a:t>
            </a:r>
          </a:p>
          <a:p>
            <a:endParaRPr lang="en-US" dirty="0"/>
          </a:p>
        </p:txBody>
      </p:sp>
      <p:pic>
        <p:nvPicPr>
          <p:cNvPr id="7" name="Picture 6" descr="Party Bee">
            <a:extLst>
              <a:ext uri="{FF2B5EF4-FFF2-40B4-BE49-F238E27FC236}">
                <a16:creationId xmlns:a16="http://schemas.microsoft.com/office/drawing/2014/main" id="{552A334E-CE7F-201E-A16A-7E14DE7047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93146"/>
            <a:ext cx="28765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C7FE-0AA9-65FF-6D49-A9A1F9E6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Technical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D16BA-4734-41F8-8AF3-76C0C1345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4114800" cy="32765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Nominees </a:t>
            </a:r>
          </a:p>
          <a:p>
            <a:pPr lvl="1"/>
            <a:r>
              <a:rPr lang="en-US" dirty="0"/>
              <a:t>Daniel Boone</a:t>
            </a:r>
          </a:p>
          <a:p>
            <a:pPr lvl="1"/>
            <a:r>
              <a:rPr lang="en-US" dirty="0"/>
              <a:t>Big Sandy</a:t>
            </a:r>
          </a:p>
          <a:p>
            <a:pPr lvl="1"/>
            <a:r>
              <a:rPr lang="en-US" dirty="0"/>
              <a:t>Northern</a:t>
            </a:r>
          </a:p>
          <a:p>
            <a:pPr lvl="1"/>
            <a:r>
              <a:rPr lang="en-US" dirty="0"/>
              <a:t>PACS</a:t>
            </a:r>
          </a:p>
          <a:p>
            <a:r>
              <a:rPr lang="en-US" dirty="0"/>
              <a:t>Winner</a:t>
            </a:r>
          </a:p>
          <a:p>
            <a:pPr lvl="1"/>
            <a:r>
              <a:rPr lang="en-US" dirty="0"/>
              <a:t>KCEOC</a:t>
            </a:r>
          </a:p>
        </p:txBody>
      </p:sp>
      <p:pic>
        <p:nvPicPr>
          <p:cNvPr id="5" name="Picture 4" descr="High Five Bee">
            <a:extLst>
              <a:ext uri="{FF2B5EF4-FFF2-40B4-BE49-F238E27FC236}">
                <a16:creationId xmlns:a16="http://schemas.microsoft.com/office/drawing/2014/main" id="{3C5A385F-62EB-4679-F9FA-C7B8C7F90B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19150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0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7262-EC8D-DF65-1CD1-66EDE09A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Challenging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F3B99-C9AE-246E-5C9E-37590EA97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Nominees – </a:t>
            </a:r>
          </a:p>
          <a:p>
            <a:pPr lvl="1"/>
            <a:r>
              <a:rPr lang="en-US" dirty="0"/>
              <a:t>Daniel Boone – bathtub</a:t>
            </a:r>
          </a:p>
          <a:p>
            <a:pPr lvl="1"/>
            <a:r>
              <a:rPr lang="en-US" dirty="0"/>
              <a:t>WKAS – fire restoration</a:t>
            </a:r>
          </a:p>
          <a:p>
            <a:pPr lvl="1"/>
            <a:r>
              <a:rPr lang="en-US" dirty="0"/>
              <a:t>Multi-Purpose – Shalom Towers</a:t>
            </a:r>
          </a:p>
          <a:p>
            <a:endParaRPr lang="en-US" dirty="0"/>
          </a:p>
          <a:p>
            <a:r>
              <a:rPr lang="en-US" dirty="0"/>
              <a:t>Winner – Vote is On!!!</a:t>
            </a:r>
          </a:p>
        </p:txBody>
      </p:sp>
      <p:pic>
        <p:nvPicPr>
          <p:cNvPr id="5" name="Picture 4" descr="Bored Bee">
            <a:extLst>
              <a:ext uri="{FF2B5EF4-FFF2-40B4-BE49-F238E27FC236}">
                <a16:creationId xmlns:a16="http://schemas.microsoft.com/office/drawing/2014/main" id="{32083FBA-7D4F-B017-A912-70BA4EFC25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95350"/>
            <a:ext cx="2975371" cy="297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2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64D88C-40B2-18CB-4D45-FFE43316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Weatherization Averages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504E74-95A0-EDFD-69CD-F2780C168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81" y="1771650"/>
            <a:ext cx="8229600" cy="1600200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WX Materials &amp; Labor + V&amp;E +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PROGRAM SUPPORT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 of Completions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Per Unit Average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2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Averages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5F2AD9-E6BC-A4DB-90B8-601D93F5E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75741"/>
            <a:ext cx="2912729" cy="734615"/>
          </a:xfrm>
        </p:spPr>
        <p:txBody>
          <a:bodyPr>
            <a:noAutofit/>
          </a:bodyPr>
          <a:lstStyle/>
          <a:p>
            <a:r>
              <a:rPr lang="en-US" dirty="0"/>
              <a:t>DOE Formula	</a:t>
            </a:r>
          </a:p>
          <a:p>
            <a:r>
              <a:rPr lang="en-US" dirty="0">
                <a:solidFill>
                  <a:srgbClr val="FF0000"/>
                </a:solidFill>
              </a:rPr>
              <a:t>Target $8,497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70153-E15E-44F1-A5B5-24FBF65ED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190749"/>
            <a:ext cx="3124200" cy="24800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600" b="1" dirty="0"/>
              <a:t>QTR 1 FY25</a:t>
            </a:r>
          </a:p>
          <a:p>
            <a:pPr marL="0" indent="0">
              <a:buNone/>
            </a:pPr>
            <a:r>
              <a:rPr lang="en-US" sz="1600" dirty="0"/>
              <a:t>$10,329.86</a:t>
            </a:r>
          </a:p>
          <a:p>
            <a:pPr marL="0" indent="0">
              <a:buNone/>
            </a:pPr>
            <a:r>
              <a:rPr lang="en-US" sz="1600" dirty="0"/>
              <a:t>(45 Completions)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QTR 2 FY25</a:t>
            </a:r>
          </a:p>
          <a:p>
            <a:pPr marL="0" indent="0">
              <a:buNone/>
            </a:pPr>
            <a:r>
              <a:rPr lang="en-US" sz="1600" dirty="0"/>
              <a:t>$13,309.58</a:t>
            </a:r>
          </a:p>
          <a:p>
            <a:pPr marL="0" indent="0">
              <a:buNone/>
            </a:pPr>
            <a:r>
              <a:rPr lang="en-US" sz="1600" dirty="0"/>
              <a:t>(113 Completions)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b="1" dirty="0"/>
              <a:t>QTR 3 FY25</a:t>
            </a:r>
          </a:p>
          <a:p>
            <a:pPr marL="0" indent="0">
              <a:buNone/>
            </a:pPr>
            <a:r>
              <a:rPr lang="en-US" dirty="0"/>
              <a:t>$11,802.85</a:t>
            </a:r>
          </a:p>
          <a:p>
            <a:pPr marL="0" indent="0">
              <a:buNone/>
            </a:pPr>
            <a:r>
              <a:rPr lang="en-US" dirty="0"/>
              <a:t>(187 total completions)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6CAF24-BE9B-D9DE-9E75-DEBD4CB6C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895350"/>
            <a:ext cx="4041775" cy="1295399"/>
          </a:xfrm>
        </p:spPr>
        <p:txBody>
          <a:bodyPr>
            <a:normAutofit/>
          </a:bodyPr>
          <a:lstStyle/>
          <a:p>
            <a:r>
              <a:rPr lang="en-US"/>
              <a:t>DOE IIJA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Target Avg over 5 Years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($8,009, $8,250, $8,497, $8,574, Yr5)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59D86A-BF52-B5E7-D146-12A2F5032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2172890"/>
            <a:ext cx="4041775" cy="24979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600" b="1" dirty="0"/>
              <a:t>QTR 1 FY25</a:t>
            </a:r>
          </a:p>
          <a:p>
            <a:pPr marL="0" indent="0">
              <a:buNone/>
            </a:pPr>
            <a:r>
              <a:rPr lang="en-US" sz="1600" dirty="0"/>
              <a:t>$17,061.77</a:t>
            </a:r>
          </a:p>
          <a:p>
            <a:pPr marL="0" indent="0">
              <a:buNone/>
            </a:pPr>
            <a:r>
              <a:rPr lang="en-US" sz="1600" dirty="0"/>
              <a:t>(236 IIJA Completions - total)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QTR 2 FY25</a:t>
            </a:r>
          </a:p>
          <a:p>
            <a:pPr marL="0" indent="0">
              <a:buNone/>
            </a:pPr>
            <a:r>
              <a:rPr lang="en-US" sz="1600" dirty="0"/>
              <a:t>$17,004.71</a:t>
            </a:r>
          </a:p>
          <a:p>
            <a:pPr marL="0" indent="0">
              <a:buNone/>
            </a:pPr>
            <a:r>
              <a:rPr lang="en-US" sz="1600" dirty="0"/>
              <a:t>(256 IIJA Completions - total)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b="1" dirty="0"/>
              <a:t>QTR 3 FY25</a:t>
            </a:r>
          </a:p>
          <a:p>
            <a:pPr marL="0" indent="0">
              <a:buNone/>
            </a:pPr>
            <a:r>
              <a:rPr lang="en-US" dirty="0"/>
              <a:t>$17,759.14</a:t>
            </a:r>
          </a:p>
          <a:p>
            <a:pPr marL="0" indent="0">
              <a:buNone/>
            </a:pPr>
            <a:r>
              <a:rPr lang="en-US" dirty="0"/>
              <a:t>(260 total completions)</a:t>
            </a:r>
          </a:p>
        </p:txBody>
      </p:sp>
    </p:spTree>
    <p:extLst>
      <p:ext uri="{BB962C8B-B14F-4D97-AF65-F5344CB8AC3E}">
        <p14:creationId xmlns:p14="http://schemas.microsoft.com/office/powerpoint/2010/main" val="281316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DBEB-FB32-BDA6-77A9-D4C1351B2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Comparisons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6A5ACAE-F81C-CCCB-F468-2E5E0B02B9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040486"/>
              </p:ext>
            </p:extLst>
          </p:nvPr>
        </p:nvGraphicFramePr>
        <p:xfrm>
          <a:off x="457200" y="120015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62418373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3087193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0362533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2167068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59919141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111252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WX24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WX25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38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Expenditures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Completions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Expenditures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Completions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154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July - Sep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880,845.55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1,613,218.12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5090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Oct - Dec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1,212,873.30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1,358,037.75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1359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Jan - Mar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1,066,908.73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1,546,503.43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3782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Apr - June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1,594,217.21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?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?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395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25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4,754,844.79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4,517,759.30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258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577337"/>
      </p:ext>
    </p:extLst>
  </p:cSld>
  <p:clrMapOvr>
    <a:masterClrMapping/>
  </p:clrMapOvr>
</p:sld>
</file>

<file path=ppt/theme/theme1.xml><?xml version="1.0" encoding="utf-8"?>
<a:theme xmlns:a="http://schemas.openxmlformats.org/drawingml/2006/main" name="2014_Gray_Widescreen_New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_White-Doors_Widescreen.potx" id="{7FEB5550-F73B-4064-BE9E-DC5C97DFACFA}" vid="{3946FD7A-7B0B-4114-856D-12527367DBA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FA5ABFA31C764B94D64820D1320095" ma:contentTypeVersion="2" ma:contentTypeDescription="Create a new document." ma:contentTypeScope="" ma:versionID="a1dc1dd7fa68e5a2135dcb2e36fe5dd4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8b1f32b3baab200f1a8fb7d5950201f6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5E296FF-8DBC-4B06-BE6B-F8497FE948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E8E776-2383-4441-A979-1C6F2BD74D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81ECF9-EDA0-414A-B287-66AAED1F5F40}">
  <ds:schemaRefs>
    <ds:schemaRef ds:uri="http://schemas.microsoft.com/sharepoint/v3"/>
    <ds:schemaRef ds:uri="http://purl.org/dc/elements/1.1/"/>
    <ds:schemaRef ds:uri="http://schemas.microsoft.com/office/2006/documentManagement/types"/>
    <ds:schemaRef ds:uri="http://purl.org/dc/dcmitype/"/>
    <ds:schemaRef ds:uri="http://schemas.microsoft.com/sharepoint/v4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KHC-WhitePPT-Doors_Widescreen</Template>
  <TotalTime>2053</TotalTime>
  <Words>1529</Words>
  <Application>Microsoft Office PowerPoint</Application>
  <PresentationFormat>On-screen Show (16:9)</PresentationFormat>
  <Paragraphs>420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Aptos Narrow</vt:lpstr>
      <vt:lpstr>Arial</vt:lpstr>
      <vt:lpstr>Calibri</vt:lpstr>
      <vt:lpstr>Candara</vt:lpstr>
      <vt:lpstr>2014_Gray_Widescreen_NewLogo</vt:lpstr>
      <vt:lpstr>Worksheet</vt:lpstr>
      <vt:lpstr>PowerPoint Presentation</vt:lpstr>
      <vt:lpstr>Relaxation</vt:lpstr>
      <vt:lpstr>PowerPoint Presentation</vt:lpstr>
      <vt:lpstr>Rock Stars</vt:lpstr>
      <vt:lpstr>Best Technical Monitoring</vt:lpstr>
      <vt:lpstr>Most Challenging Project</vt:lpstr>
      <vt:lpstr>Weatherization Averages</vt:lpstr>
      <vt:lpstr>State Averages</vt:lpstr>
      <vt:lpstr>Quarterly Comparisons</vt:lpstr>
      <vt:lpstr>Program Support Problem!</vt:lpstr>
      <vt:lpstr>Admin Tips</vt:lpstr>
      <vt:lpstr>Completions</vt:lpstr>
      <vt:lpstr>LIHEAP Funding Trends</vt:lpstr>
      <vt:lpstr>Projections for Completions</vt:lpstr>
      <vt:lpstr>90-Day No Cost Extension</vt:lpstr>
      <vt:lpstr>Weatherization Ready</vt:lpstr>
      <vt:lpstr>Invoices Due</vt:lpstr>
      <vt:lpstr>Application Process</vt:lpstr>
      <vt:lpstr>Request to Exceed</vt:lpstr>
      <vt:lpstr>BABA</vt:lpstr>
      <vt:lpstr>Multi-Family</vt:lpstr>
      <vt:lpstr>LCP Tracker</vt:lpstr>
      <vt:lpstr>Policy Manual</vt:lpstr>
      <vt:lpstr>Optional Budget Categories</vt:lpstr>
      <vt:lpstr>Things We Do Not Know</vt:lpstr>
      <vt:lpstr>SERC/Solar for All   </vt:lpstr>
      <vt:lpstr>90-Day No Cost Extension</vt:lpstr>
      <vt:lpstr>IIJA Extensions</vt:lpstr>
      <vt:lpstr>Federal Staffing</vt:lpstr>
      <vt:lpstr>Any Questions or Comments?</vt:lpstr>
      <vt:lpstr>Teamwork makes the dream work!</vt:lpstr>
    </vt:vector>
  </TitlesOfParts>
  <Company>Kentucky Housing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Craigmyle</dc:creator>
  <cp:lastModifiedBy>Keli Reynolds</cp:lastModifiedBy>
  <cp:revision>46</cp:revision>
  <cp:lastPrinted>2024-11-06T19:41:30Z</cp:lastPrinted>
  <dcterms:created xsi:type="dcterms:W3CDTF">2024-11-04T12:30:35Z</dcterms:created>
  <dcterms:modified xsi:type="dcterms:W3CDTF">2025-06-13T18:38:00Z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0x01010028FA5ABFA31C764B94D64820D1320095</vt:lpwstr>
  </property>
</Properties>
</file>