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78" r:id="rId4"/>
    <p:sldId id="269" r:id="rId5"/>
    <p:sldId id="270" r:id="rId6"/>
    <p:sldId id="264" r:id="rId7"/>
    <p:sldId id="262" r:id="rId8"/>
    <p:sldId id="271" r:id="rId9"/>
    <p:sldId id="266" r:id="rId10"/>
    <p:sldId id="265" r:id="rId11"/>
    <p:sldId id="267" r:id="rId12"/>
    <p:sldId id="272" r:id="rId13"/>
    <p:sldId id="268" r:id="rId14"/>
    <p:sldId id="258" r:id="rId15"/>
    <p:sldId id="259" r:id="rId16"/>
    <p:sldId id="273" r:id="rId17"/>
    <p:sldId id="274" r:id="rId18"/>
    <p:sldId id="275" r:id="rId19"/>
    <p:sldId id="276" r:id="rId20"/>
    <p:sldId id="277" r:id="rId21"/>
    <p:sldId id="28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F91B8B-35D9-4293-A681-843274756A7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330670D-A6F4-47E5-A3AE-34088C443078}">
      <dgm:prSet/>
      <dgm:spPr/>
      <dgm:t>
        <a:bodyPr/>
        <a:lstStyle/>
        <a:p>
          <a:r>
            <a:rPr lang="en-US"/>
            <a:t>Marketing/Financials – give a decent answer – not just advertise on social media; Be specific.</a:t>
          </a:r>
        </a:p>
      </dgm:t>
    </dgm:pt>
    <dgm:pt modelId="{E39EB8AB-BABA-4CA4-9DA3-C657FF0A6C97}" type="parTrans" cxnId="{ED041D3B-51C7-429A-BC14-5EB420E64327}">
      <dgm:prSet/>
      <dgm:spPr/>
      <dgm:t>
        <a:bodyPr/>
        <a:lstStyle/>
        <a:p>
          <a:endParaRPr lang="en-US"/>
        </a:p>
      </dgm:t>
    </dgm:pt>
    <dgm:pt modelId="{7BF18D7F-2679-4E47-B7C0-169B88F4CA05}" type="sibTrans" cxnId="{ED041D3B-51C7-429A-BC14-5EB420E64327}">
      <dgm:prSet/>
      <dgm:spPr/>
      <dgm:t>
        <a:bodyPr/>
        <a:lstStyle/>
        <a:p>
          <a:endParaRPr lang="en-US"/>
        </a:p>
      </dgm:t>
    </dgm:pt>
    <dgm:pt modelId="{CB48EE36-7692-4CBC-8342-6D192BF52585}">
      <dgm:prSet/>
      <dgm:spPr/>
      <dgm:t>
        <a:bodyPr/>
        <a:lstStyle/>
        <a:p>
          <a:r>
            <a:rPr lang="en-US"/>
            <a:t>Waiting List &amp; Approved Plans – Easy points</a:t>
          </a:r>
        </a:p>
      </dgm:t>
    </dgm:pt>
    <dgm:pt modelId="{9A9D58E6-1A34-4B25-9C5A-43AEF48423F8}" type="parTrans" cxnId="{15A0C5ED-F43F-4343-94F8-15F80C29A684}">
      <dgm:prSet/>
      <dgm:spPr/>
      <dgm:t>
        <a:bodyPr/>
        <a:lstStyle/>
        <a:p>
          <a:endParaRPr lang="en-US"/>
        </a:p>
      </dgm:t>
    </dgm:pt>
    <dgm:pt modelId="{06BF777A-FC05-4043-92BD-F907B5498343}" type="sibTrans" cxnId="{15A0C5ED-F43F-4343-94F8-15F80C29A684}">
      <dgm:prSet/>
      <dgm:spPr/>
      <dgm:t>
        <a:bodyPr/>
        <a:lstStyle/>
        <a:p>
          <a:endParaRPr lang="en-US"/>
        </a:p>
      </dgm:t>
    </dgm:pt>
    <dgm:pt modelId="{1F052E54-09EB-4E66-8291-1E1816EC87DC}">
      <dgm:prSet/>
      <dgm:spPr/>
      <dgm:t>
        <a:bodyPr/>
        <a:lstStyle/>
        <a:p>
          <a:r>
            <a:rPr lang="en-US"/>
            <a:t>Day-to-Day Operations – 12 points – Look at the scorecard</a:t>
          </a:r>
        </a:p>
      </dgm:t>
    </dgm:pt>
    <dgm:pt modelId="{A8FCB9DC-1AE2-43A4-9B85-33EC9CE40AFC}" type="parTrans" cxnId="{C30E70FA-1124-4561-89E3-DE6918CA868D}">
      <dgm:prSet/>
      <dgm:spPr/>
      <dgm:t>
        <a:bodyPr/>
        <a:lstStyle/>
        <a:p>
          <a:endParaRPr lang="en-US"/>
        </a:p>
      </dgm:t>
    </dgm:pt>
    <dgm:pt modelId="{3E10930A-9DE0-4DFE-8EBC-F08930109B61}" type="sibTrans" cxnId="{C30E70FA-1124-4561-89E3-DE6918CA868D}">
      <dgm:prSet/>
      <dgm:spPr/>
      <dgm:t>
        <a:bodyPr/>
        <a:lstStyle/>
        <a:p>
          <a:endParaRPr lang="en-US"/>
        </a:p>
      </dgm:t>
    </dgm:pt>
    <dgm:pt modelId="{EBD6C4E8-0277-484F-A504-03F17DDAC7E5}" type="pres">
      <dgm:prSet presAssocID="{6EF91B8B-35D9-4293-A681-843274756A79}" presName="root" presStyleCnt="0">
        <dgm:presLayoutVars>
          <dgm:dir/>
          <dgm:resizeHandles val="exact"/>
        </dgm:presLayoutVars>
      </dgm:prSet>
      <dgm:spPr/>
    </dgm:pt>
    <dgm:pt modelId="{1D295CDD-1EB2-4747-AE28-DC0A07623FC4}" type="pres">
      <dgm:prSet presAssocID="{7330670D-A6F4-47E5-A3AE-34088C443078}" presName="compNode" presStyleCnt="0"/>
      <dgm:spPr/>
    </dgm:pt>
    <dgm:pt modelId="{183D0C55-E791-4574-8E9D-B74CF06E68DC}" type="pres">
      <dgm:prSet presAssocID="{7330670D-A6F4-47E5-A3AE-34088C44307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2F076A37-35B4-431F-B81A-1A934FAC1201}" type="pres">
      <dgm:prSet presAssocID="{7330670D-A6F4-47E5-A3AE-34088C443078}" presName="spaceRect" presStyleCnt="0"/>
      <dgm:spPr/>
    </dgm:pt>
    <dgm:pt modelId="{EF8B095C-9774-41F3-BC26-64CED693322A}" type="pres">
      <dgm:prSet presAssocID="{7330670D-A6F4-47E5-A3AE-34088C443078}" presName="textRect" presStyleLbl="revTx" presStyleIdx="0" presStyleCnt="3">
        <dgm:presLayoutVars>
          <dgm:chMax val="1"/>
          <dgm:chPref val="1"/>
        </dgm:presLayoutVars>
      </dgm:prSet>
      <dgm:spPr/>
    </dgm:pt>
    <dgm:pt modelId="{47103BCD-A227-4402-88E5-F48C3F75B8DE}" type="pres">
      <dgm:prSet presAssocID="{7BF18D7F-2679-4E47-B7C0-169B88F4CA05}" presName="sibTrans" presStyleCnt="0"/>
      <dgm:spPr/>
    </dgm:pt>
    <dgm:pt modelId="{D85DEDC0-4C99-4963-818E-7853CE2093DC}" type="pres">
      <dgm:prSet presAssocID="{CB48EE36-7692-4CBC-8342-6D192BF52585}" presName="compNode" presStyleCnt="0"/>
      <dgm:spPr/>
    </dgm:pt>
    <dgm:pt modelId="{9C10A873-5E85-4DA2-9581-C0184E49A9B3}" type="pres">
      <dgm:prSet presAssocID="{CB48EE36-7692-4CBC-8342-6D192BF5258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rglass"/>
        </a:ext>
      </dgm:extLst>
    </dgm:pt>
    <dgm:pt modelId="{E9775D06-DF2C-4319-AB3D-0179A3742E3C}" type="pres">
      <dgm:prSet presAssocID="{CB48EE36-7692-4CBC-8342-6D192BF52585}" presName="spaceRect" presStyleCnt="0"/>
      <dgm:spPr/>
    </dgm:pt>
    <dgm:pt modelId="{D35D909E-A827-4872-AC70-1D75288AC895}" type="pres">
      <dgm:prSet presAssocID="{CB48EE36-7692-4CBC-8342-6D192BF52585}" presName="textRect" presStyleLbl="revTx" presStyleIdx="1" presStyleCnt="3">
        <dgm:presLayoutVars>
          <dgm:chMax val="1"/>
          <dgm:chPref val="1"/>
        </dgm:presLayoutVars>
      </dgm:prSet>
      <dgm:spPr/>
    </dgm:pt>
    <dgm:pt modelId="{CC3DF70D-E851-4A3E-89E5-AA89ECFADA2E}" type="pres">
      <dgm:prSet presAssocID="{06BF777A-FC05-4043-92BD-F907B5498343}" presName="sibTrans" presStyleCnt="0"/>
      <dgm:spPr/>
    </dgm:pt>
    <dgm:pt modelId="{85C0C17A-2860-4D1F-BF19-525B3B742D6F}" type="pres">
      <dgm:prSet presAssocID="{1F052E54-09EB-4E66-8291-1E1816EC87DC}" presName="compNode" presStyleCnt="0"/>
      <dgm:spPr/>
    </dgm:pt>
    <dgm:pt modelId="{A17CE68F-51CF-4816-8030-0A27C43B04A5}" type="pres">
      <dgm:prSet presAssocID="{1F052E54-09EB-4E66-8291-1E1816EC87D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C2FC2625-0ADF-4A88-AC9D-B80D1A77C5DC}" type="pres">
      <dgm:prSet presAssocID="{1F052E54-09EB-4E66-8291-1E1816EC87DC}" presName="spaceRect" presStyleCnt="0"/>
      <dgm:spPr/>
    </dgm:pt>
    <dgm:pt modelId="{989D00FA-B403-4310-B05D-646AC1956FE6}" type="pres">
      <dgm:prSet presAssocID="{1F052E54-09EB-4E66-8291-1E1816EC87D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6E9D7E37-745F-4614-9FDE-6B1DE617020D}" type="presOf" srcId="{6EF91B8B-35D9-4293-A681-843274756A79}" destId="{EBD6C4E8-0277-484F-A504-03F17DDAC7E5}" srcOrd="0" destOrd="0" presId="urn:microsoft.com/office/officeart/2018/2/layout/IconLabelList"/>
    <dgm:cxn modelId="{ED041D3B-51C7-429A-BC14-5EB420E64327}" srcId="{6EF91B8B-35D9-4293-A681-843274756A79}" destId="{7330670D-A6F4-47E5-A3AE-34088C443078}" srcOrd="0" destOrd="0" parTransId="{E39EB8AB-BABA-4CA4-9DA3-C657FF0A6C97}" sibTransId="{7BF18D7F-2679-4E47-B7C0-169B88F4CA05}"/>
    <dgm:cxn modelId="{11423652-FF5A-484A-AB6D-C5BD391F3E30}" type="presOf" srcId="{7330670D-A6F4-47E5-A3AE-34088C443078}" destId="{EF8B095C-9774-41F3-BC26-64CED693322A}" srcOrd="0" destOrd="0" presId="urn:microsoft.com/office/officeart/2018/2/layout/IconLabelList"/>
    <dgm:cxn modelId="{1451F98D-DEAD-49AF-9E0C-E6A1C386F8C1}" type="presOf" srcId="{1F052E54-09EB-4E66-8291-1E1816EC87DC}" destId="{989D00FA-B403-4310-B05D-646AC1956FE6}" srcOrd="0" destOrd="0" presId="urn:microsoft.com/office/officeart/2018/2/layout/IconLabelList"/>
    <dgm:cxn modelId="{C4BDEC8E-327E-411A-AD93-D024522FDB77}" type="presOf" srcId="{CB48EE36-7692-4CBC-8342-6D192BF52585}" destId="{D35D909E-A827-4872-AC70-1D75288AC895}" srcOrd="0" destOrd="0" presId="urn:microsoft.com/office/officeart/2018/2/layout/IconLabelList"/>
    <dgm:cxn modelId="{15A0C5ED-F43F-4343-94F8-15F80C29A684}" srcId="{6EF91B8B-35D9-4293-A681-843274756A79}" destId="{CB48EE36-7692-4CBC-8342-6D192BF52585}" srcOrd="1" destOrd="0" parTransId="{9A9D58E6-1A34-4B25-9C5A-43AEF48423F8}" sibTransId="{06BF777A-FC05-4043-92BD-F907B5498343}"/>
    <dgm:cxn modelId="{C30E70FA-1124-4561-89E3-DE6918CA868D}" srcId="{6EF91B8B-35D9-4293-A681-843274756A79}" destId="{1F052E54-09EB-4E66-8291-1E1816EC87DC}" srcOrd="2" destOrd="0" parTransId="{A8FCB9DC-1AE2-43A4-9B85-33EC9CE40AFC}" sibTransId="{3E10930A-9DE0-4DFE-8EBC-F08930109B61}"/>
    <dgm:cxn modelId="{D7B097EA-63EE-457A-9B4C-17FDCA445BAE}" type="presParOf" srcId="{EBD6C4E8-0277-484F-A504-03F17DDAC7E5}" destId="{1D295CDD-1EB2-4747-AE28-DC0A07623FC4}" srcOrd="0" destOrd="0" presId="urn:microsoft.com/office/officeart/2018/2/layout/IconLabelList"/>
    <dgm:cxn modelId="{D40A83F5-693B-47F7-B2B6-18B0C23D8679}" type="presParOf" srcId="{1D295CDD-1EB2-4747-AE28-DC0A07623FC4}" destId="{183D0C55-E791-4574-8E9D-B74CF06E68DC}" srcOrd="0" destOrd="0" presId="urn:microsoft.com/office/officeart/2018/2/layout/IconLabelList"/>
    <dgm:cxn modelId="{7A395737-5148-4618-8159-7554B4CFF24E}" type="presParOf" srcId="{1D295CDD-1EB2-4747-AE28-DC0A07623FC4}" destId="{2F076A37-35B4-431F-B81A-1A934FAC1201}" srcOrd="1" destOrd="0" presId="urn:microsoft.com/office/officeart/2018/2/layout/IconLabelList"/>
    <dgm:cxn modelId="{AA6D23BB-6376-4AC2-9DDB-1E3D03C66345}" type="presParOf" srcId="{1D295CDD-1EB2-4747-AE28-DC0A07623FC4}" destId="{EF8B095C-9774-41F3-BC26-64CED693322A}" srcOrd="2" destOrd="0" presId="urn:microsoft.com/office/officeart/2018/2/layout/IconLabelList"/>
    <dgm:cxn modelId="{40F07673-87EE-4467-B15B-11C219AAC019}" type="presParOf" srcId="{EBD6C4E8-0277-484F-A504-03F17DDAC7E5}" destId="{47103BCD-A227-4402-88E5-F48C3F75B8DE}" srcOrd="1" destOrd="0" presId="urn:microsoft.com/office/officeart/2018/2/layout/IconLabelList"/>
    <dgm:cxn modelId="{416E6D21-A68E-497E-AAD1-D4C18D41613A}" type="presParOf" srcId="{EBD6C4E8-0277-484F-A504-03F17DDAC7E5}" destId="{D85DEDC0-4C99-4963-818E-7853CE2093DC}" srcOrd="2" destOrd="0" presId="urn:microsoft.com/office/officeart/2018/2/layout/IconLabelList"/>
    <dgm:cxn modelId="{0275119C-C9F7-4E4F-912B-0E18A0CE5B93}" type="presParOf" srcId="{D85DEDC0-4C99-4963-818E-7853CE2093DC}" destId="{9C10A873-5E85-4DA2-9581-C0184E49A9B3}" srcOrd="0" destOrd="0" presId="urn:microsoft.com/office/officeart/2018/2/layout/IconLabelList"/>
    <dgm:cxn modelId="{B5053387-DD3A-424F-BF4D-293FC115C9D5}" type="presParOf" srcId="{D85DEDC0-4C99-4963-818E-7853CE2093DC}" destId="{E9775D06-DF2C-4319-AB3D-0179A3742E3C}" srcOrd="1" destOrd="0" presId="urn:microsoft.com/office/officeart/2018/2/layout/IconLabelList"/>
    <dgm:cxn modelId="{1AB19018-CD09-41AC-AFAF-4D89DE53FCDD}" type="presParOf" srcId="{D85DEDC0-4C99-4963-818E-7853CE2093DC}" destId="{D35D909E-A827-4872-AC70-1D75288AC895}" srcOrd="2" destOrd="0" presId="urn:microsoft.com/office/officeart/2018/2/layout/IconLabelList"/>
    <dgm:cxn modelId="{8848580B-BDEC-42EB-A44B-10E732650DEB}" type="presParOf" srcId="{EBD6C4E8-0277-484F-A504-03F17DDAC7E5}" destId="{CC3DF70D-E851-4A3E-89E5-AA89ECFADA2E}" srcOrd="3" destOrd="0" presId="urn:microsoft.com/office/officeart/2018/2/layout/IconLabelList"/>
    <dgm:cxn modelId="{ABE43A70-11A0-41D3-939A-0B5521A3E590}" type="presParOf" srcId="{EBD6C4E8-0277-484F-A504-03F17DDAC7E5}" destId="{85C0C17A-2860-4D1F-BF19-525B3B742D6F}" srcOrd="4" destOrd="0" presId="urn:microsoft.com/office/officeart/2018/2/layout/IconLabelList"/>
    <dgm:cxn modelId="{ABDA4792-91D0-438A-A356-EB5FFCCAB409}" type="presParOf" srcId="{85C0C17A-2860-4D1F-BF19-525B3B742D6F}" destId="{A17CE68F-51CF-4816-8030-0A27C43B04A5}" srcOrd="0" destOrd="0" presId="urn:microsoft.com/office/officeart/2018/2/layout/IconLabelList"/>
    <dgm:cxn modelId="{04618441-E240-468F-9955-B8757C7B3B28}" type="presParOf" srcId="{85C0C17A-2860-4D1F-BF19-525B3B742D6F}" destId="{C2FC2625-0ADF-4A88-AC9D-B80D1A77C5DC}" srcOrd="1" destOrd="0" presId="urn:microsoft.com/office/officeart/2018/2/layout/IconLabelList"/>
    <dgm:cxn modelId="{7B6D012E-7717-445B-BC54-3629F69C4E72}" type="presParOf" srcId="{85C0C17A-2860-4D1F-BF19-525B3B742D6F}" destId="{989D00FA-B403-4310-B05D-646AC1956FE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D0C55-E791-4574-8E9D-B74CF06E68DC}">
      <dsp:nvSpPr>
        <dsp:cNvPr id="0" name=""/>
        <dsp:cNvSpPr/>
      </dsp:nvSpPr>
      <dsp:spPr>
        <a:xfrm>
          <a:off x="947201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8B095C-9774-41F3-BC26-64CED693322A}">
      <dsp:nvSpPr>
        <dsp:cNvPr id="0" name=""/>
        <dsp:cNvSpPr/>
      </dsp:nvSpPr>
      <dsp:spPr>
        <a:xfrm>
          <a:off x="59990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Marketing/Financials – give a decent answer – not just advertise on social media; Be specific.</a:t>
          </a:r>
        </a:p>
      </dsp:txBody>
      <dsp:txXfrm>
        <a:off x="59990" y="2654049"/>
        <a:ext cx="3226223" cy="720000"/>
      </dsp:txXfrm>
    </dsp:sp>
    <dsp:sp modelId="{9C10A873-5E85-4DA2-9581-C0184E49A9B3}">
      <dsp:nvSpPr>
        <dsp:cNvPr id="0" name=""/>
        <dsp:cNvSpPr/>
      </dsp:nvSpPr>
      <dsp:spPr>
        <a:xfrm>
          <a:off x="4738014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5D909E-A827-4872-AC70-1D75288AC895}">
      <dsp:nvSpPr>
        <dsp:cNvPr id="0" name=""/>
        <dsp:cNvSpPr/>
      </dsp:nvSpPr>
      <dsp:spPr>
        <a:xfrm>
          <a:off x="3850802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Waiting List &amp; Approved Plans – Easy points</a:t>
          </a:r>
        </a:p>
      </dsp:txBody>
      <dsp:txXfrm>
        <a:off x="3850802" y="2654049"/>
        <a:ext cx="3226223" cy="720000"/>
      </dsp:txXfrm>
    </dsp:sp>
    <dsp:sp modelId="{A17CE68F-51CF-4816-8030-0A27C43B04A5}">
      <dsp:nvSpPr>
        <dsp:cNvPr id="0" name=""/>
        <dsp:cNvSpPr/>
      </dsp:nvSpPr>
      <dsp:spPr>
        <a:xfrm>
          <a:off x="8528826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9D00FA-B403-4310-B05D-646AC1956FE6}">
      <dsp:nvSpPr>
        <dsp:cNvPr id="0" name=""/>
        <dsp:cNvSpPr/>
      </dsp:nvSpPr>
      <dsp:spPr>
        <a:xfrm>
          <a:off x="7641615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Day-to-Day Operations – 12 points – Look at the scorecard</a:t>
          </a:r>
        </a:p>
      </dsp:txBody>
      <dsp:txXfrm>
        <a:off x="7641615" y="2654049"/>
        <a:ext cx="3226223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F54E6-8D0B-D37B-F935-D9D1EEEFD3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5E499C-0338-C3B3-CF82-101ED9376B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CC5EF-D608-98F3-00FB-489CF08BC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87F64-6F6C-CEA0-4269-A6CEC14F3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C0460-E75E-0551-26AD-4D191D45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2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27C8D-B971-837C-70C8-455B394AF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842675-FA52-DA94-0665-49704929F7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D80B6-BAB3-BBAC-1315-1E7BB2F1D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29BF8-B4F4-AE2F-8013-B38EB023C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7AB28-204A-FE56-194B-E159C4252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3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571477-6E84-BC4F-5D60-F85AEFEBFE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7B764-2E35-1712-01D5-8ECD50CC64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53D3E-1BF7-5698-3C03-F15583261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2C88A-0772-7A77-5FAA-62A313A0C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DBE99-429A-1621-0407-5EB1D5BA7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97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rst P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9F36B53-4022-1F81-723E-B42459DF41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AD6FBC4B-1EB0-29C4-606E-2EF5B0F675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F73799E-45C2-4B30-AD99-D7EDF97D18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9093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58A80-748D-622F-3D46-55016A1D1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511BB-99C4-BDC8-1331-09E4E204C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E14A3-8B3C-7DBA-BFBF-753FCF49D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DF350-B063-E229-226D-794A0636E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6E76F-FFB6-8504-C5B9-DD48DDE92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6D9B3-E61F-13FD-F554-A17C62176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B48261-F031-2FD8-5659-D12622156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58B8A-6930-C488-E4B7-2519BF3EF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F7196-2FD4-2590-D89A-6C81C4A9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6E974-7ECD-0082-B864-95B8882AE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62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FD0CC-8249-1329-8BA6-418240D2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CDB5-574B-FB81-70D9-B36A0EA52E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A60F2-22AF-5F93-8CA6-9A0A552AB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4746DE-8160-A237-C7AA-02805BAC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CB7FF-A6B7-C39B-6E94-1CBAB46A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7AA763-0C4D-C759-4ECA-0B641F1DD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59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64DA4-9F4A-F969-2AFE-A6AAB64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D7AF1-7D1E-3FF8-AD3E-1B02F68E9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F66F31-CDF4-E98D-90DD-2C8AFC16F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9021FC-586F-2133-DE9C-AE837DA4B5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B6E27D-7CDC-9942-7524-122E835CDC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964EEC-D359-0D79-FF2C-0823B1E67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7CBAFE-F1FE-AF69-43F6-52BB4840C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5A3EB7-D717-0490-BEA6-F6DC4DE2B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7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8A290-FC42-6271-050E-643697B87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F8636-64E0-4F14-4920-E0F4693B7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3CA1F2-DF8F-8623-A91D-3D46BB13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97DF42-4A5A-1A4B-CB03-6307AA843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16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AE7C4-CCDD-4DBD-0B0E-F325B5ED3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9081B-A980-85AE-F181-7437F35E5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AD0824-D367-4D60-36F6-F4B708B34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0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4D905-B8B5-1783-C263-E3107946D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619D9-88F7-3D5F-AB18-56A5A917B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CA81A0-1D64-C9D2-6BD2-7E518CCA9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FFF868-20D9-7DCA-6823-D4F2EE2FB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D4A8A-6FBC-3F8A-3E83-4D8BF7CF6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AEDF44-6AAD-81D5-18FA-80A53A478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9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2366F-B126-5BEC-1502-BD0B7D71F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F082D3-2806-9666-A1EE-91515723A5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1752E-CA47-66DA-57DB-54359A8CB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79079-4FF7-DF51-C241-6FCE7E76C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0E5A67-726A-36C3-97FF-DF55A960E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F7BA82-3F03-3144-BB99-2BBF74E84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5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5F7C71-C56F-6E44-6182-69F24F3CD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C1EFA-1602-68A5-DA15-50938B768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50D10-34D1-D7F3-E8D8-EB718D1B4E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E5C35-222A-4952-BC39-F02635EDA01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E0B89-AE2E-CB2F-B687-5A5F52590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038D1-733C-E273-1292-1284EDDCDA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6A4AD-9A7D-462E-AB86-F8FA4043F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0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Calendar&#10;&#10;Description automatically generated">
            <a:extLst>
              <a:ext uri="{FF2B5EF4-FFF2-40B4-BE49-F238E27FC236}">
                <a16:creationId xmlns:a16="http://schemas.microsoft.com/office/drawing/2014/main" id="{47DA8644-24B9-D255-C39B-1DE5E9F199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887" y="457200"/>
            <a:ext cx="7476226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50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19DB92-FAB8-A7D0-DEB3-FADDF58B6F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273" y="457200"/>
            <a:ext cx="9005454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422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DF7AE5-565F-2597-2112-FCEFE4330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76538"/>
            <a:ext cx="9144000" cy="13811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Sources &amp; Uses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77BBC-2C24-268A-6C26-40C886D14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495800"/>
            <a:ext cx="9144000" cy="762000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4217425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9E9B06-8583-5647-7EB8-0945B63B8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Ready to Proceed</a:t>
            </a:r>
          </a:p>
        </p:txBody>
      </p:sp>
      <p:graphicFrame>
        <p:nvGraphicFramePr>
          <p:cNvPr id="8" name="TextBox 5">
            <a:extLst>
              <a:ext uri="{FF2B5EF4-FFF2-40B4-BE49-F238E27FC236}">
                <a16:creationId xmlns:a16="http://schemas.microsoft.com/office/drawing/2014/main" id="{78A29F2B-0AC2-9A7B-6B8E-D5F908841A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039413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8811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DDC904-6926-77E4-6BA9-A8194EC8D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Wait Lists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D14CDDF-B72F-BC19-B179-8BBFB26534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35102" y="1966293"/>
            <a:ext cx="8321795" cy="445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516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85D722-D0E2-F8C0-D824-D4808AFB9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Approved Plans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C173BFC-4AA0-E06D-941F-41E8356A78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2225" y="2705633"/>
            <a:ext cx="11327549" cy="2973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934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AEE2576-CAF6-B7D1-C7C0-F9F5B4C04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AHTF Home Repair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4EAD46-A254-8D4D-5010-F0DF76B0E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50682" y="4870824"/>
            <a:ext cx="10005951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Tips</a:t>
            </a:r>
          </a:p>
        </p:txBody>
      </p:sp>
    </p:spTree>
    <p:extLst>
      <p:ext uri="{BB962C8B-B14F-4D97-AF65-F5344CB8AC3E}">
        <p14:creationId xmlns:p14="http://schemas.microsoft.com/office/powerpoint/2010/main" val="3739843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98CD04-D583-9B4B-AEE2-8AC1DB7C1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F06B6-7F72-0858-76DC-30CFE04BA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/>
              <a:t>Check Threshold</a:t>
            </a:r>
          </a:p>
          <a:p>
            <a:r>
              <a:rPr lang="en-US" sz="2000"/>
              <a:t>Read the scoresheet (scoring rubric) so you know how many points questions are worth.</a:t>
            </a:r>
          </a:p>
          <a:p>
            <a:r>
              <a:rPr lang="en-US" sz="2000"/>
              <a:t>The scoresheet will also highlight the types of benchmarks we are looking for in the answers.</a:t>
            </a:r>
          </a:p>
          <a:p>
            <a:r>
              <a:rPr lang="en-US" sz="2000"/>
              <a:t>Pay attention to the question and what it is asking.</a:t>
            </a:r>
          </a:p>
          <a:p>
            <a:r>
              <a:rPr lang="en-US" sz="2000"/>
              <a:t>Be thorough in the answers.</a:t>
            </a:r>
          </a:p>
          <a:p>
            <a:r>
              <a:rPr lang="en-US" sz="2000"/>
              <a:t>If a question is worth 10 points, 2 – 3 sentences is not enough.</a:t>
            </a:r>
          </a:p>
          <a:p>
            <a:r>
              <a:rPr lang="en-US" sz="2000"/>
              <a:t>Read application guidelines.</a:t>
            </a:r>
          </a:p>
          <a:p>
            <a:r>
              <a:rPr lang="en-US" sz="2000"/>
              <a:t>Watch Naming Convention!!!</a:t>
            </a:r>
          </a:p>
        </p:txBody>
      </p:sp>
    </p:spTree>
    <p:extLst>
      <p:ext uri="{BB962C8B-B14F-4D97-AF65-F5344CB8AC3E}">
        <p14:creationId xmlns:p14="http://schemas.microsoft.com/office/powerpoint/2010/main" val="2187383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9E9B06-8583-5647-7EB8-0945B63B8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Threshold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CA6CB-60B6-2308-AD50-609A14049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Know your expenditure rates on projects (from PDMS)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Explain if you do not meet threshold.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thresholds need to address HB/HR projects for both applications.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196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FD073016-B734-483B-8953-5BADEE145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0"/>
            <a:ext cx="8157458" cy="6858000"/>
          </a:xfrm>
          <a:prstGeom prst="rect">
            <a:avLst/>
          </a:prstGeom>
          <a:gradFill>
            <a:gsLst>
              <a:gs pos="2000">
                <a:schemeClr val="accent1"/>
              </a:gs>
              <a:gs pos="78000">
                <a:schemeClr val="accent1">
                  <a:lumMod val="50000"/>
                </a:schemeClr>
              </a:gs>
              <a:gs pos="100000">
                <a:srgbClr val="000000">
                  <a:alpha val="85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Rectangle 4106">
            <a:extLst>
              <a:ext uri="{FF2B5EF4-FFF2-40B4-BE49-F238E27FC236}">
                <a16:creationId xmlns:a16="http://schemas.microsoft.com/office/drawing/2014/main" id="{90A7EAB6-59D3-4325-8DE6-E0CA4009C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4537" y="1839884"/>
            <a:ext cx="8157460" cy="5017687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100000">
                <a:srgbClr val="000000">
                  <a:alpha val="44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9" name="Rectangle 4108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63179" y="-33131"/>
            <a:ext cx="6857999" cy="6923403"/>
          </a:xfrm>
          <a:prstGeom prst="rect">
            <a:avLst/>
          </a:prstGeom>
          <a:gradFill>
            <a:gsLst>
              <a:gs pos="56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289DD210-5187-FA21-7252-6A4E353D6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0211" y="457200"/>
            <a:ext cx="6951578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135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863B5B-4B79-2463-94B1-E3F5DEF27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2025 Homebuyer New Construction/AHTF HR Applications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733762-19CB-EF71-175F-60565C553E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Application Guideline Training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3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8DB7D8-45AB-EB85-A7FC-1444BA5C7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76538"/>
            <a:ext cx="9144000" cy="13811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Sources &amp; Uses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266C60-9F18-6A66-1461-F7192C661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495800"/>
            <a:ext cx="9144000" cy="762000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33862200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DD9EF7-E932-5677-6D01-6AA56F75E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</a:t>
            </a:r>
          </a:p>
        </p:txBody>
      </p:sp>
      <p:pic>
        <p:nvPicPr>
          <p:cNvPr id="8" name="Graphic 7" descr="Questions">
            <a:extLst>
              <a:ext uri="{FF2B5EF4-FFF2-40B4-BE49-F238E27FC236}">
                <a16:creationId xmlns:a16="http://schemas.microsoft.com/office/drawing/2014/main" id="{5ED99826-2F1F-1B94-FB34-FB44DE91E4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53510" y="467208"/>
            <a:ext cx="5923584" cy="59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79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A4B01-67C3-5C33-10AC-56DEF2D27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Funding Round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0EC52BFC-D9EF-0108-CAF0-A433BE45A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964" y="1830398"/>
            <a:ext cx="8435741" cy="203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EB6D9170-BCF1-548A-1C28-BCEBB7DE4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088" y="3862923"/>
            <a:ext cx="7473979" cy="2085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44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13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8F5812E-6A6F-1004-6057-2AD6C81CB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76538"/>
            <a:ext cx="9144000" cy="13811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Homebuyer New Construction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EE6BD77-61CF-AEDE-9283-9DE81C381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495800"/>
            <a:ext cx="9144000" cy="762000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Application Tips</a:t>
            </a:r>
          </a:p>
        </p:txBody>
      </p:sp>
    </p:spTree>
    <p:extLst>
      <p:ext uri="{BB962C8B-B14F-4D97-AF65-F5344CB8AC3E}">
        <p14:creationId xmlns:p14="http://schemas.microsoft.com/office/powerpoint/2010/main" val="12029013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98CD04-D583-9B4B-AEE2-8AC1DB7C1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F06B6-7F72-0858-76DC-30CFE04BA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/>
              <a:t>Check Threshold</a:t>
            </a:r>
          </a:p>
          <a:p>
            <a:r>
              <a:rPr lang="en-US" sz="2000"/>
              <a:t>Read the scoresheet (scoring rubric) so you know how many points questions are worth.</a:t>
            </a:r>
          </a:p>
          <a:p>
            <a:r>
              <a:rPr lang="en-US" sz="2000"/>
              <a:t>The scoresheet will also highlight the types of benchmarks we are looking for in the answers.</a:t>
            </a:r>
          </a:p>
          <a:p>
            <a:r>
              <a:rPr lang="en-US" sz="2000"/>
              <a:t>Read the Application Guidelines and Policy Manual.</a:t>
            </a:r>
          </a:p>
          <a:p>
            <a:r>
              <a:rPr lang="en-US" sz="2000"/>
              <a:t>Watch Naming Convention!!</a:t>
            </a:r>
          </a:p>
        </p:txBody>
      </p:sp>
    </p:spTree>
    <p:extLst>
      <p:ext uri="{BB962C8B-B14F-4D97-AF65-F5344CB8AC3E}">
        <p14:creationId xmlns:p14="http://schemas.microsoft.com/office/powerpoint/2010/main" val="388438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9E9B06-8583-5647-7EB8-0945B63B8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Threshold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CA6CB-60B6-2308-AD50-609A14049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Know your expenditure rates on projects (from PDMS)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Explain if you do not meet threshold.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The thresholds need to address HB/HR projects for both applications.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3795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0B624D16-B7E7-26A0-3E10-5269B866BF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4" b="24235"/>
          <a:stretch/>
        </p:blipFill>
        <p:spPr bwMode="auto">
          <a:xfrm>
            <a:off x="457200" y="457200"/>
            <a:ext cx="11277600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211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CEF7CB-7B5A-AD4D-9A14-ABEF388A4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Question Concentration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F9DC1-ECB6-A8AD-744D-C70B52290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400" dirty="0"/>
              <a:t>Project Description – 10 points – Brief does not mean 2 – 3 sentences.</a:t>
            </a:r>
          </a:p>
          <a:p>
            <a:r>
              <a:rPr lang="en-US" sz="2400" dirty="0"/>
              <a:t>Additional Funding – highlight any funding you are using (2 questions &amp; 10 points)</a:t>
            </a:r>
          </a:p>
          <a:p>
            <a:r>
              <a:rPr lang="en-US" sz="2400" dirty="0"/>
              <a:t>Be thorough in your answers and make sure that they answer the question.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2264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7A453D2-15D8-4403-815F-291FA1634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61EA6B-09CA-445B-AB0D-8DF76FA92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13B067F-3154-4968-A886-DF93A787E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7583D6C-C05B-47AB-8540-B2700B82A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501AD91-D973-4968-95E4-4C26CFDF8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C165989-F5FE-4BB6-9817-E7828CB1D6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B0649CC-B912-4E82-BEA0-DA75ECB19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BA08C17-C9A5-4FA8-ABC4-44FB3B8696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0DEAC6C-553C-437E-BC17-D449523375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B8114C98-A349-4111-A123-E8EAB86ABE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70FB431-AE18-414D-92F4-1D12D1991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4467063-D74E-4D42-8790-B9F6D6958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1D19BAC-1681-47BC-AAF5-92FAFFF6F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4347C2B-E846-452C-97AA-7E254FC1CE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0EA2B35-7959-4C2A-84AA-FF5D94FED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E2D3D3F2-ABBB-4453-B1C5-1BEBF7E4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214E4A5-A0D2-42C4-8D14-D2A7E495F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494D7A0-6B21-41E8-A7D3-0033BBB7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E141D7D-32B0-448E-A666-EA8703AFCF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D87E268-6345-420F-8B97-B37ED0410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5E1622E-7FA6-4760-A2BF-A8105EBF7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49E9B06-8583-5647-7EB8-0945B63B8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4018137"/>
            <a:ext cx="5071221" cy="2129586"/>
          </a:xfrm>
          <a:noFill/>
        </p:spPr>
        <p:txBody>
          <a:bodyPr anchor="t"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Financial Design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0C6E39-E08A-FE92-63FD-EE4933573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359" y="1017004"/>
            <a:ext cx="10843065" cy="2466797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1F4E1649-4D1F-4A91-AF97-A254BFDD5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74192" y="776904"/>
            <a:ext cx="304800" cy="429768"/>
            <a:chOff x="215328" y="-46937"/>
            <a:chExt cx="304800" cy="2773841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E483602-62F9-474D-9C9B-5EE4CD767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DD7D1AC0-A6C7-40E3-9841-F34AC831A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F951C4DD-7427-497D-9DE3-9D731D3F4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EE18298-0BF5-4D7A-921A-2F4186E8D9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Oval 43">
            <a:extLst>
              <a:ext uri="{FF2B5EF4-FFF2-40B4-BE49-F238E27FC236}">
                <a16:creationId xmlns:a16="http://schemas.microsoft.com/office/drawing/2014/main" id="{773AEA78-C03B-40B7-9D11-DC022119D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600000">
            <a:off x="10150845" y="4270841"/>
            <a:ext cx="1897885" cy="1897885"/>
          </a:xfrm>
          <a:prstGeom prst="ellipse">
            <a:avLst/>
          </a:prstGeom>
          <a:gradFill>
            <a:gsLst>
              <a:gs pos="0">
                <a:schemeClr val="tx2">
                  <a:lumMod val="75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1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CA6CB-60B6-2308-AD50-609A14049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5304" y="4018143"/>
            <a:ext cx="5549111" cy="2129599"/>
          </a:xfrm>
          <a:noFill/>
        </p:spPr>
        <p:txBody>
          <a:bodyPr anchor="t">
            <a:normAutofit/>
          </a:bodyPr>
          <a:lstStyle/>
          <a:p>
            <a:endParaRPr lang="en-US" sz="1800">
              <a:solidFill>
                <a:schemeClr val="bg1"/>
              </a:solidFill>
            </a:endParaRPr>
          </a:p>
          <a:p>
            <a:endParaRPr lang="en-US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391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316</Words>
  <Application>Microsoft Office PowerPoint</Application>
  <PresentationFormat>Widescreen</PresentationFormat>
  <Paragraphs>48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PowerPoint Presentation</vt:lpstr>
      <vt:lpstr>2025 Homebuyer New Construction/AHTF HR Applications</vt:lpstr>
      <vt:lpstr>Funding Round</vt:lpstr>
      <vt:lpstr>Homebuyer New Construction</vt:lpstr>
      <vt:lpstr>Tips</vt:lpstr>
      <vt:lpstr>Threshold</vt:lpstr>
      <vt:lpstr>PowerPoint Presentation</vt:lpstr>
      <vt:lpstr>Question Concentration</vt:lpstr>
      <vt:lpstr>Financial Design</vt:lpstr>
      <vt:lpstr>PowerPoint Presentation</vt:lpstr>
      <vt:lpstr>PowerPoint Presentation</vt:lpstr>
      <vt:lpstr>Sources &amp; Uses </vt:lpstr>
      <vt:lpstr>Ready to Proceed</vt:lpstr>
      <vt:lpstr>Wait Lists</vt:lpstr>
      <vt:lpstr>Approved Plans</vt:lpstr>
      <vt:lpstr>AHTF Home Repair</vt:lpstr>
      <vt:lpstr>Tips</vt:lpstr>
      <vt:lpstr>Threshold</vt:lpstr>
      <vt:lpstr>PowerPoint Presentation</vt:lpstr>
      <vt:lpstr>Sources &amp; Uses</vt:lpstr>
      <vt:lpstr>Questions</vt:lpstr>
    </vt:vector>
  </TitlesOfParts>
  <Company>Kentucky Housing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Homebuyer New Construction/AHTF HR Applications</dc:title>
  <dc:creator>Keli Reynolds</dc:creator>
  <cp:lastModifiedBy>Keli Reynolds</cp:lastModifiedBy>
  <cp:revision>2</cp:revision>
  <dcterms:created xsi:type="dcterms:W3CDTF">2024-11-20T19:18:40Z</dcterms:created>
  <dcterms:modified xsi:type="dcterms:W3CDTF">2024-11-20T21:11:57Z</dcterms:modified>
</cp:coreProperties>
</file>