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6" r:id="rId5"/>
    <p:sldId id="257" r:id="rId6"/>
    <p:sldId id="261" r:id="rId7"/>
    <p:sldId id="259" r:id="rId8"/>
    <p:sldId id="351" r:id="rId9"/>
    <p:sldId id="352" r:id="rId10"/>
    <p:sldId id="353" r:id="rId11"/>
    <p:sldId id="265" r:id="rId12"/>
    <p:sldId id="345" r:id="rId13"/>
    <p:sldId id="364" r:id="rId14"/>
    <p:sldId id="316" r:id="rId15"/>
    <p:sldId id="317" r:id="rId16"/>
    <p:sldId id="318" r:id="rId17"/>
    <p:sldId id="286" r:id="rId18"/>
    <p:sldId id="260" r:id="rId19"/>
    <p:sldId id="262" r:id="rId20"/>
    <p:sldId id="263" r:id="rId21"/>
    <p:sldId id="266" r:id="rId22"/>
    <p:sldId id="359" r:id="rId23"/>
    <p:sldId id="365" r:id="rId24"/>
    <p:sldId id="264" r:id="rId25"/>
    <p:sldId id="366" r:id="rId26"/>
    <p:sldId id="344" r:id="rId27"/>
    <p:sldId id="398" r:id="rId28"/>
    <p:sldId id="399" r:id="rId29"/>
    <p:sldId id="258" r:id="rId30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36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>
      <p:cViewPr varScale="1">
        <p:scale>
          <a:sx n="146" d="100"/>
          <a:sy n="146" d="100"/>
        </p:scale>
        <p:origin x="43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891984-0BCC-4DAC-A606-CCA3974A303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64A80BE-2863-4560-9209-65976F2B8A3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Advertise</a:t>
          </a:r>
        </a:p>
      </dgm:t>
    </dgm:pt>
    <dgm:pt modelId="{E35B8254-2209-4C14-9291-637E2A254D14}" type="parTrans" cxnId="{CC723D32-9BD2-44AF-88E4-6B287F313A91}">
      <dgm:prSet/>
      <dgm:spPr/>
      <dgm:t>
        <a:bodyPr/>
        <a:lstStyle/>
        <a:p>
          <a:endParaRPr lang="en-US"/>
        </a:p>
      </dgm:t>
    </dgm:pt>
    <dgm:pt modelId="{5F95A52D-6024-450A-8533-EC91B81E674E}" type="sibTrans" cxnId="{CC723D32-9BD2-44AF-88E4-6B287F313A91}">
      <dgm:prSet/>
      <dgm:spPr/>
      <dgm:t>
        <a:bodyPr/>
        <a:lstStyle/>
        <a:p>
          <a:endParaRPr lang="en-US"/>
        </a:p>
      </dgm:t>
    </dgm:pt>
    <dgm:pt modelId="{9B46A251-0376-48EC-8783-7D87346BE42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Look at all possible applicants</a:t>
          </a:r>
        </a:p>
      </dgm:t>
    </dgm:pt>
    <dgm:pt modelId="{1512B2F6-8467-4F30-9F98-0635106DF090}" type="parTrans" cxnId="{04C2D78D-2171-4640-AE55-503A7FB207CD}">
      <dgm:prSet/>
      <dgm:spPr/>
      <dgm:t>
        <a:bodyPr/>
        <a:lstStyle/>
        <a:p>
          <a:endParaRPr lang="en-US"/>
        </a:p>
      </dgm:t>
    </dgm:pt>
    <dgm:pt modelId="{1CF4651C-B262-4485-847F-382A7CBC5E15}" type="sibTrans" cxnId="{04C2D78D-2171-4640-AE55-503A7FB207CD}">
      <dgm:prSet/>
      <dgm:spPr/>
      <dgm:t>
        <a:bodyPr/>
        <a:lstStyle/>
        <a:p>
          <a:endParaRPr lang="en-US"/>
        </a:p>
      </dgm:t>
    </dgm:pt>
    <dgm:pt modelId="{5FE250C5-554F-450B-93A6-3F1449DF6CD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We are working on getting an online application</a:t>
          </a:r>
        </a:p>
      </dgm:t>
    </dgm:pt>
    <dgm:pt modelId="{10F9A3C7-C4FE-476C-930D-E419B3CF3123}" type="parTrans" cxnId="{9972CB3E-A805-40A4-A776-3A48BD49206B}">
      <dgm:prSet/>
      <dgm:spPr/>
      <dgm:t>
        <a:bodyPr/>
        <a:lstStyle/>
        <a:p>
          <a:endParaRPr lang="en-US"/>
        </a:p>
      </dgm:t>
    </dgm:pt>
    <dgm:pt modelId="{90D92F02-28F0-4F2E-B9CB-3705718F0F6D}" type="sibTrans" cxnId="{9972CB3E-A805-40A4-A776-3A48BD49206B}">
      <dgm:prSet/>
      <dgm:spPr/>
      <dgm:t>
        <a:bodyPr/>
        <a:lstStyle/>
        <a:p>
          <a:endParaRPr lang="en-US"/>
        </a:p>
      </dgm:t>
    </dgm:pt>
    <dgm:pt modelId="{82CC4E88-F279-4480-AF8D-DE0759BBEBB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Renters can get help too	</a:t>
          </a:r>
        </a:p>
      </dgm:t>
    </dgm:pt>
    <dgm:pt modelId="{6135F54D-D3F2-4F18-9539-235507D22D0F}" type="parTrans" cxnId="{C8850035-C9A8-492F-98C9-375F60110647}">
      <dgm:prSet/>
      <dgm:spPr/>
      <dgm:t>
        <a:bodyPr/>
        <a:lstStyle/>
        <a:p>
          <a:endParaRPr lang="en-US"/>
        </a:p>
      </dgm:t>
    </dgm:pt>
    <dgm:pt modelId="{6CC32776-5E7E-44DE-8AB2-0270596AD1A6}" type="sibTrans" cxnId="{C8850035-C9A8-492F-98C9-375F60110647}">
      <dgm:prSet/>
      <dgm:spPr/>
      <dgm:t>
        <a:bodyPr/>
        <a:lstStyle/>
        <a:p>
          <a:endParaRPr lang="en-US"/>
        </a:p>
      </dgm:t>
    </dgm:pt>
    <dgm:pt modelId="{50AE056D-B82E-4229-B1D0-0F0AA33B2FEB}" type="pres">
      <dgm:prSet presAssocID="{35891984-0BCC-4DAC-A606-CCA3974A3030}" presName="root" presStyleCnt="0">
        <dgm:presLayoutVars>
          <dgm:dir/>
          <dgm:resizeHandles val="exact"/>
        </dgm:presLayoutVars>
      </dgm:prSet>
      <dgm:spPr/>
    </dgm:pt>
    <dgm:pt modelId="{6DEB79B8-F57E-4692-9854-092F3C4F5397}" type="pres">
      <dgm:prSet presAssocID="{E64A80BE-2863-4560-9209-65976F2B8A3D}" presName="compNode" presStyleCnt="0"/>
      <dgm:spPr/>
    </dgm:pt>
    <dgm:pt modelId="{3D68772F-E878-4A3D-AE0B-E9044EBC942F}" type="pres">
      <dgm:prSet presAssocID="{E64A80BE-2863-4560-9209-65976F2B8A3D}" presName="bgRect" presStyleLbl="bgShp" presStyleIdx="0" presStyleCnt="4"/>
      <dgm:spPr/>
    </dgm:pt>
    <dgm:pt modelId="{7CC0D9C5-B2AF-4C89-BD2D-79AED19548C2}" type="pres">
      <dgm:prSet presAssocID="{E64A80BE-2863-4560-9209-65976F2B8A3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E5564C3C-3FD5-4356-97E3-509755ABB7B7}" type="pres">
      <dgm:prSet presAssocID="{E64A80BE-2863-4560-9209-65976F2B8A3D}" presName="spaceRect" presStyleCnt="0"/>
      <dgm:spPr/>
    </dgm:pt>
    <dgm:pt modelId="{F3223CDF-5DDF-4A99-A6C9-8B4B5CA65012}" type="pres">
      <dgm:prSet presAssocID="{E64A80BE-2863-4560-9209-65976F2B8A3D}" presName="parTx" presStyleLbl="revTx" presStyleIdx="0" presStyleCnt="4">
        <dgm:presLayoutVars>
          <dgm:chMax val="0"/>
          <dgm:chPref val="0"/>
        </dgm:presLayoutVars>
      </dgm:prSet>
      <dgm:spPr/>
    </dgm:pt>
    <dgm:pt modelId="{BBB8C1EC-1F44-46EC-9D75-FB5EFA09465F}" type="pres">
      <dgm:prSet presAssocID="{5F95A52D-6024-450A-8533-EC91B81E674E}" presName="sibTrans" presStyleCnt="0"/>
      <dgm:spPr/>
    </dgm:pt>
    <dgm:pt modelId="{82E3C402-9393-4B9A-9A74-7A4AAC665957}" type="pres">
      <dgm:prSet presAssocID="{9B46A251-0376-48EC-8783-7D87346BE42A}" presName="compNode" presStyleCnt="0"/>
      <dgm:spPr/>
    </dgm:pt>
    <dgm:pt modelId="{8A66F5A5-78EA-4269-9A02-3F3F689C1EBD}" type="pres">
      <dgm:prSet presAssocID="{9B46A251-0376-48EC-8783-7D87346BE42A}" presName="bgRect" presStyleLbl="bgShp" presStyleIdx="1" presStyleCnt="4"/>
      <dgm:spPr/>
    </dgm:pt>
    <dgm:pt modelId="{06A4DA36-DE84-44D3-A9F3-21DB22DDB405}" type="pres">
      <dgm:prSet presAssocID="{9B46A251-0376-48EC-8783-7D87346BE42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0AA17BBE-3069-4785-8053-0F37A07C8506}" type="pres">
      <dgm:prSet presAssocID="{9B46A251-0376-48EC-8783-7D87346BE42A}" presName="spaceRect" presStyleCnt="0"/>
      <dgm:spPr/>
    </dgm:pt>
    <dgm:pt modelId="{0263D0C7-BA49-422F-9C8A-73679AAE164F}" type="pres">
      <dgm:prSet presAssocID="{9B46A251-0376-48EC-8783-7D87346BE42A}" presName="parTx" presStyleLbl="revTx" presStyleIdx="1" presStyleCnt="4">
        <dgm:presLayoutVars>
          <dgm:chMax val="0"/>
          <dgm:chPref val="0"/>
        </dgm:presLayoutVars>
      </dgm:prSet>
      <dgm:spPr/>
    </dgm:pt>
    <dgm:pt modelId="{C8AAC843-F482-4A9B-A292-DF0844320035}" type="pres">
      <dgm:prSet presAssocID="{1CF4651C-B262-4485-847F-382A7CBC5E15}" presName="sibTrans" presStyleCnt="0"/>
      <dgm:spPr/>
    </dgm:pt>
    <dgm:pt modelId="{12EDC7E8-E8DA-4476-8CCE-648000E6CFFE}" type="pres">
      <dgm:prSet presAssocID="{5FE250C5-554F-450B-93A6-3F1449DF6CDB}" presName="compNode" presStyleCnt="0"/>
      <dgm:spPr/>
    </dgm:pt>
    <dgm:pt modelId="{912E2D76-6128-45AD-9132-65D96837E78F}" type="pres">
      <dgm:prSet presAssocID="{5FE250C5-554F-450B-93A6-3F1449DF6CDB}" presName="bgRect" presStyleLbl="bgShp" presStyleIdx="2" presStyleCnt="4"/>
      <dgm:spPr/>
    </dgm:pt>
    <dgm:pt modelId="{4136F015-AFA4-45BB-A08F-1C368990FBA4}" type="pres">
      <dgm:prSet presAssocID="{5FE250C5-554F-450B-93A6-3F1449DF6CD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B29CBB44-C324-44E4-B4B3-261325004C29}" type="pres">
      <dgm:prSet presAssocID="{5FE250C5-554F-450B-93A6-3F1449DF6CDB}" presName="spaceRect" presStyleCnt="0"/>
      <dgm:spPr/>
    </dgm:pt>
    <dgm:pt modelId="{A461C699-4F57-4489-A137-5B19EFEC424D}" type="pres">
      <dgm:prSet presAssocID="{5FE250C5-554F-450B-93A6-3F1449DF6CDB}" presName="parTx" presStyleLbl="revTx" presStyleIdx="2" presStyleCnt="4">
        <dgm:presLayoutVars>
          <dgm:chMax val="0"/>
          <dgm:chPref val="0"/>
        </dgm:presLayoutVars>
      </dgm:prSet>
      <dgm:spPr/>
    </dgm:pt>
    <dgm:pt modelId="{EA902DED-FC78-4240-9287-73C98AC67583}" type="pres">
      <dgm:prSet presAssocID="{90D92F02-28F0-4F2E-B9CB-3705718F0F6D}" presName="sibTrans" presStyleCnt="0"/>
      <dgm:spPr/>
    </dgm:pt>
    <dgm:pt modelId="{3BD39BCF-8F9B-4FE4-8D68-1EF93E7055FE}" type="pres">
      <dgm:prSet presAssocID="{82CC4E88-F279-4480-AF8D-DE0759BBEBBE}" presName="compNode" presStyleCnt="0"/>
      <dgm:spPr/>
    </dgm:pt>
    <dgm:pt modelId="{B7BF3830-F48F-41FE-8B64-C267CBBFE908}" type="pres">
      <dgm:prSet presAssocID="{82CC4E88-F279-4480-AF8D-DE0759BBEBBE}" presName="bgRect" presStyleLbl="bgShp" presStyleIdx="3" presStyleCnt="4"/>
      <dgm:spPr/>
    </dgm:pt>
    <dgm:pt modelId="{C138A536-68B5-4FDA-84C3-0CD5EDE3471D}" type="pres">
      <dgm:prSet presAssocID="{82CC4E88-F279-4480-AF8D-DE0759BBEBB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822DE2AF-E55C-46AA-885A-2552CA89B79D}" type="pres">
      <dgm:prSet presAssocID="{82CC4E88-F279-4480-AF8D-DE0759BBEBBE}" presName="spaceRect" presStyleCnt="0"/>
      <dgm:spPr/>
    </dgm:pt>
    <dgm:pt modelId="{E5B2ACE3-0552-47F3-B386-85D83845954C}" type="pres">
      <dgm:prSet presAssocID="{82CC4E88-F279-4480-AF8D-DE0759BBEBB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F204F07-D4DB-4710-BC26-11A4B1B31CD1}" type="presOf" srcId="{35891984-0BCC-4DAC-A606-CCA3974A3030}" destId="{50AE056D-B82E-4229-B1D0-0F0AA33B2FEB}" srcOrd="0" destOrd="0" presId="urn:microsoft.com/office/officeart/2018/2/layout/IconVerticalSolidList"/>
    <dgm:cxn modelId="{CC723D32-9BD2-44AF-88E4-6B287F313A91}" srcId="{35891984-0BCC-4DAC-A606-CCA3974A3030}" destId="{E64A80BE-2863-4560-9209-65976F2B8A3D}" srcOrd="0" destOrd="0" parTransId="{E35B8254-2209-4C14-9291-637E2A254D14}" sibTransId="{5F95A52D-6024-450A-8533-EC91B81E674E}"/>
    <dgm:cxn modelId="{699FC134-E136-4609-9D96-41CFDE7F2323}" type="presOf" srcId="{82CC4E88-F279-4480-AF8D-DE0759BBEBBE}" destId="{E5B2ACE3-0552-47F3-B386-85D83845954C}" srcOrd="0" destOrd="0" presId="urn:microsoft.com/office/officeart/2018/2/layout/IconVerticalSolidList"/>
    <dgm:cxn modelId="{C8850035-C9A8-492F-98C9-375F60110647}" srcId="{35891984-0BCC-4DAC-A606-CCA3974A3030}" destId="{82CC4E88-F279-4480-AF8D-DE0759BBEBBE}" srcOrd="3" destOrd="0" parTransId="{6135F54D-D3F2-4F18-9539-235507D22D0F}" sibTransId="{6CC32776-5E7E-44DE-8AB2-0270596AD1A6}"/>
    <dgm:cxn modelId="{9972CB3E-A805-40A4-A776-3A48BD49206B}" srcId="{35891984-0BCC-4DAC-A606-CCA3974A3030}" destId="{5FE250C5-554F-450B-93A6-3F1449DF6CDB}" srcOrd="2" destOrd="0" parTransId="{10F9A3C7-C4FE-476C-930D-E419B3CF3123}" sibTransId="{90D92F02-28F0-4F2E-B9CB-3705718F0F6D}"/>
    <dgm:cxn modelId="{F8DA6257-2BD7-412F-9B5F-9B5410867D94}" type="presOf" srcId="{E64A80BE-2863-4560-9209-65976F2B8A3D}" destId="{F3223CDF-5DDF-4A99-A6C9-8B4B5CA65012}" srcOrd="0" destOrd="0" presId="urn:microsoft.com/office/officeart/2018/2/layout/IconVerticalSolidList"/>
    <dgm:cxn modelId="{04C2D78D-2171-4640-AE55-503A7FB207CD}" srcId="{35891984-0BCC-4DAC-A606-CCA3974A3030}" destId="{9B46A251-0376-48EC-8783-7D87346BE42A}" srcOrd="1" destOrd="0" parTransId="{1512B2F6-8467-4F30-9F98-0635106DF090}" sibTransId="{1CF4651C-B262-4485-847F-382A7CBC5E15}"/>
    <dgm:cxn modelId="{2B2EEBAD-5C27-4DD5-A1CF-791B214D8515}" type="presOf" srcId="{9B46A251-0376-48EC-8783-7D87346BE42A}" destId="{0263D0C7-BA49-422F-9C8A-73679AAE164F}" srcOrd="0" destOrd="0" presId="urn:microsoft.com/office/officeart/2018/2/layout/IconVerticalSolidList"/>
    <dgm:cxn modelId="{40263EFA-DD32-47E6-99B3-38D369384224}" type="presOf" srcId="{5FE250C5-554F-450B-93A6-3F1449DF6CDB}" destId="{A461C699-4F57-4489-A137-5B19EFEC424D}" srcOrd="0" destOrd="0" presId="urn:microsoft.com/office/officeart/2018/2/layout/IconVerticalSolidList"/>
    <dgm:cxn modelId="{66A8092D-5B05-4EDD-BB8C-8F45AE4E8690}" type="presParOf" srcId="{50AE056D-B82E-4229-B1D0-0F0AA33B2FEB}" destId="{6DEB79B8-F57E-4692-9854-092F3C4F5397}" srcOrd="0" destOrd="0" presId="urn:microsoft.com/office/officeart/2018/2/layout/IconVerticalSolidList"/>
    <dgm:cxn modelId="{C5E64362-1415-46F3-B632-7FA3961B280D}" type="presParOf" srcId="{6DEB79B8-F57E-4692-9854-092F3C4F5397}" destId="{3D68772F-E878-4A3D-AE0B-E9044EBC942F}" srcOrd="0" destOrd="0" presId="urn:microsoft.com/office/officeart/2018/2/layout/IconVerticalSolidList"/>
    <dgm:cxn modelId="{81F40510-0019-45E0-979E-A418F52F713D}" type="presParOf" srcId="{6DEB79B8-F57E-4692-9854-092F3C4F5397}" destId="{7CC0D9C5-B2AF-4C89-BD2D-79AED19548C2}" srcOrd="1" destOrd="0" presId="urn:microsoft.com/office/officeart/2018/2/layout/IconVerticalSolidList"/>
    <dgm:cxn modelId="{0C3138DE-6294-41D9-824E-5BA9B33CAA34}" type="presParOf" srcId="{6DEB79B8-F57E-4692-9854-092F3C4F5397}" destId="{E5564C3C-3FD5-4356-97E3-509755ABB7B7}" srcOrd="2" destOrd="0" presId="urn:microsoft.com/office/officeart/2018/2/layout/IconVerticalSolidList"/>
    <dgm:cxn modelId="{3B775D22-91B0-4EFC-AB71-7B8EA5055FB7}" type="presParOf" srcId="{6DEB79B8-F57E-4692-9854-092F3C4F5397}" destId="{F3223CDF-5DDF-4A99-A6C9-8B4B5CA65012}" srcOrd="3" destOrd="0" presId="urn:microsoft.com/office/officeart/2018/2/layout/IconVerticalSolidList"/>
    <dgm:cxn modelId="{0D696F81-D3B4-4C03-96ED-99A7186378C6}" type="presParOf" srcId="{50AE056D-B82E-4229-B1D0-0F0AA33B2FEB}" destId="{BBB8C1EC-1F44-46EC-9D75-FB5EFA09465F}" srcOrd="1" destOrd="0" presId="urn:microsoft.com/office/officeart/2018/2/layout/IconVerticalSolidList"/>
    <dgm:cxn modelId="{6969F515-FC2A-4078-9812-3CEC970DC6FF}" type="presParOf" srcId="{50AE056D-B82E-4229-B1D0-0F0AA33B2FEB}" destId="{82E3C402-9393-4B9A-9A74-7A4AAC665957}" srcOrd="2" destOrd="0" presId="urn:microsoft.com/office/officeart/2018/2/layout/IconVerticalSolidList"/>
    <dgm:cxn modelId="{177F90E4-F27E-4344-A554-4474CA027B10}" type="presParOf" srcId="{82E3C402-9393-4B9A-9A74-7A4AAC665957}" destId="{8A66F5A5-78EA-4269-9A02-3F3F689C1EBD}" srcOrd="0" destOrd="0" presId="urn:microsoft.com/office/officeart/2018/2/layout/IconVerticalSolidList"/>
    <dgm:cxn modelId="{BB3A38D5-A189-4600-845B-4B3FC05D1601}" type="presParOf" srcId="{82E3C402-9393-4B9A-9A74-7A4AAC665957}" destId="{06A4DA36-DE84-44D3-A9F3-21DB22DDB405}" srcOrd="1" destOrd="0" presId="urn:microsoft.com/office/officeart/2018/2/layout/IconVerticalSolidList"/>
    <dgm:cxn modelId="{F498FA19-6C8F-459D-BBB1-CCFD7CC916B1}" type="presParOf" srcId="{82E3C402-9393-4B9A-9A74-7A4AAC665957}" destId="{0AA17BBE-3069-4785-8053-0F37A07C8506}" srcOrd="2" destOrd="0" presId="urn:microsoft.com/office/officeart/2018/2/layout/IconVerticalSolidList"/>
    <dgm:cxn modelId="{176BF751-39EB-44ED-BF0B-04EB4D00468B}" type="presParOf" srcId="{82E3C402-9393-4B9A-9A74-7A4AAC665957}" destId="{0263D0C7-BA49-422F-9C8A-73679AAE164F}" srcOrd="3" destOrd="0" presId="urn:microsoft.com/office/officeart/2018/2/layout/IconVerticalSolidList"/>
    <dgm:cxn modelId="{553874C5-1C7F-4E0B-AF0B-6FBEE3C23AF4}" type="presParOf" srcId="{50AE056D-B82E-4229-B1D0-0F0AA33B2FEB}" destId="{C8AAC843-F482-4A9B-A292-DF0844320035}" srcOrd="3" destOrd="0" presId="urn:microsoft.com/office/officeart/2018/2/layout/IconVerticalSolidList"/>
    <dgm:cxn modelId="{1D0BABED-8D2B-4949-B784-F44ED8F36D9D}" type="presParOf" srcId="{50AE056D-B82E-4229-B1D0-0F0AA33B2FEB}" destId="{12EDC7E8-E8DA-4476-8CCE-648000E6CFFE}" srcOrd="4" destOrd="0" presId="urn:microsoft.com/office/officeart/2018/2/layout/IconVerticalSolidList"/>
    <dgm:cxn modelId="{3D77B143-E1D4-494E-AD5C-FDE97373E419}" type="presParOf" srcId="{12EDC7E8-E8DA-4476-8CCE-648000E6CFFE}" destId="{912E2D76-6128-45AD-9132-65D96837E78F}" srcOrd="0" destOrd="0" presId="urn:microsoft.com/office/officeart/2018/2/layout/IconVerticalSolidList"/>
    <dgm:cxn modelId="{C42E65E9-48D6-4748-91F6-B5A3F01444C0}" type="presParOf" srcId="{12EDC7E8-E8DA-4476-8CCE-648000E6CFFE}" destId="{4136F015-AFA4-45BB-A08F-1C368990FBA4}" srcOrd="1" destOrd="0" presId="urn:microsoft.com/office/officeart/2018/2/layout/IconVerticalSolidList"/>
    <dgm:cxn modelId="{AA4C8550-41B8-42C4-895C-1CABB000E770}" type="presParOf" srcId="{12EDC7E8-E8DA-4476-8CCE-648000E6CFFE}" destId="{B29CBB44-C324-44E4-B4B3-261325004C29}" srcOrd="2" destOrd="0" presId="urn:microsoft.com/office/officeart/2018/2/layout/IconVerticalSolidList"/>
    <dgm:cxn modelId="{4F069C68-59BC-4402-81FA-A6123AA8E97C}" type="presParOf" srcId="{12EDC7E8-E8DA-4476-8CCE-648000E6CFFE}" destId="{A461C699-4F57-4489-A137-5B19EFEC424D}" srcOrd="3" destOrd="0" presId="urn:microsoft.com/office/officeart/2018/2/layout/IconVerticalSolidList"/>
    <dgm:cxn modelId="{7D0B50A8-EC7B-48E3-BE36-B508A3C6246E}" type="presParOf" srcId="{50AE056D-B82E-4229-B1D0-0F0AA33B2FEB}" destId="{EA902DED-FC78-4240-9287-73C98AC67583}" srcOrd="5" destOrd="0" presId="urn:microsoft.com/office/officeart/2018/2/layout/IconVerticalSolidList"/>
    <dgm:cxn modelId="{F28C9D36-704A-407C-8BC4-6AD749D292C7}" type="presParOf" srcId="{50AE056D-B82E-4229-B1D0-0F0AA33B2FEB}" destId="{3BD39BCF-8F9B-4FE4-8D68-1EF93E7055FE}" srcOrd="6" destOrd="0" presId="urn:microsoft.com/office/officeart/2018/2/layout/IconVerticalSolidList"/>
    <dgm:cxn modelId="{254CC0F8-3F8D-44C7-B01B-FFE988173BF3}" type="presParOf" srcId="{3BD39BCF-8F9B-4FE4-8D68-1EF93E7055FE}" destId="{B7BF3830-F48F-41FE-8B64-C267CBBFE908}" srcOrd="0" destOrd="0" presId="urn:microsoft.com/office/officeart/2018/2/layout/IconVerticalSolidList"/>
    <dgm:cxn modelId="{64842B3D-A941-4023-85E5-2E30C166D61D}" type="presParOf" srcId="{3BD39BCF-8F9B-4FE4-8D68-1EF93E7055FE}" destId="{C138A536-68B5-4FDA-84C3-0CD5EDE3471D}" srcOrd="1" destOrd="0" presId="urn:microsoft.com/office/officeart/2018/2/layout/IconVerticalSolidList"/>
    <dgm:cxn modelId="{E1E53BEE-9252-4FEA-AEEE-3D2E3BD18B5E}" type="presParOf" srcId="{3BD39BCF-8F9B-4FE4-8D68-1EF93E7055FE}" destId="{822DE2AF-E55C-46AA-885A-2552CA89B79D}" srcOrd="2" destOrd="0" presId="urn:microsoft.com/office/officeart/2018/2/layout/IconVerticalSolidList"/>
    <dgm:cxn modelId="{A8BB7861-DC0E-4A49-8316-302E88937F58}" type="presParOf" srcId="{3BD39BCF-8F9B-4FE4-8D68-1EF93E7055FE}" destId="{E5B2ACE3-0552-47F3-B386-85D83845954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8772F-E878-4A3D-AE0B-E9044EBC942F}">
      <dsp:nvSpPr>
        <dsp:cNvPr id="0" name=""/>
        <dsp:cNvSpPr/>
      </dsp:nvSpPr>
      <dsp:spPr>
        <a:xfrm>
          <a:off x="0" y="1661"/>
          <a:ext cx="4988440" cy="8422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C0D9C5-B2AF-4C89-BD2D-79AED19548C2}">
      <dsp:nvSpPr>
        <dsp:cNvPr id="0" name=""/>
        <dsp:cNvSpPr/>
      </dsp:nvSpPr>
      <dsp:spPr>
        <a:xfrm>
          <a:off x="254784" y="191171"/>
          <a:ext cx="463244" cy="4632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23CDF-5DDF-4A99-A6C9-8B4B5CA65012}">
      <dsp:nvSpPr>
        <dsp:cNvPr id="0" name=""/>
        <dsp:cNvSpPr/>
      </dsp:nvSpPr>
      <dsp:spPr>
        <a:xfrm>
          <a:off x="972813" y="1661"/>
          <a:ext cx="4015626" cy="842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140" tIns="89140" rIns="89140" bIns="8914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Advertise</a:t>
          </a:r>
        </a:p>
      </dsp:txBody>
      <dsp:txXfrm>
        <a:off x="972813" y="1661"/>
        <a:ext cx="4015626" cy="842263"/>
      </dsp:txXfrm>
    </dsp:sp>
    <dsp:sp modelId="{8A66F5A5-78EA-4269-9A02-3F3F689C1EBD}">
      <dsp:nvSpPr>
        <dsp:cNvPr id="0" name=""/>
        <dsp:cNvSpPr/>
      </dsp:nvSpPr>
      <dsp:spPr>
        <a:xfrm>
          <a:off x="0" y="1054490"/>
          <a:ext cx="4988440" cy="8422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A4DA36-DE84-44D3-A9F3-21DB22DDB405}">
      <dsp:nvSpPr>
        <dsp:cNvPr id="0" name=""/>
        <dsp:cNvSpPr/>
      </dsp:nvSpPr>
      <dsp:spPr>
        <a:xfrm>
          <a:off x="254784" y="1243999"/>
          <a:ext cx="463244" cy="4632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63D0C7-BA49-422F-9C8A-73679AAE164F}">
      <dsp:nvSpPr>
        <dsp:cNvPr id="0" name=""/>
        <dsp:cNvSpPr/>
      </dsp:nvSpPr>
      <dsp:spPr>
        <a:xfrm>
          <a:off x="972813" y="1054490"/>
          <a:ext cx="4015626" cy="842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140" tIns="89140" rIns="89140" bIns="8914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Look at all possible applicants</a:t>
          </a:r>
        </a:p>
      </dsp:txBody>
      <dsp:txXfrm>
        <a:off x="972813" y="1054490"/>
        <a:ext cx="4015626" cy="842263"/>
      </dsp:txXfrm>
    </dsp:sp>
    <dsp:sp modelId="{912E2D76-6128-45AD-9132-65D96837E78F}">
      <dsp:nvSpPr>
        <dsp:cNvPr id="0" name=""/>
        <dsp:cNvSpPr/>
      </dsp:nvSpPr>
      <dsp:spPr>
        <a:xfrm>
          <a:off x="0" y="2107319"/>
          <a:ext cx="4988440" cy="8422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36F015-AFA4-45BB-A08F-1C368990FBA4}">
      <dsp:nvSpPr>
        <dsp:cNvPr id="0" name=""/>
        <dsp:cNvSpPr/>
      </dsp:nvSpPr>
      <dsp:spPr>
        <a:xfrm>
          <a:off x="254784" y="2296828"/>
          <a:ext cx="463244" cy="4632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1C699-4F57-4489-A137-5B19EFEC424D}">
      <dsp:nvSpPr>
        <dsp:cNvPr id="0" name=""/>
        <dsp:cNvSpPr/>
      </dsp:nvSpPr>
      <dsp:spPr>
        <a:xfrm>
          <a:off x="972813" y="2107319"/>
          <a:ext cx="4015626" cy="842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140" tIns="89140" rIns="89140" bIns="8914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We are working on getting an online application</a:t>
          </a:r>
        </a:p>
      </dsp:txBody>
      <dsp:txXfrm>
        <a:off x="972813" y="2107319"/>
        <a:ext cx="4015626" cy="842263"/>
      </dsp:txXfrm>
    </dsp:sp>
    <dsp:sp modelId="{B7BF3830-F48F-41FE-8B64-C267CBBFE908}">
      <dsp:nvSpPr>
        <dsp:cNvPr id="0" name=""/>
        <dsp:cNvSpPr/>
      </dsp:nvSpPr>
      <dsp:spPr>
        <a:xfrm>
          <a:off x="0" y="3160148"/>
          <a:ext cx="4988440" cy="8422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8A536-68B5-4FDA-84C3-0CD5EDE3471D}">
      <dsp:nvSpPr>
        <dsp:cNvPr id="0" name=""/>
        <dsp:cNvSpPr/>
      </dsp:nvSpPr>
      <dsp:spPr>
        <a:xfrm>
          <a:off x="254784" y="3349657"/>
          <a:ext cx="463244" cy="4632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B2ACE3-0552-47F3-B386-85D83845954C}">
      <dsp:nvSpPr>
        <dsp:cNvPr id="0" name=""/>
        <dsp:cNvSpPr/>
      </dsp:nvSpPr>
      <dsp:spPr>
        <a:xfrm>
          <a:off x="972813" y="3160148"/>
          <a:ext cx="4015626" cy="842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140" tIns="89140" rIns="89140" bIns="8914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Renters can get help too	</a:t>
          </a:r>
        </a:p>
      </dsp:txBody>
      <dsp:txXfrm>
        <a:off x="972813" y="3160148"/>
        <a:ext cx="4015626" cy="842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5646" tIns="47823" rIns="95646" bIns="4782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5646" tIns="47823" rIns="95646" bIns="47823" rtlCol="0"/>
          <a:lstStyle>
            <a:lvl1pPr algn="r">
              <a:defRPr sz="1300"/>
            </a:lvl1pPr>
          </a:lstStyle>
          <a:p>
            <a:fld id="{5B6C9176-1207-4803-ABC8-63C6634707D3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46" tIns="47823" rIns="95646" bIns="478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5646" tIns="47823" rIns="95646" bIns="478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7"/>
          </a:xfrm>
          <a:prstGeom prst="rect">
            <a:avLst/>
          </a:prstGeom>
        </p:spPr>
        <p:txBody>
          <a:bodyPr vert="horz" lIns="95646" tIns="47823" rIns="95646" bIns="4782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7"/>
          </a:xfrm>
          <a:prstGeom prst="rect">
            <a:avLst/>
          </a:prstGeom>
        </p:spPr>
        <p:txBody>
          <a:bodyPr vert="horz" lIns="95646" tIns="47823" rIns="95646" bIns="47823" rtlCol="0" anchor="b"/>
          <a:lstStyle>
            <a:lvl1pPr algn="r">
              <a:defRPr sz="1300"/>
            </a:lvl1pPr>
          </a:lstStyle>
          <a:p>
            <a:fld id="{B798D03E-0497-4C1A-97D4-013160A09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21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8D03E-0497-4C1A-97D4-013160A0908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73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4660106"/>
            <a:ext cx="7772400" cy="27384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4660106"/>
            <a:ext cx="685800" cy="27384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2EA1F1D-FE9A-44FC-A549-FBBBD47DF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06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600450"/>
            <a:ext cx="8153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3400" y="459581"/>
            <a:ext cx="8153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025503"/>
            <a:ext cx="8153400" cy="5274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F1D-FE9A-44FC-A549-FBBBD47DF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42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b="1">
                <a:solidFill>
                  <a:srgbClr val="15368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257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2EA1F1D-FE9A-44FC-A549-FBBBD47DF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3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F1D-FE9A-44FC-A549-FBBBD47DF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44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68191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43051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F1D-FE9A-44FC-A549-FBBBD47DF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9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F1D-FE9A-44FC-A549-FBBBD47DF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55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latin typeface="Candara" panose="020E05020303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latin typeface="Candara" panose="020E05020303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F1D-FE9A-44FC-A549-FBBBD47DF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88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F1D-FE9A-44FC-A549-FBBBD47DF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09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4660106"/>
            <a:ext cx="7772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4660106"/>
            <a:ext cx="685800" cy="273844"/>
          </a:xfrm>
        </p:spPr>
        <p:txBody>
          <a:bodyPr/>
          <a:lstStyle/>
          <a:p>
            <a:fld id="{B2EA1F1D-FE9A-44FC-A549-FBBBD47DF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64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3967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F1D-FE9A-44FC-A549-FBBBD47DF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2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276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4660106"/>
            <a:ext cx="6019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4660106"/>
            <a:ext cx="685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2EA1F1D-FE9A-44FC-A549-FBBBD47DFB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37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153683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yhousing.org/Partners/Developers/Single-Family/Weatherization-Assistance/Pages/default.aspx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yhousing.org/Partners/Developers/Single-Family/Pages/Housing-Developers.aspx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74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F9D93-73CF-5D30-BBBE-90FEE3F38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77" y="411480"/>
            <a:ext cx="7157554" cy="8915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Priority Points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E09D4-40C0-E86F-83F3-11B4F23D1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428750"/>
            <a:ext cx="6207020" cy="3013255"/>
          </a:xfrm>
        </p:spPr>
        <p:txBody>
          <a:bodyPr anchor="ctr">
            <a:normAutofit fontScale="85000" lnSpcReduction="10000"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Elderly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Disabled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Children below the age of 6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Energy burden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+mj-lt"/>
              </a:rPr>
              <a:t>Immediate service to families in danger of losing their children due to a weatherization issue.</a:t>
            </a:r>
          </a:p>
          <a:p>
            <a:pPr marL="0" indent="0">
              <a:buNone/>
              <a:defRPr/>
            </a:pP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9136FD56-16AE-D77B-FE56-857A7F270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923" y="4375780"/>
            <a:ext cx="148329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50" dirty="0"/>
              <a:t>WXPM Page 27-29</a:t>
            </a:r>
          </a:p>
        </p:txBody>
      </p:sp>
    </p:spTree>
    <p:extLst>
      <p:ext uri="{BB962C8B-B14F-4D97-AF65-F5344CB8AC3E}">
        <p14:creationId xmlns:p14="http://schemas.microsoft.com/office/powerpoint/2010/main" val="126465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>
            <a:extLst>
              <a:ext uri="{FF2B5EF4-FFF2-40B4-BE49-F238E27FC236}">
                <a16:creationId xmlns:a16="http://schemas.microsoft.com/office/drawing/2014/main" id="{EC21B971-A92A-C9F4-E3B8-2280CEAFD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128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/>
              <a:t>Energy Burden vs. Energy User</a:t>
            </a:r>
          </a:p>
        </p:txBody>
      </p:sp>
      <p:sp>
        <p:nvSpPr>
          <p:cNvPr id="20483" name="Content Placeholder 4">
            <a:extLst>
              <a:ext uri="{FF2B5EF4-FFF2-40B4-BE49-F238E27FC236}">
                <a16:creationId xmlns:a16="http://schemas.microsoft.com/office/drawing/2014/main" id="{99EA9FDF-671D-63B0-B267-663D284E5A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633092"/>
            <a:ext cx="3823335" cy="2846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1800" u="sng" dirty="0"/>
              <a:t>High Energy Burden</a:t>
            </a:r>
          </a:p>
          <a:p>
            <a:pPr marL="0" indent="0">
              <a:buNone/>
            </a:pPr>
            <a:endParaRPr lang="en-US" altLang="en-US" sz="1800" dirty="0"/>
          </a:p>
          <a:p>
            <a:pPr marL="0" indent="0">
              <a:buNone/>
            </a:pPr>
            <a:r>
              <a:rPr lang="en-US" altLang="en-US" sz="1800" dirty="0"/>
              <a:t>Costs of utilities are 34% or more of income.</a:t>
            </a:r>
          </a:p>
        </p:txBody>
      </p:sp>
      <p:sp>
        <p:nvSpPr>
          <p:cNvPr id="20484" name="Content Placeholder 5">
            <a:extLst>
              <a:ext uri="{FF2B5EF4-FFF2-40B4-BE49-F238E27FC236}">
                <a16:creationId xmlns:a16="http://schemas.microsoft.com/office/drawing/2014/main" id="{05E690F8-52DF-E462-9635-2DE71BE70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2015" y="1633092"/>
            <a:ext cx="3823335" cy="2846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1800" u="sng" dirty="0"/>
              <a:t>High Energy User</a:t>
            </a:r>
          </a:p>
          <a:p>
            <a:pPr marL="0" indent="0">
              <a:buNone/>
            </a:pPr>
            <a:endParaRPr lang="en-US" altLang="en-US" sz="1800" dirty="0"/>
          </a:p>
          <a:p>
            <a:pPr marL="0" indent="0">
              <a:buNone/>
            </a:pPr>
            <a:r>
              <a:rPr lang="en-US" altLang="en-US" sz="1800" dirty="0"/>
              <a:t>Costs of utilities are high.</a:t>
            </a:r>
          </a:p>
          <a:p>
            <a:pPr marL="0" indent="0">
              <a:buNone/>
            </a:pPr>
            <a:endParaRPr lang="en-US" alt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19B2E5A9-5489-0433-0206-8EEFFF9C6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"/>
            <a:ext cx="77724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id="{44288E9A-B284-2D45-8AFE-E07F44392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7151"/>
            <a:ext cx="563880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FEC97-43E9-3FD6-83D4-D5C089708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How many applications do you need?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90654-F6D5-C191-771E-A7486B4E8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13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/>
              <a:t>Not every application becomes a project</a:t>
            </a:r>
          </a:p>
          <a:p>
            <a:pPr lvl="1"/>
            <a:r>
              <a:rPr lang="en-US" sz="1500" dirty="0"/>
              <a:t>Ineligible client</a:t>
            </a:r>
          </a:p>
          <a:p>
            <a:pPr lvl="1"/>
            <a:r>
              <a:rPr lang="en-US" sz="1500" dirty="0"/>
              <a:t>Deferrals and cancellations</a:t>
            </a:r>
          </a:p>
          <a:p>
            <a:pPr lvl="1"/>
            <a:r>
              <a:rPr lang="en-US" sz="1500" dirty="0"/>
              <a:t>48% deferral rate!  This means nearly half of your applications are not going to turn into projects or completions!!!</a:t>
            </a:r>
          </a:p>
          <a:p>
            <a:pPr lvl="1"/>
            <a:r>
              <a:rPr lang="en-US" sz="1500" dirty="0"/>
              <a:t>This </a:t>
            </a:r>
            <a:r>
              <a:rPr lang="en-US" sz="1500" u="sng" dirty="0"/>
              <a:t>does not </a:t>
            </a:r>
            <a:r>
              <a:rPr lang="en-US" sz="1500" dirty="0"/>
              <a:t>actually account for all deferrals since they were not required to be entered for the entire year.  Some of your data suggests needing 5-6 applications per completed unit.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356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E255F-C9E5-B0FD-B23E-AACE4E692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does it cost?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08EEF-5AEA-35BF-8390-0E7865DAC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cap on health &amp; safety but must seek approval over $4,000</a:t>
            </a:r>
          </a:p>
          <a:p>
            <a:r>
              <a:rPr lang="en-US" dirty="0"/>
              <a:t>Energy Conservation Measures should average $8,250 (in 2024) in DOE funding (no cap in LIHEAP funding)</a:t>
            </a:r>
          </a:p>
        </p:txBody>
      </p:sp>
    </p:spTree>
    <p:extLst>
      <p:ext uri="{BB962C8B-B14F-4D97-AF65-F5344CB8AC3E}">
        <p14:creationId xmlns:p14="http://schemas.microsoft.com/office/powerpoint/2010/main" val="3467176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31E9E-C7D9-86BE-4ADF-96007442C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energy retrofits?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32A52-4023-9AB3-2CD4-216AC0544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Air sealing (caulking windows, doors, and cracks)</a:t>
            </a:r>
          </a:p>
          <a:p>
            <a:r>
              <a:rPr lang="en-US" dirty="0"/>
              <a:t>Adding insulation (attics, walls, crawl spaces)</a:t>
            </a:r>
          </a:p>
          <a:p>
            <a:r>
              <a:rPr lang="en-US" dirty="0"/>
              <a:t>Replacing refrigerators and gas stoves (LH only)</a:t>
            </a:r>
          </a:p>
          <a:p>
            <a:r>
              <a:rPr lang="en-US" dirty="0"/>
              <a:t>Proper venting of clothes dryer</a:t>
            </a:r>
          </a:p>
          <a:p>
            <a:r>
              <a:rPr lang="en-US" dirty="0"/>
              <a:t>Ensuring heat is present</a:t>
            </a:r>
          </a:p>
        </p:txBody>
      </p:sp>
    </p:spTree>
    <p:extLst>
      <p:ext uri="{BB962C8B-B14F-4D97-AF65-F5344CB8AC3E}">
        <p14:creationId xmlns:p14="http://schemas.microsoft.com/office/powerpoint/2010/main" val="1101292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33B34-5E3D-E73E-982E-59D52F7E9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Are other general repairs allowed?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B56DA-93BD-3A95-7CFB-747B42311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repairs are allowed under Weatherization Ready.</a:t>
            </a:r>
          </a:p>
          <a:p>
            <a:r>
              <a:rPr lang="en-US" dirty="0"/>
              <a:t>Must be related to a deferral.</a:t>
            </a:r>
          </a:p>
          <a:p>
            <a:r>
              <a:rPr lang="en-US" dirty="0"/>
              <a:t>Cannot include all needed repairs; only repairs to prevent deferrals.</a:t>
            </a:r>
          </a:p>
        </p:txBody>
      </p:sp>
    </p:spTree>
    <p:extLst>
      <p:ext uri="{BB962C8B-B14F-4D97-AF65-F5344CB8AC3E}">
        <p14:creationId xmlns:p14="http://schemas.microsoft.com/office/powerpoint/2010/main" val="1785401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D67BB3D6-5B9D-F6CE-E31E-92434D6D8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an appropriate deferral?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4C1D2D77-9775-AD68-8E88-A9063A371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Health &amp; safety – Ex: mold, pest infestation, asbestos</a:t>
            </a:r>
          </a:p>
          <a:p>
            <a:r>
              <a:rPr lang="en-US" altLang="en-US" dirty="0"/>
              <a:t>Housing Repairs – Ex: roof repair</a:t>
            </a:r>
          </a:p>
          <a:p>
            <a:r>
              <a:rPr lang="en-US" altLang="en-US" dirty="0"/>
              <a:t>Client issues – Ex: threats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6B119-C53D-39DC-92BD-450401F03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Weatherization Ready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AC911-68C9-EA89-4AC3-9A9840CCA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78064"/>
            <a:ext cx="4038600" cy="3394472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1500" dirty="0"/>
              <a:t>Households that reach the top of the waiting list due to priority points but are deferred due to needed repairs.</a:t>
            </a:r>
          </a:p>
          <a:p>
            <a:pPr>
              <a:buFont typeface="+mj-lt"/>
              <a:buAutoNum type="arabicPeriod"/>
            </a:pPr>
            <a:r>
              <a:rPr lang="en-US" sz="1500" dirty="0"/>
              <a:t>Pre-inspection or complete walk through of home to identify all deferral reasons to determine eligibility</a:t>
            </a:r>
          </a:p>
          <a:p>
            <a:pPr>
              <a:buFont typeface="+mj-lt"/>
              <a:buAutoNum type="arabicPeriod"/>
            </a:pPr>
            <a:r>
              <a:rPr lang="en-US" sz="1500" dirty="0"/>
              <a:t>$10,000 ACPU</a:t>
            </a:r>
          </a:p>
          <a:p>
            <a:pPr>
              <a:buFont typeface="+mj-lt"/>
              <a:buAutoNum type="arabicPeriod"/>
            </a:pPr>
            <a:r>
              <a:rPr lang="en-US" sz="1500" dirty="0"/>
              <a:t>Repairs: asbestos, electrical, mold &amp; moisture, pest infestation, roof repair, sanitary problems, structural, plumbing. (No major structure repairs)</a:t>
            </a:r>
          </a:p>
          <a:p>
            <a:endParaRPr lang="en-US" sz="1500" dirty="0"/>
          </a:p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F23EBD8-26B8-C076-2B73-3C3A4A675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352550"/>
            <a:ext cx="4038600" cy="3394472"/>
          </a:xfrm>
        </p:spPr>
        <p:txBody>
          <a:bodyPr>
            <a:normAutofit/>
          </a:bodyPr>
          <a:lstStyle/>
          <a:p>
            <a:pPr marL="346472" indent="-346472">
              <a:buNone/>
            </a:pPr>
            <a:r>
              <a:rPr lang="en-US" sz="1500" dirty="0"/>
              <a:t>5. 	Reach out to contractor for bid</a:t>
            </a:r>
          </a:p>
          <a:p>
            <a:pPr marL="471488" lvl="2" indent="-128588"/>
            <a:r>
              <a:rPr lang="en-US" sz="1050" dirty="0"/>
              <a:t>Electrical, HVAC, &amp; Plumbing must be a licensed contractor</a:t>
            </a:r>
            <a:endParaRPr lang="en-US" sz="1350" dirty="0"/>
          </a:p>
          <a:p>
            <a:pPr marL="346472" indent="-346472">
              <a:buNone/>
            </a:pPr>
            <a:r>
              <a:rPr lang="en-US" sz="1500" dirty="0"/>
              <a:t>6.	Complete </a:t>
            </a:r>
            <a:r>
              <a:rPr lang="en-US" sz="1500" dirty="0" err="1"/>
              <a:t>Wx</a:t>
            </a:r>
            <a:r>
              <a:rPr lang="en-US" sz="1500" dirty="0"/>
              <a:t> Ready Repair Program Request and send to KHC</a:t>
            </a:r>
          </a:p>
          <a:p>
            <a:pPr marL="342900" lvl="1" indent="0">
              <a:buNone/>
            </a:pPr>
            <a:r>
              <a:rPr lang="en-US" sz="1200" dirty="0"/>
              <a:t>	Include supporting documentation:</a:t>
            </a:r>
          </a:p>
          <a:p>
            <a:pPr lvl="2"/>
            <a:r>
              <a:rPr lang="en-US" sz="1050" dirty="0"/>
              <a:t>Audit/Scope of work for regular weatherization</a:t>
            </a:r>
          </a:p>
          <a:p>
            <a:pPr lvl="2"/>
            <a:r>
              <a:rPr lang="en-US" sz="1050" dirty="0"/>
              <a:t>Bid documentation</a:t>
            </a:r>
          </a:p>
          <a:p>
            <a:pPr lvl="2"/>
            <a:r>
              <a:rPr lang="en-US" sz="1050" dirty="0"/>
              <a:t>Photos</a:t>
            </a:r>
            <a:endParaRPr lang="en-US" sz="1350" dirty="0"/>
          </a:p>
          <a:p>
            <a:pPr marL="346472" indent="-346472">
              <a:buNone/>
            </a:pPr>
            <a:r>
              <a:rPr lang="en-US" sz="1500" dirty="0"/>
              <a:t>7.	KHC reviews and approves or denies request</a:t>
            </a:r>
          </a:p>
          <a:p>
            <a:pPr marL="346472" indent="-346472">
              <a:buAutoNum type="arabicPeriod" startAt="8"/>
            </a:pPr>
            <a:r>
              <a:rPr lang="en-US" sz="1500" dirty="0"/>
              <a:t>Complete repairs and invoice KHC</a:t>
            </a:r>
          </a:p>
          <a:p>
            <a:pPr marL="346472" indent="-346472">
              <a:buAutoNum type="arabicPeriod" startAt="8"/>
            </a:pPr>
            <a:r>
              <a:rPr lang="en-US" sz="1500" dirty="0"/>
              <a:t>Project must result in a DOE Completion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8120FE-0C07-E401-CADF-71399D649273}"/>
              </a:ext>
            </a:extLst>
          </p:cNvPr>
          <p:cNvSpPr txBox="1"/>
          <p:nvPr/>
        </p:nvSpPr>
        <p:spPr>
          <a:xfrm>
            <a:off x="628650" y="1018535"/>
            <a:ext cx="4431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Set aside funds to address deferrals</a:t>
            </a:r>
          </a:p>
        </p:txBody>
      </p:sp>
      <p:pic>
        <p:nvPicPr>
          <p:cNvPr id="12294" name="Picture 6" descr="14,500+ Mechanic Clipart Stock Illustrations, Royalty-Free Vector Graphics  &amp; Clip Art - iStock | Auto mechanic clipart">
            <a:extLst>
              <a:ext uri="{FF2B5EF4-FFF2-40B4-BE49-F238E27FC236}">
                <a16:creationId xmlns:a16="http://schemas.microsoft.com/office/drawing/2014/main" id="{E770B798-8C2A-55E6-F15F-D4ED43A1A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1722">
            <a:off x="7222797" y="273844"/>
            <a:ext cx="1292554" cy="129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342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Weatherization?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program – began in the 1970s</a:t>
            </a:r>
          </a:p>
          <a:p>
            <a:r>
              <a:rPr lang="en-US" dirty="0"/>
              <a:t>Funded under the Department of Energy &amp; Health &amp; Human Services Low-Income Heat &amp; Emergency Assistance Program</a:t>
            </a:r>
          </a:p>
          <a:p>
            <a:r>
              <a:rPr lang="en-US" dirty="0"/>
              <a:t>KHC began administering it in 2009</a:t>
            </a:r>
          </a:p>
        </p:txBody>
      </p:sp>
    </p:spTree>
    <p:extLst>
      <p:ext uri="{BB962C8B-B14F-4D97-AF65-F5344CB8AC3E}">
        <p14:creationId xmlns:p14="http://schemas.microsoft.com/office/powerpoint/2010/main" val="2298907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52387-9811-832B-04B7-59D8942E0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Weatherization Ready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0D3CD-90AB-4F88-4500-7026FD1CB0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71550"/>
            <a:ext cx="4038600" cy="3623073"/>
          </a:xfrm>
        </p:spPr>
        <p:txBody>
          <a:bodyPr/>
          <a:lstStyle/>
          <a:p>
            <a:r>
              <a:rPr lang="en-US" dirty="0"/>
              <a:t>Roof Repair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Asbestos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DBE57-EDC5-F721-71FE-8459F724C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70118" y="1093500"/>
            <a:ext cx="4038600" cy="3394472"/>
          </a:xfrm>
        </p:spPr>
        <p:txBody>
          <a:bodyPr/>
          <a:lstStyle/>
          <a:p>
            <a:r>
              <a:rPr lang="en-US" dirty="0"/>
              <a:t>Mold </a:t>
            </a:r>
            <a:r>
              <a:rPr lang="en-US"/>
              <a:t>&amp; Moisture/Pest </a:t>
            </a:r>
            <a:r>
              <a:rPr lang="en-US" dirty="0"/>
              <a:t>Infestation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6497BE-E607-E787-E4E0-75748AF45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2" y="1435957"/>
            <a:ext cx="1378756" cy="18354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770482-CF42-4A4B-EB90-C99033AFE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428750"/>
            <a:ext cx="1378755" cy="1842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04C79C-3C79-5CC3-693E-DE95B59BF5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0028" y="3631384"/>
            <a:ext cx="1531155" cy="13061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56A0F6-2B5B-A95C-172A-F5625706E5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952" y="4038424"/>
            <a:ext cx="1179643" cy="8990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C285B1-3E9C-C14F-8DC3-FD8C96380B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0061" y="2269475"/>
            <a:ext cx="2210151" cy="15613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FFDC6F-F4FB-0907-1B77-DC9A7D2C5E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7157" y="2998901"/>
            <a:ext cx="2265205" cy="148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68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08276-FB43-51F9-0A58-ABAC1134F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Wx</a:t>
            </a:r>
            <a:r>
              <a:rPr lang="en-US" dirty="0"/>
              <a:t> Crew do this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8D9D5-F0CD-A13A-C43A-271DE1DB2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https://www.kyhousing.org/Partners/Developers/Single-Family/Weatherization-Assistance/Pages/default.aspx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091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AA1C2-FB42-BDFD-A3F1-CA93AC59C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AHTF Home Repair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52335-37AC-9E92-1580-1D079BD0A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KHC operated</a:t>
            </a:r>
          </a:p>
          <a:p>
            <a:r>
              <a:rPr lang="en-US" dirty="0"/>
              <a:t>Nonprofits must apply for funding</a:t>
            </a:r>
          </a:p>
          <a:p>
            <a:r>
              <a:rPr lang="en-US" dirty="0"/>
              <a:t>Not every area will have access to it</a:t>
            </a:r>
          </a:p>
          <a:p>
            <a:r>
              <a:rPr lang="en-US" dirty="0">
                <a:hlinkClick r:id="rId2"/>
              </a:rPr>
              <a:t>https://www.kyhousing.org/Partners/Developers/Single-Family/Pages/Housing-Developers.aspx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337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E37C8-E961-4F77-AB95-F92D13021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488" y="178152"/>
            <a:ext cx="5915025" cy="994172"/>
          </a:xfrm>
        </p:spPr>
        <p:txBody>
          <a:bodyPr>
            <a:normAutofit/>
          </a:bodyPr>
          <a:lstStyle/>
          <a:p>
            <a:r>
              <a:rPr lang="en-US" sz="3000" dirty="0"/>
              <a:t>AHTF Home Repair At-a-Glance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D1644A7-F707-49F5-A318-27233C16B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405427"/>
              </p:ext>
            </p:extLst>
          </p:nvPr>
        </p:nvGraphicFramePr>
        <p:xfrm>
          <a:off x="762000" y="988842"/>
          <a:ext cx="6515101" cy="3976506"/>
        </p:xfrm>
        <a:graphic>
          <a:graphicData uri="http://schemas.openxmlformats.org/drawingml/2006/table">
            <a:tbl>
              <a:tblPr firstRow="1" firstCol="1" bandRow="1"/>
              <a:tblGrid>
                <a:gridCol w="1066800">
                  <a:extLst>
                    <a:ext uri="{9D8B030D-6E8A-4147-A177-3AD203B41FA5}">
                      <a16:colId xmlns:a16="http://schemas.microsoft.com/office/drawing/2014/main" val="2800018220"/>
                    </a:ext>
                  </a:extLst>
                </a:gridCol>
                <a:gridCol w="5448301">
                  <a:extLst>
                    <a:ext uri="{9D8B030D-6E8A-4147-A177-3AD203B41FA5}">
                      <a16:colId xmlns:a16="http://schemas.microsoft.com/office/drawing/2014/main" val="581156138"/>
                    </a:ext>
                  </a:extLst>
                </a:gridCol>
              </a:tblGrid>
              <a:tr h="899924">
                <a:tc>
                  <a:txBody>
                    <a:bodyPr/>
                    <a:lstStyle/>
                    <a:p>
                      <a:pPr marL="5397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Purpose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 stabilize the residences of low-income homeowners with essential repairs to keep or make their home habitable.  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156340"/>
                  </a:ext>
                </a:extLst>
              </a:tr>
              <a:tr h="1349881">
                <a:tc>
                  <a:txBody>
                    <a:bodyPr/>
                    <a:lstStyle/>
                    <a:p>
                      <a:pPr marL="5397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Eligible Households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Homeowners with combined household income </a:t>
                      </a:r>
                      <a:r>
                        <a:rPr lang="en-US" sz="1800" u="sng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60% AMI and non-home assets valued at no more than $50K. 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Homeowners must have ownership interest in the land and the home to be repaired. 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85725" marR="85725"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559366"/>
                  </a:ext>
                </a:extLst>
              </a:tr>
              <a:tr h="826777">
                <a:tc>
                  <a:txBody>
                    <a:bodyPr/>
                    <a:lstStyle/>
                    <a:p>
                      <a:pPr marL="5397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Eligible Properties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Single-family detached homes or qualified manufactured homes.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Must be the homeowner’s primary residence.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85725" marR="85725"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41809"/>
                  </a:ext>
                </a:extLst>
              </a:tr>
              <a:tr h="899924">
                <a:tc>
                  <a:txBody>
                    <a:bodyPr/>
                    <a:lstStyle/>
                    <a:p>
                      <a:pPr marL="5397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 Assistance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$20,000 per home.  No additional AHTF can go to a home during the 5-year deed restriction.  Assistance can be paired with other programs/funding sources.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371249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039E58B8-3FC3-4538-B336-0F8246594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288" y="1339968"/>
            <a:ext cx="13856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 sz="1350">
                <a:latin typeface="Arial" panose="020B0604020202020204" pitchFamily="34" charset="0"/>
              </a:rPr>
            </a:br>
            <a:endParaRPr lang="en-US" altLang="en-US" sz="13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193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7585" y="0"/>
            <a:ext cx="5868829" cy="1317188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lnSpc>
                <a:spcPts val="3420"/>
              </a:lnSpc>
            </a:pPr>
            <a:r>
              <a:rPr sz="3000" spc="-26" dirty="0"/>
              <a:t>Minimum Habitability </a:t>
            </a:r>
            <a:r>
              <a:rPr sz="3000" spc="-34" dirty="0"/>
              <a:t>Standards</a:t>
            </a:r>
            <a:r>
              <a:rPr sz="3000" spc="-172" dirty="0"/>
              <a:t> </a:t>
            </a:r>
            <a:r>
              <a:rPr sz="3000" spc="-23" dirty="0"/>
              <a:t>(MHS)</a:t>
            </a:r>
            <a:br>
              <a:rPr lang="en-US" sz="3000" spc="-23" dirty="0"/>
            </a:br>
            <a:r>
              <a:rPr lang="en-US" sz="3000" spc="-23" dirty="0"/>
              <a:t>Categories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1537096" y="1317188"/>
            <a:ext cx="6069806" cy="351779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25" dirty="0"/>
              <a:t>Structure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25" dirty="0"/>
              <a:t>Access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25" dirty="0"/>
              <a:t>Space and security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25" dirty="0"/>
              <a:t>Interior air quality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25" dirty="0"/>
              <a:t>Water Supply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25" dirty="0"/>
              <a:t>Sanitary Facilities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25" dirty="0"/>
              <a:t>Thermal environment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25" dirty="0"/>
              <a:t>Illumination and electricity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25" dirty="0"/>
              <a:t>Food preparation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25" dirty="0"/>
              <a:t>Sanitary conditions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25" dirty="0"/>
              <a:t>Fire safety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25" dirty="0"/>
              <a:t>Accessibility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25" dirty="0"/>
              <a:t>OPTIONAL Improvements (if funding allows): installation of a second entrance/exit (ingress/egress);  air conditioning; repairs to a 2</a:t>
            </a:r>
            <a:r>
              <a:rPr lang="en-US" sz="1425" baseline="30000" dirty="0"/>
              <a:t>nd</a:t>
            </a:r>
            <a:r>
              <a:rPr lang="en-US" sz="1425" dirty="0"/>
              <a:t> bathroom; replacement of functioning home systems that are at/near the end of their useful life; and/or energy-efficiency improvements</a:t>
            </a:r>
          </a:p>
        </p:txBody>
      </p:sp>
    </p:spTree>
    <p:extLst>
      <p:ext uri="{BB962C8B-B14F-4D97-AF65-F5344CB8AC3E}">
        <p14:creationId xmlns:p14="http://schemas.microsoft.com/office/powerpoint/2010/main" val="95925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78152-798D-9DB7-053E-508408F28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USDA 504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D237C-6F14-E2C9-C6D2-C2A0C9EA8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Loan or Grant</a:t>
            </a:r>
          </a:p>
          <a:p>
            <a:pPr lvl="1"/>
            <a:r>
              <a:rPr lang="en-US" dirty="0"/>
              <a:t>62 and over grant ($7,500 or $10,000 in a lifetime)</a:t>
            </a:r>
          </a:p>
          <a:p>
            <a:pPr lvl="1"/>
            <a:r>
              <a:rPr lang="en-US" dirty="0"/>
              <a:t>Over $7,500 it is a loan</a:t>
            </a:r>
          </a:p>
          <a:p>
            <a:r>
              <a:rPr lang="en-US" dirty="0"/>
              <a:t>80% AMI</a:t>
            </a:r>
          </a:p>
          <a:p>
            <a:r>
              <a:rPr lang="en-US" dirty="0"/>
              <a:t>Rural area (most of KY except Northern KY, Louisville, Lexington, Bowling Green, Owensboro, Hopkinsville, etc.)</a:t>
            </a:r>
          </a:p>
        </p:txBody>
      </p:sp>
    </p:spTree>
    <p:extLst>
      <p:ext uri="{BB962C8B-B14F-4D97-AF65-F5344CB8AC3E}">
        <p14:creationId xmlns:p14="http://schemas.microsoft.com/office/powerpoint/2010/main" val="724298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Keli Reynolds</a:t>
            </a:r>
            <a:br>
              <a:rPr lang="en-US" dirty="0"/>
            </a:br>
            <a:r>
              <a:rPr lang="en-US" dirty="0"/>
              <a:t>502-564-7630, ext. 414</a:t>
            </a:r>
            <a:br>
              <a:rPr lang="en-US" dirty="0"/>
            </a:br>
            <a:r>
              <a:rPr lang="en-US" dirty="0"/>
              <a:t>kreynolds@kyhousing.org</a:t>
            </a:r>
          </a:p>
        </p:txBody>
      </p:sp>
    </p:spTree>
    <p:extLst>
      <p:ext uri="{BB962C8B-B14F-4D97-AF65-F5344CB8AC3E}">
        <p14:creationId xmlns:p14="http://schemas.microsoft.com/office/powerpoint/2010/main" val="2826443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5D818-8A1D-22B7-A64F-DE9AC567E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does KY get?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6B3BE-49C9-1CD5-F1B0-0EC64390D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 Formula = $6 million</a:t>
            </a:r>
          </a:p>
          <a:p>
            <a:r>
              <a:rPr lang="en-US" dirty="0"/>
              <a:t>LIHEAP Formula = $10 million</a:t>
            </a:r>
          </a:p>
          <a:p>
            <a:r>
              <a:rPr lang="en-US" dirty="0"/>
              <a:t>DOE BIL = $51,972,421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120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58255-C568-6118-74EF-E0064BF41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80CB4-4E54-74D1-3815-239488F46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Conducts energy audits</a:t>
            </a:r>
          </a:p>
          <a:p>
            <a:r>
              <a:rPr lang="en-US" dirty="0"/>
              <a:t>Makes general repairs on deferrals</a:t>
            </a:r>
          </a:p>
          <a:p>
            <a:r>
              <a:rPr lang="en-US" dirty="0"/>
              <a:t>Installs energy saving measures/retrofits</a:t>
            </a:r>
          </a:p>
          <a:p>
            <a:r>
              <a:rPr lang="en-US" dirty="0"/>
              <a:t>Installs health &amp; safety measures</a:t>
            </a:r>
          </a:p>
          <a:p>
            <a:r>
              <a:rPr lang="en-US" dirty="0"/>
              <a:t>Ensures quality through certified inspectors</a:t>
            </a:r>
          </a:p>
        </p:txBody>
      </p:sp>
    </p:spTree>
    <p:extLst>
      <p:ext uri="{BB962C8B-B14F-4D97-AF65-F5344CB8AC3E}">
        <p14:creationId xmlns:p14="http://schemas.microsoft.com/office/powerpoint/2010/main" val="1569239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5F926-F616-4830-C093-767DC2C4F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2925" y="222069"/>
            <a:ext cx="3578705" cy="4735286"/>
          </a:xfrm>
        </p:spPr>
        <p:txBody>
          <a:bodyPr anchor="ctr"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sz="1500" dirty="0">
                <a:solidFill>
                  <a:schemeClr val="tx1">
                    <a:alpha val="80000"/>
                  </a:schemeClr>
                </a:solidFill>
              </a:rPr>
              <a:t>Client submits application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500" dirty="0">
                <a:solidFill>
                  <a:schemeClr val="tx1">
                    <a:alpha val="80000"/>
                  </a:schemeClr>
                </a:solidFill>
              </a:rPr>
              <a:t>Subgrantee checks income and dwelling eligibility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500" dirty="0">
                <a:solidFill>
                  <a:schemeClr val="tx1">
                    <a:alpha val="80000"/>
                  </a:schemeClr>
                </a:solidFill>
              </a:rPr>
              <a:t>Walkthrough and/or energy audit/ Pre client education (similar to pre-construction conference)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500" dirty="0">
                <a:solidFill>
                  <a:schemeClr val="tx1">
                    <a:alpha val="80000"/>
                  </a:schemeClr>
                </a:solidFill>
              </a:rPr>
              <a:t>Bid process (if applicable)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500" dirty="0">
                <a:solidFill>
                  <a:schemeClr val="tx1">
                    <a:alpha val="80000"/>
                  </a:schemeClr>
                </a:solidFill>
              </a:rPr>
              <a:t>Perform weatherization work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500" dirty="0">
                <a:solidFill>
                  <a:schemeClr val="tx1">
                    <a:alpha val="80000"/>
                  </a:schemeClr>
                </a:solidFill>
              </a:rPr>
              <a:t>QCI/Post client education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500" dirty="0">
                <a:solidFill>
                  <a:schemeClr val="tx1">
                    <a:alpha val="80000"/>
                  </a:schemeClr>
                </a:solidFill>
              </a:rPr>
              <a:t>Pay contractors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500" dirty="0">
                <a:solidFill>
                  <a:schemeClr val="tx1">
                    <a:alpha val="80000"/>
                  </a:schemeClr>
                </a:solidFill>
              </a:rPr>
              <a:t>Invoice for reimbursement</a:t>
            </a:r>
          </a:p>
          <a:p>
            <a:pPr marL="385763" indent="-385763">
              <a:buFont typeface="+mj-lt"/>
              <a:buAutoNum type="arabicPeriod"/>
            </a:pPr>
            <a:endParaRPr lang="en-US" sz="15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DA9DEF4-845E-4624-0C9A-9439D4085B7C}"/>
              </a:ext>
            </a:extLst>
          </p:cNvPr>
          <p:cNvSpPr/>
          <p:nvPr/>
        </p:nvSpPr>
        <p:spPr>
          <a:xfrm>
            <a:off x="664683" y="742950"/>
            <a:ext cx="3100388" cy="3200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Weatherization</a:t>
            </a:r>
          </a:p>
          <a:p>
            <a:pPr algn="ctr"/>
            <a:r>
              <a:rPr lang="en-US" sz="2500" dirty="0">
                <a:solidFill>
                  <a:schemeClr val="bg1"/>
                </a:solidFill>
              </a:rPr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522719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3DD9C-E083-C7FB-AB2A-79E268D5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6262"/>
            <a:ext cx="3733800" cy="4118372"/>
          </a:xfrm>
        </p:spPr>
        <p:txBody>
          <a:bodyPr>
            <a:normAutofit/>
          </a:bodyPr>
          <a:lstStyle/>
          <a:p>
            <a:r>
              <a:rPr lang="en-US" dirty="0"/>
              <a:t>How to get applications?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77157B91-0B01-37D4-AE6E-A7ABC17B84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145674"/>
              </p:ext>
            </p:extLst>
          </p:nvPr>
        </p:nvGraphicFramePr>
        <p:xfrm>
          <a:off x="3526911" y="628649"/>
          <a:ext cx="4988440" cy="4004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4674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2" name="Picture 18" descr="household income - Clip Art Library">
            <a:extLst>
              <a:ext uri="{FF2B5EF4-FFF2-40B4-BE49-F238E27FC236}">
                <a16:creationId xmlns:a16="http://schemas.microsoft.com/office/drawing/2014/main" id="{E252D984-0BF0-1710-0F6D-03C7D6C399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36" b="9090"/>
          <a:stretch/>
        </p:blipFill>
        <p:spPr bwMode="auto">
          <a:xfrm>
            <a:off x="4870448" y="1606152"/>
            <a:ext cx="4121152" cy="231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58A07B-5B5D-172F-97AF-CA3279085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/>
              <a:t>Income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34CCF-9E0C-5D4D-305B-E3F6EA89F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6152"/>
            <a:ext cx="5181600" cy="3263504"/>
          </a:xfrm>
        </p:spPr>
        <p:txBody>
          <a:bodyPr>
            <a:normAutofit lnSpcReduction="10000"/>
          </a:bodyPr>
          <a:lstStyle/>
          <a:p>
            <a:r>
              <a:rPr lang="en-US" sz="2600" dirty="0">
                <a:solidFill>
                  <a:srgbClr val="002060"/>
                </a:solidFill>
              </a:rPr>
              <a:t>WX800 – Application generated from Hancock</a:t>
            </a:r>
          </a:p>
          <a:p>
            <a:r>
              <a:rPr lang="en-US" sz="2600" dirty="0">
                <a:solidFill>
                  <a:srgbClr val="002060"/>
                </a:solidFill>
              </a:rPr>
              <a:t>Backup documentation</a:t>
            </a:r>
          </a:p>
          <a:p>
            <a:r>
              <a:rPr lang="en-US" sz="2600" dirty="0">
                <a:solidFill>
                  <a:srgbClr val="002060"/>
                </a:solidFill>
              </a:rPr>
              <a:t>Income – must be at 200% of Poverty Level (housing programs = 80% AMI)</a:t>
            </a:r>
          </a:p>
          <a:p>
            <a:r>
              <a:rPr lang="en-US" sz="2600" dirty="0">
                <a:solidFill>
                  <a:srgbClr val="002060"/>
                </a:solidFill>
              </a:rPr>
              <a:t>Income Formula is in WX Program Manual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258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2A211-C772-B801-9B6F-473EF0FA9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480060"/>
            <a:ext cx="3614166" cy="1110996"/>
          </a:xfrm>
        </p:spPr>
        <p:txBody>
          <a:bodyPr anchor="b">
            <a:normAutofit/>
          </a:bodyPr>
          <a:lstStyle/>
          <a:p>
            <a:r>
              <a:rPr lang="en-US" sz="4050"/>
              <a:t>Dwelling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5CB63-DE14-4CDB-0DF7-B7FB4448B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02" y="1995678"/>
            <a:ext cx="3614166" cy="2660904"/>
          </a:xfrm>
        </p:spPr>
        <p:txBody>
          <a:bodyPr anchor="t">
            <a:normAutofit/>
          </a:bodyPr>
          <a:lstStyle/>
          <a:p>
            <a:r>
              <a:rPr lang="en-US" sz="1650"/>
              <a:t>No Multi-family for the moment (5 or more)</a:t>
            </a:r>
          </a:p>
          <a:p>
            <a:r>
              <a:rPr lang="en-US" sz="1650"/>
              <a:t>Owner or Renter – deed or lease?</a:t>
            </a:r>
          </a:p>
          <a:p>
            <a:r>
              <a:rPr lang="en-US" sz="1650"/>
              <a:t>Renter – Landlord must agree to the program</a:t>
            </a:r>
          </a:p>
          <a:p>
            <a:r>
              <a:rPr lang="en-US" sz="1650"/>
              <a:t>Re-weatherization</a:t>
            </a:r>
          </a:p>
          <a:p>
            <a:pPr lvl="1"/>
            <a:r>
              <a:rPr lang="en-US" sz="1650"/>
              <a:t>DOE – 15-year rolling date</a:t>
            </a:r>
          </a:p>
          <a:p>
            <a:pPr lvl="1"/>
            <a:r>
              <a:rPr lang="en-US" sz="1650"/>
              <a:t>LIHEAP – on or before September 30, 2012</a:t>
            </a:r>
          </a:p>
        </p:txBody>
      </p:sp>
      <p:pic>
        <p:nvPicPr>
          <p:cNvPr id="7182" name="Picture 14" descr="Vector home flat icon cute house with blue roof private property sign">
            <a:extLst>
              <a:ext uri="{FF2B5EF4-FFF2-40B4-BE49-F238E27FC236}">
                <a16:creationId xmlns:a16="http://schemas.microsoft.com/office/drawing/2014/main" id="{5AA73EAB-B0B4-5D24-9C3F-94D89B16E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600000">
            <a:off x="4574286" y="524637"/>
            <a:ext cx="4094226" cy="409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145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13FCB-0C72-B79D-3091-4ECFA00B3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305" y="602217"/>
            <a:ext cx="3574748" cy="1090538"/>
          </a:xfrm>
        </p:spPr>
        <p:txBody>
          <a:bodyPr>
            <a:normAutofit/>
          </a:bodyPr>
          <a:lstStyle/>
          <a:p>
            <a:r>
              <a:rPr lang="en-US" sz="3000" dirty="0"/>
              <a:t>Client Utility Cost Calculation</a:t>
            </a:r>
          </a:p>
        </p:txBody>
      </p:sp>
      <p:pic>
        <p:nvPicPr>
          <p:cNvPr id="8196" name="Picture 4" descr="NJ utility bills assistance – Montclair Mutual Aid">
            <a:extLst>
              <a:ext uri="{FF2B5EF4-FFF2-40B4-BE49-F238E27FC236}">
                <a16:creationId xmlns:a16="http://schemas.microsoft.com/office/drawing/2014/main" id="{EB6B9158-5D8C-A8B1-A8D4-D929E0425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871789">
            <a:off x="505828" y="1313234"/>
            <a:ext cx="2839212" cy="280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BCF1D-87C6-2395-945D-D33D0FAED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804" y="1816262"/>
            <a:ext cx="3574462" cy="2515107"/>
          </a:xfrm>
        </p:spPr>
        <p:txBody>
          <a:bodyPr anchor="t">
            <a:normAutofit fontScale="85000" lnSpcReduction="20000"/>
          </a:bodyPr>
          <a:lstStyle/>
          <a:p>
            <a:r>
              <a:rPr lang="en-US" sz="1800" dirty="0"/>
              <a:t>Collect utility bills for the 12-month period prior to the calculation</a:t>
            </a:r>
          </a:p>
          <a:p>
            <a:pPr lvl="1"/>
            <a:r>
              <a:rPr lang="en-US" dirty="0"/>
              <a:t>If no 12 month, subgrantee can annualize </a:t>
            </a:r>
          </a:p>
          <a:p>
            <a:r>
              <a:rPr lang="en-US" sz="1800" dirty="0"/>
              <a:t>Minimum usage fees should be included</a:t>
            </a:r>
          </a:p>
          <a:p>
            <a:pPr lvl="1"/>
            <a:r>
              <a:rPr lang="en-US" dirty="0"/>
              <a:t>Need for the NEAT/MHEA</a:t>
            </a:r>
          </a:p>
          <a:p>
            <a:endParaRPr lang="en-US" sz="1350" dirty="0">
              <a:solidFill>
                <a:schemeClr val="tx2"/>
              </a:solidFill>
            </a:endParaRPr>
          </a:p>
          <a:p>
            <a:pPr marL="342900" lvl="1" indent="0">
              <a:buNone/>
            </a:pPr>
            <a:endParaRPr lang="en-US" sz="135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162502"/>
      </p:ext>
    </p:extLst>
  </p:cSld>
  <p:clrMapOvr>
    <a:masterClrMapping/>
  </p:clrMapOvr>
</p:sld>
</file>

<file path=ppt/theme/theme1.xml><?xml version="1.0" encoding="utf-8"?>
<a:theme xmlns:a="http://schemas.openxmlformats.org/drawingml/2006/main" name="2014_Gray_Widescreen_New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_White-Doors_Widescreen.potx" id="{7FEB5550-F73B-4064-BE9E-DC5C97DFACFA}" vid="{3946FD7A-7B0B-4114-856D-12527367DB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FA5ABFA31C764B94D64820D1320095" ma:contentTypeVersion="2" ma:contentTypeDescription="Create a new document." ma:contentTypeScope="" ma:versionID="a1dc1dd7fa68e5a2135dcb2e36fe5dd4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8b1f32b3baab200f1a8fb7d5950201f6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5E296FF-8DBC-4B06-BE6B-F8497FE948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E8E776-2383-4441-A979-1C6F2BD74D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81ECF9-EDA0-414A-B287-66AAED1F5F40}">
  <ds:schemaRefs>
    <ds:schemaRef ds:uri="http://schemas.openxmlformats.org/package/2006/metadata/core-properties"/>
    <ds:schemaRef ds:uri="http://schemas.microsoft.com/sharepoint/v3"/>
    <ds:schemaRef ds:uri="http://schemas.microsoft.com/sharepoint/v4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KHC-WhitePPT-Doors_Widescreen</Template>
  <TotalTime>164</TotalTime>
  <Words>1036</Words>
  <Application>Microsoft Office PowerPoint</Application>
  <PresentationFormat>On-screen Show (16:9)</PresentationFormat>
  <Paragraphs>151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Candara</vt:lpstr>
      <vt:lpstr>2014_Gray_Widescreen_NewLogo</vt:lpstr>
      <vt:lpstr>PowerPoint Presentation</vt:lpstr>
      <vt:lpstr>What is Weatherization?</vt:lpstr>
      <vt:lpstr>How much does KY get?</vt:lpstr>
      <vt:lpstr>What does it do?</vt:lpstr>
      <vt:lpstr>PowerPoint Presentation</vt:lpstr>
      <vt:lpstr>How to get applications?</vt:lpstr>
      <vt:lpstr>Income</vt:lpstr>
      <vt:lpstr>Dwelling</vt:lpstr>
      <vt:lpstr>Client Utility Cost Calculation</vt:lpstr>
      <vt:lpstr>Priority Points </vt:lpstr>
      <vt:lpstr>Energy Burden vs. Energy User</vt:lpstr>
      <vt:lpstr>PowerPoint Presentation</vt:lpstr>
      <vt:lpstr>PowerPoint Presentation</vt:lpstr>
      <vt:lpstr>How many applications do you need?</vt:lpstr>
      <vt:lpstr>How much does it cost?</vt:lpstr>
      <vt:lpstr>What are energy retrofits?</vt:lpstr>
      <vt:lpstr>Are other general repairs allowed?</vt:lpstr>
      <vt:lpstr>What is an appropriate deferral?</vt:lpstr>
      <vt:lpstr>Weatherization Ready</vt:lpstr>
      <vt:lpstr>Examples of Weatherization Ready</vt:lpstr>
      <vt:lpstr>Why Wx Crew do this work?</vt:lpstr>
      <vt:lpstr>AHTF Home Repair</vt:lpstr>
      <vt:lpstr>AHTF Home Repair At-a-Glance</vt:lpstr>
      <vt:lpstr>Minimum Habitability Standards (MHS) Categories</vt:lpstr>
      <vt:lpstr>USDA 504 Program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Keli Reynolds</dc:creator>
  <cp:lastModifiedBy>Allison Craigmyle</cp:lastModifiedBy>
  <cp:revision>7</cp:revision>
  <cp:lastPrinted>2024-05-29T15:13:53Z</cp:lastPrinted>
  <dcterms:created xsi:type="dcterms:W3CDTF">2023-05-15T17:10:29Z</dcterms:created>
  <dcterms:modified xsi:type="dcterms:W3CDTF">2024-05-29T15:14:01Z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0x01010028FA5ABFA31C764B94D64820D1320095</vt:lpwstr>
  </property>
</Properties>
</file>