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sldIdLst>
    <p:sldId id="256" r:id="rId5"/>
    <p:sldId id="259" r:id="rId6"/>
    <p:sldId id="260" r:id="rId7"/>
    <p:sldId id="264" r:id="rId8"/>
    <p:sldId id="265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61" r:id="rId18"/>
    <p:sldId id="262" r:id="rId19"/>
    <p:sldId id="263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>
      <p:cViewPr varScale="1">
        <p:scale>
          <a:sx n="135" d="100"/>
          <a:sy n="135" d="100"/>
        </p:scale>
        <p:origin x="162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hyperlink" Target="mailto:hcadev@kyhousing.org" TargetMode="External"/><Relationship Id="rId1" Type="http://schemas.openxmlformats.org/officeDocument/2006/relationships/hyperlink" Target="https://kyhmis.zendesk.com/hc/en-us/articles/360033258134-2021-Single-Family-Homebuyer-Development-Set-Up-rev-6-03-2021-" TargetMode="Externa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kyhmis.zendesk.com/hc/en-us/articles/360033258134-2021-Single-Family-Homebuyer-Development-Set-Up-rev-6-03-2021-" TargetMode="External"/><Relationship Id="rId7" Type="http://schemas.openxmlformats.org/officeDocument/2006/relationships/image" Target="../media/image16.svg"/><Relationship Id="rId12" Type="http://schemas.openxmlformats.org/officeDocument/2006/relationships/image" Target="../media/image20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svg"/><Relationship Id="rId10" Type="http://schemas.openxmlformats.org/officeDocument/2006/relationships/hyperlink" Target="mailto:hcadev@kyhousing.org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98B9E-1923-45F5-AD9D-AC891112C36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7B6A305-A774-406A-A2B7-5170C2A291AF}">
      <dgm:prSet/>
      <dgm:spPr/>
      <dgm:t>
        <a:bodyPr/>
        <a:lstStyle/>
        <a:p>
          <a:r>
            <a:rPr lang="en-US"/>
            <a:t>Development Subsidy/Development Gap- difference in total development cost and appraised value.</a:t>
          </a:r>
        </a:p>
      </dgm:t>
    </dgm:pt>
    <dgm:pt modelId="{0D21704C-F725-4835-9633-8370951EC38B}" type="parTrans" cxnId="{E005EC25-9DC9-4743-B0D3-8DE997E2147F}">
      <dgm:prSet/>
      <dgm:spPr/>
      <dgm:t>
        <a:bodyPr/>
        <a:lstStyle/>
        <a:p>
          <a:endParaRPr lang="en-US"/>
        </a:p>
      </dgm:t>
    </dgm:pt>
    <dgm:pt modelId="{FC10F0F2-0F10-473D-A4EC-B674363AB02B}" type="sibTrans" cxnId="{E005EC25-9DC9-4743-B0D3-8DE997E2147F}">
      <dgm:prSet/>
      <dgm:spPr/>
      <dgm:t>
        <a:bodyPr/>
        <a:lstStyle/>
        <a:p>
          <a:endParaRPr lang="en-US"/>
        </a:p>
      </dgm:t>
    </dgm:pt>
    <dgm:pt modelId="{99B90AF7-3BA4-434B-B35C-D16908D806A6}">
      <dgm:prSet/>
      <dgm:spPr/>
      <dgm:t>
        <a:bodyPr/>
        <a:lstStyle/>
        <a:p>
          <a:r>
            <a:rPr lang="en-US"/>
            <a:t>Direct Subsidy/Homebuyer Assistance- money going into the project to make the home more affordable to the buyer.</a:t>
          </a:r>
        </a:p>
      </dgm:t>
    </dgm:pt>
    <dgm:pt modelId="{1BD41711-B464-4A68-949B-A6EEE0F147A1}" type="parTrans" cxnId="{812285EF-08A0-4EEB-8B57-D63737F92101}">
      <dgm:prSet/>
      <dgm:spPr/>
      <dgm:t>
        <a:bodyPr/>
        <a:lstStyle/>
        <a:p>
          <a:endParaRPr lang="en-US"/>
        </a:p>
      </dgm:t>
    </dgm:pt>
    <dgm:pt modelId="{E6503320-D8DC-4374-8657-74D520BEA750}" type="sibTrans" cxnId="{812285EF-08A0-4EEB-8B57-D63737F92101}">
      <dgm:prSet/>
      <dgm:spPr/>
      <dgm:t>
        <a:bodyPr/>
        <a:lstStyle/>
        <a:p>
          <a:endParaRPr lang="en-US"/>
        </a:p>
      </dgm:t>
    </dgm:pt>
    <dgm:pt modelId="{81A040C5-39FF-4907-BC00-F39A08D8DEAE}">
      <dgm:prSet/>
      <dgm:spPr/>
      <dgm:t>
        <a:bodyPr/>
        <a:lstStyle/>
        <a:p>
          <a:r>
            <a:rPr lang="en-US"/>
            <a:t>Developer Fee- developers compensation</a:t>
          </a:r>
        </a:p>
      </dgm:t>
    </dgm:pt>
    <dgm:pt modelId="{FB9D86FA-38B0-4375-8CDB-2663B9B29E6C}" type="parTrans" cxnId="{21FBBE47-7A59-4078-AAE2-52EE58D520D7}">
      <dgm:prSet/>
      <dgm:spPr/>
      <dgm:t>
        <a:bodyPr/>
        <a:lstStyle/>
        <a:p>
          <a:endParaRPr lang="en-US"/>
        </a:p>
      </dgm:t>
    </dgm:pt>
    <dgm:pt modelId="{7A677910-F5A3-4720-B923-193E698D31A0}" type="sibTrans" cxnId="{21FBBE47-7A59-4078-AAE2-52EE58D520D7}">
      <dgm:prSet/>
      <dgm:spPr/>
      <dgm:t>
        <a:bodyPr/>
        <a:lstStyle/>
        <a:p>
          <a:endParaRPr lang="en-US"/>
        </a:p>
      </dgm:t>
    </dgm:pt>
    <dgm:pt modelId="{956A05D2-80EB-4110-987D-8D554B4DEED5}">
      <dgm:prSet/>
      <dgm:spPr/>
      <dgm:t>
        <a:bodyPr/>
        <a:lstStyle/>
        <a:p>
          <a:r>
            <a:rPr lang="en-US"/>
            <a:t>Appraised Value (Purchase Price)- Fair market value of property.</a:t>
          </a:r>
        </a:p>
      </dgm:t>
    </dgm:pt>
    <dgm:pt modelId="{1BD13C56-E6C2-4383-B9D9-9ADF61DD69D9}" type="parTrans" cxnId="{BE074A2E-3C38-427D-9970-D31667E3E3E8}">
      <dgm:prSet/>
      <dgm:spPr/>
      <dgm:t>
        <a:bodyPr/>
        <a:lstStyle/>
        <a:p>
          <a:endParaRPr lang="en-US"/>
        </a:p>
      </dgm:t>
    </dgm:pt>
    <dgm:pt modelId="{79C8795F-BF4E-4A2F-AA89-98E9857DD882}" type="sibTrans" cxnId="{BE074A2E-3C38-427D-9970-D31667E3E3E8}">
      <dgm:prSet/>
      <dgm:spPr/>
      <dgm:t>
        <a:bodyPr/>
        <a:lstStyle/>
        <a:p>
          <a:endParaRPr lang="en-US"/>
        </a:p>
      </dgm:t>
    </dgm:pt>
    <dgm:pt modelId="{13780994-337B-40B2-A57F-22C33F899BE2}" type="pres">
      <dgm:prSet presAssocID="{1D398B9E-1923-45F5-AD9D-AC891112C366}" presName="diagram" presStyleCnt="0">
        <dgm:presLayoutVars>
          <dgm:dir/>
          <dgm:resizeHandles val="exact"/>
        </dgm:presLayoutVars>
      </dgm:prSet>
      <dgm:spPr/>
    </dgm:pt>
    <dgm:pt modelId="{67494AB3-4282-4735-9C97-95AE3B554CC6}" type="pres">
      <dgm:prSet presAssocID="{27B6A305-A774-406A-A2B7-5170C2A291AF}" presName="node" presStyleLbl="node1" presStyleIdx="0" presStyleCnt="4">
        <dgm:presLayoutVars>
          <dgm:bulletEnabled val="1"/>
        </dgm:presLayoutVars>
      </dgm:prSet>
      <dgm:spPr/>
    </dgm:pt>
    <dgm:pt modelId="{CBBC908C-EB3E-46BB-849C-7E9B75E84F6D}" type="pres">
      <dgm:prSet presAssocID="{FC10F0F2-0F10-473D-A4EC-B674363AB02B}" presName="sibTrans" presStyleCnt="0"/>
      <dgm:spPr/>
    </dgm:pt>
    <dgm:pt modelId="{21AFBC12-B235-4DFB-BD99-F97BE2BEFC2C}" type="pres">
      <dgm:prSet presAssocID="{99B90AF7-3BA4-434B-B35C-D16908D806A6}" presName="node" presStyleLbl="node1" presStyleIdx="1" presStyleCnt="4">
        <dgm:presLayoutVars>
          <dgm:bulletEnabled val="1"/>
        </dgm:presLayoutVars>
      </dgm:prSet>
      <dgm:spPr/>
    </dgm:pt>
    <dgm:pt modelId="{91E29167-A56E-4294-B0E3-5E6708567E24}" type="pres">
      <dgm:prSet presAssocID="{E6503320-D8DC-4374-8657-74D520BEA750}" presName="sibTrans" presStyleCnt="0"/>
      <dgm:spPr/>
    </dgm:pt>
    <dgm:pt modelId="{4E2219D3-05D5-45D5-9630-AC697FA44635}" type="pres">
      <dgm:prSet presAssocID="{81A040C5-39FF-4907-BC00-F39A08D8DEAE}" presName="node" presStyleLbl="node1" presStyleIdx="2" presStyleCnt="4">
        <dgm:presLayoutVars>
          <dgm:bulletEnabled val="1"/>
        </dgm:presLayoutVars>
      </dgm:prSet>
      <dgm:spPr/>
    </dgm:pt>
    <dgm:pt modelId="{6E137D54-B4E4-467D-B53B-01A58A3D40ED}" type="pres">
      <dgm:prSet presAssocID="{7A677910-F5A3-4720-B923-193E698D31A0}" presName="sibTrans" presStyleCnt="0"/>
      <dgm:spPr/>
    </dgm:pt>
    <dgm:pt modelId="{F8FCDE57-A993-45B8-A1B0-D5F5A1F87CAC}" type="pres">
      <dgm:prSet presAssocID="{956A05D2-80EB-4110-987D-8D554B4DEED5}" presName="node" presStyleLbl="node1" presStyleIdx="3" presStyleCnt="4">
        <dgm:presLayoutVars>
          <dgm:bulletEnabled val="1"/>
        </dgm:presLayoutVars>
      </dgm:prSet>
      <dgm:spPr/>
    </dgm:pt>
  </dgm:ptLst>
  <dgm:cxnLst>
    <dgm:cxn modelId="{5B298019-F6C2-4094-9601-9C83A54690E5}" type="presOf" srcId="{99B90AF7-3BA4-434B-B35C-D16908D806A6}" destId="{21AFBC12-B235-4DFB-BD99-F97BE2BEFC2C}" srcOrd="0" destOrd="0" presId="urn:microsoft.com/office/officeart/2005/8/layout/default"/>
    <dgm:cxn modelId="{E005EC25-9DC9-4743-B0D3-8DE997E2147F}" srcId="{1D398B9E-1923-45F5-AD9D-AC891112C366}" destId="{27B6A305-A774-406A-A2B7-5170C2A291AF}" srcOrd="0" destOrd="0" parTransId="{0D21704C-F725-4835-9633-8370951EC38B}" sibTransId="{FC10F0F2-0F10-473D-A4EC-B674363AB02B}"/>
    <dgm:cxn modelId="{BE074A2E-3C38-427D-9970-D31667E3E3E8}" srcId="{1D398B9E-1923-45F5-AD9D-AC891112C366}" destId="{956A05D2-80EB-4110-987D-8D554B4DEED5}" srcOrd="3" destOrd="0" parTransId="{1BD13C56-E6C2-4383-B9D9-9ADF61DD69D9}" sibTransId="{79C8795F-BF4E-4A2F-AA89-98E9857DD882}"/>
    <dgm:cxn modelId="{21FBBE47-7A59-4078-AAE2-52EE58D520D7}" srcId="{1D398B9E-1923-45F5-AD9D-AC891112C366}" destId="{81A040C5-39FF-4907-BC00-F39A08D8DEAE}" srcOrd="2" destOrd="0" parTransId="{FB9D86FA-38B0-4375-8CDB-2663B9B29E6C}" sibTransId="{7A677910-F5A3-4720-B923-193E698D31A0}"/>
    <dgm:cxn modelId="{4956306A-F4E4-453A-B217-4E5BAF327ECE}" type="presOf" srcId="{956A05D2-80EB-4110-987D-8D554B4DEED5}" destId="{F8FCDE57-A993-45B8-A1B0-D5F5A1F87CAC}" srcOrd="0" destOrd="0" presId="urn:microsoft.com/office/officeart/2005/8/layout/default"/>
    <dgm:cxn modelId="{168D9554-0DAC-4487-A30A-BBD0E9C9B186}" type="presOf" srcId="{81A040C5-39FF-4907-BC00-F39A08D8DEAE}" destId="{4E2219D3-05D5-45D5-9630-AC697FA44635}" srcOrd="0" destOrd="0" presId="urn:microsoft.com/office/officeart/2005/8/layout/default"/>
    <dgm:cxn modelId="{65F6139B-1634-42AA-BC99-399B7C4642CB}" type="presOf" srcId="{27B6A305-A774-406A-A2B7-5170C2A291AF}" destId="{67494AB3-4282-4735-9C97-95AE3B554CC6}" srcOrd="0" destOrd="0" presId="urn:microsoft.com/office/officeart/2005/8/layout/default"/>
    <dgm:cxn modelId="{2FF58FDB-97BF-410F-ACA8-C6DB940CE0A6}" type="presOf" srcId="{1D398B9E-1923-45F5-AD9D-AC891112C366}" destId="{13780994-337B-40B2-A57F-22C33F899BE2}" srcOrd="0" destOrd="0" presId="urn:microsoft.com/office/officeart/2005/8/layout/default"/>
    <dgm:cxn modelId="{812285EF-08A0-4EEB-8B57-D63737F92101}" srcId="{1D398B9E-1923-45F5-AD9D-AC891112C366}" destId="{99B90AF7-3BA4-434B-B35C-D16908D806A6}" srcOrd="1" destOrd="0" parTransId="{1BD41711-B464-4A68-949B-A6EEE0F147A1}" sibTransId="{E6503320-D8DC-4374-8657-74D520BEA750}"/>
    <dgm:cxn modelId="{CE3D9952-5DAC-4E01-9446-D8C15B57A0A1}" type="presParOf" srcId="{13780994-337B-40B2-A57F-22C33F899BE2}" destId="{67494AB3-4282-4735-9C97-95AE3B554CC6}" srcOrd="0" destOrd="0" presId="urn:microsoft.com/office/officeart/2005/8/layout/default"/>
    <dgm:cxn modelId="{C3691F4B-58CF-404C-A178-8B0AEA106360}" type="presParOf" srcId="{13780994-337B-40B2-A57F-22C33F899BE2}" destId="{CBBC908C-EB3E-46BB-849C-7E9B75E84F6D}" srcOrd="1" destOrd="0" presId="urn:microsoft.com/office/officeart/2005/8/layout/default"/>
    <dgm:cxn modelId="{5D903B63-BA92-4A17-B0EA-462B661D9444}" type="presParOf" srcId="{13780994-337B-40B2-A57F-22C33F899BE2}" destId="{21AFBC12-B235-4DFB-BD99-F97BE2BEFC2C}" srcOrd="2" destOrd="0" presId="urn:microsoft.com/office/officeart/2005/8/layout/default"/>
    <dgm:cxn modelId="{BA92E68B-125C-4B32-A639-5AF55F8D5B4B}" type="presParOf" srcId="{13780994-337B-40B2-A57F-22C33F899BE2}" destId="{91E29167-A56E-4294-B0E3-5E6708567E24}" srcOrd="3" destOrd="0" presId="urn:microsoft.com/office/officeart/2005/8/layout/default"/>
    <dgm:cxn modelId="{A1CC8239-452C-471F-9A4C-B96360C19B93}" type="presParOf" srcId="{13780994-337B-40B2-A57F-22C33F899BE2}" destId="{4E2219D3-05D5-45D5-9630-AC697FA44635}" srcOrd="4" destOrd="0" presId="urn:microsoft.com/office/officeart/2005/8/layout/default"/>
    <dgm:cxn modelId="{FD804D9F-4BD8-4C92-8565-67A21B1B9479}" type="presParOf" srcId="{13780994-337B-40B2-A57F-22C33F899BE2}" destId="{6E137D54-B4E4-467D-B53B-01A58A3D40ED}" srcOrd="5" destOrd="0" presId="urn:microsoft.com/office/officeart/2005/8/layout/default"/>
    <dgm:cxn modelId="{5BC5D829-2E54-403D-AB48-C73EF3251575}" type="presParOf" srcId="{13780994-337B-40B2-A57F-22C33F899BE2}" destId="{F8FCDE57-A993-45B8-A1B0-D5F5A1F87CA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9CD0B7-30F7-4423-B9E1-92C64B19F39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38E4532-5ADD-473B-A61B-CD758D8F6AA8}">
      <dgm:prSet/>
      <dgm:spPr/>
      <dgm:t>
        <a:bodyPr/>
        <a:lstStyle/>
        <a:p>
          <a:r>
            <a:rPr lang="en-US"/>
            <a:t>1. Organized Under State/Local Law. </a:t>
          </a:r>
        </a:p>
      </dgm:t>
    </dgm:pt>
    <dgm:pt modelId="{10C35D4D-1403-4544-A9D8-2099A3BF512F}" type="parTrans" cxnId="{99241592-EEF8-4A99-90A5-12C8755629EE}">
      <dgm:prSet/>
      <dgm:spPr/>
      <dgm:t>
        <a:bodyPr/>
        <a:lstStyle/>
        <a:p>
          <a:endParaRPr lang="en-US"/>
        </a:p>
      </dgm:t>
    </dgm:pt>
    <dgm:pt modelId="{196018E4-8077-489E-9126-E1330320724E}" type="sibTrans" cxnId="{99241592-EEF8-4A99-90A5-12C8755629EE}">
      <dgm:prSet/>
      <dgm:spPr/>
      <dgm:t>
        <a:bodyPr/>
        <a:lstStyle/>
        <a:p>
          <a:endParaRPr lang="en-US"/>
        </a:p>
      </dgm:t>
    </dgm:pt>
    <dgm:pt modelId="{FC588742-40A0-4193-AF67-2906649CD215}">
      <dgm:prSet/>
      <dgm:spPr/>
      <dgm:t>
        <a:bodyPr/>
        <a:lstStyle/>
        <a:p>
          <a:r>
            <a:rPr lang="en-US"/>
            <a:t>2. Nonprofit Status.</a:t>
          </a:r>
        </a:p>
      </dgm:t>
    </dgm:pt>
    <dgm:pt modelId="{AE8DFEBB-7DAF-4293-8D2B-E229FAB986EF}" type="parTrans" cxnId="{AE686B82-E3F8-438A-8F33-3A0A072AD09A}">
      <dgm:prSet/>
      <dgm:spPr/>
      <dgm:t>
        <a:bodyPr/>
        <a:lstStyle/>
        <a:p>
          <a:endParaRPr lang="en-US"/>
        </a:p>
      </dgm:t>
    </dgm:pt>
    <dgm:pt modelId="{A84714F4-A4DE-4BB4-9933-615126A2146B}" type="sibTrans" cxnId="{AE686B82-E3F8-438A-8F33-3A0A072AD09A}">
      <dgm:prSet/>
      <dgm:spPr/>
      <dgm:t>
        <a:bodyPr/>
        <a:lstStyle/>
        <a:p>
          <a:endParaRPr lang="en-US"/>
        </a:p>
      </dgm:t>
    </dgm:pt>
    <dgm:pt modelId="{1A98A0E4-0E66-43A8-AA15-3DEDE4AE7F94}">
      <dgm:prSet/>
      <dgm:spPr/>
      <dgm:t>
        <a:bodyPr/>
        <a:lstStyle/>
        <a:p>
          <a:r>
            <a:rPr lang="en-US"/>
            <a:t>3. Purpose of Organization. </a:t>
          </a:r>
        </a:p>
      </dgm:t>
    </dgm:pt>
    <dgm:pt modelId="{30DA2116-52BC-4479-82D4-2A00734EC518}" type="parTrans" cxnId="{85131E00-79F4-43CC-B8BD-4FD267BEC0C5}">
      <dgm:prSet/>
      <dgm:spPr/>
      <dgm:t>
        <a:bodyPr/>
        <a:lstStyle/>
        <a:p>
          <a:endParaRPr lang="en-US"/>
        </a:p>
      </dgm:t>
    </dgm:pt>
    <dgm:pt modelId="{B4EBA511-C742-4921-AAD1-15B84334299D}" type="sibTrans" cxnId="{85131E00-79F4-43CC-B8BD-4FD267BEC0C5}">
      <dgm:prSet/>
      <dgm:spPr/>
      <dgm:t>
        <a:bodyPr/>
        <a:lstStyle/>
        <a:p>
          <a:endParaRPr lang="en-US"/>
        </a:p>
      </dgm:t>
    </dgm:pt>
    <dgm:pt modelId="{88C03099-F4E8-4AC5-8AC1-40C687557A6C}">
      <dgm:prSet/>
      <dgm:spPr/>
      <dgm:t>
        <a:bodyPr/>
        <a:lstStyle/>
        <a:p>
          <a:r>
            <a:rPr lang="en-US"/>
            <a:t>4. Board Structure. </a:t>
          </a:r>
        </a:p>
      </dgm:t>
    </dgm:pt>
    <dgm:pt modelId="{E8C861F8-10DF-4B8A-B933-C3C2E81FC5B3}" type="parTrans" cxnId="{C1DC573C-B8A4-4E23-93BF-587A38C5A49D}">
      <dgm:prSet/>
      <dgm:spPr/>
      <dgm:t>
        <a:bodyPr/>
        <a:lstStyle/>
        <a:p>
          <a:endParaRPr lang="en-US"/>
        </a:p>
      </dgm:t>
    </dgm:pt>
    <dgm:pt modelId="{ACFA4969-C496-48C5-A45B-F35270407670}" type="sibTrans" cxnId="{C1DC573C-B8A4-4E23-93BF-587A38C5A49D}">
      <dgm:prSet/>
      <dgm:spPr/>
      <dgm:t>
        <a:bodyPr/>
        <a:lstStyle/>
        <a:p>
          <a:endParaRPr lang="en-US"/>
        </a:p>
      </dgm:t>
    </dgm:pt>
    <dgm:pt modelId="{FAF0E825-182B-4C9A-8180-1DCD1656604C}">
      <dgm:prSet/>
      <dgm:spPr/>
      <dgm:t>
        <a:bodyPr/>
        <a:lstStyle/>
        <a:p>
          <a:r>
            <a:rPr lang="en-US"/>
            <a:t>5. No For-Profit Control. </a:t>
          </a:r>
        </a:p>
      </dgm:t>
    </dgm:pt>
    <dgm:pt modelId="{D4168C11-0FFB-4D55-AA5D-5432C18115E8}" type="parTrans" cxnId="{6199CFBA-44ED-4EA9-A12C-A1FEDF6581B4}">
      <dgm:prSet/>
      <dgm:spPr/>
      <dgm:t>
        <a:bodyPr/>
        <a:lstStyle/>
        <a:p>
          <a:endParaRPr lang="en-US"/>
        </a:p>
      </dgm:t>
    </dgm:pt>
    <dgm:pt modelId="{52375D81-0EF2-447D-9BB4-12F797356167}" type="sibTrans" cxnId="{6199CFBA-44ED-4EA9-A12C-A1FEDF6581B4}">
      <dgm:prSet/>
      <dgm:spPr/>
      <dgm:t>
        <a:bodyPr/>
        <a:lstStyle/>
        <a:p>
          <a:endParaRPr lang="en-US"/>
        </a:p>
      </dgm:t>
    </dgm:pt>
    <dgm:pt modelId="{A2626CF5-CE2F-4797-BCF9-D37F99E60543}">
      <dgm:prSet/>
      <dgm:spPr/>
      <dgm:t>
        <a:bodyPr/>
        <a:lstStyle/>
        <a:p>
          <a:r>
            <a:rPr lang="en-US"/>
            <a:t>6. No Individual Benefit. </a:t>
          </a:r>
        </a:p>
      </dgm:t>
    </dgm:pt>
    <dgm:pt modelId="{67CC6C6B-E51D-45CC-BB53-2386A342FD57}" type="parTrans" cxnId="{D5BE2707-893A-4FA3-8F07-394CAA25500E}">
      <dgm:prSet/>
      <dgm:spPr/>
      <dgm:t>
        <a:bodyPr/>
        <a:lstStyle/>
        <a:p>
          <a:endParaRPr lang="en-US"/>
        </a:p>
      </dgm:t>
    </dgm:pt>
    <dgm:pt modelId="{7F6B2200-E1E1-48EA-80A2-DC3A4CA3A196}" type="sibTrans" cxnId="{D5BE2707-893A-4FA3-8F07-394CAA25500E}">
      <dgm:prSet/>
      <dgm:spPr/>
      <dgm:t>
        <a:bodyPr/>
        <a:lstStyle/>
        <a:p>
          <a:endParaRPr lang="en-US"/>
        </a:p>
      </dgm:t>
    </dgm:pt>
    <dgm:pt modelId="{76CD5F8B-EEE1-4C96-B96E-D41BFB44C6F8}">
      <dgm:prSet/>
      <dgm:spPr/>
      <dgm:t>
        <a:bodyPr/>
        <a:lstStyle/>
        <a:p>
          <a:r>
            <a:rPr lang="en-US"/>
            <a:t>7. Clearly Defined Service Area. </a:t>
          </a:r>
        </a:p>
      </dgm:t>
    </dgm:pt>
    <dgm:pt modelId="{FC09A3BB-0316-4E74-86C3-530E817D09C4}" type="parTrans" cxnId="{6E7F5307-498E-4C3D-82C2-FCB3186B2929}">
      <dgm:prSet/>
      <dgm:spPr/>
      <dgm:t>
        <a:bodyPr/>
        <a:lstStyle/>
        <a:p>
          <a:endParaRPr lang="en-US"/>
        </a:p>
      </dgm:t>
    </dgm:pt>
    <dgm:pt modelId="{0930FA99-EC70-4939-8280-BD577ED8539F}" type="sibTrans" cxnId="{6E7F5307-498E-4C3D-82C2-FCB3186B2929}">
      <dgm:prSet/>
      <dgm:spPr/>
      <dgm:t>
        <a:bodyPr/>
        <a:lstStyle/>
        <a:p>
          <a:endParaRPr lang="en-US"/>
        </a:p>
      </dgm:t>
    </dgm:pt>
    <dgm:pt modelId="{6E8209F4-C341-424D-863A-73084738A005}">
      <dgm:prSet/>
      <dgm:spPr/>
      <dgm:t>
        <a:bodyPr/>
        <a:lstStyle/>
        <a:p>
          <a:r>
            <a:rPr lang="en-US"/>
            <a:t>8. Low-Income Advisory Process. </a:t>
          </a:r>
        </a:p>
      </dgm:t>
    </dgm:pt>
    <dgm:pt modelId="{1977DF40-1F23-49A8-9B43-F9A5B2F4F9A8}" type="parTrans" cxnId="{7C851E36-362A-45C6-9D7B-D46150EDDD42}">
      <dgm:prSet/>
      <dgm:spPr/>
      <dgm:t>
        <a:bodyPr/>
        <a:lstStyle/>
        <a:p>
          <a:endParaRPr lang="en-US"/>
        </a:p>
      </dgm:t>
    </dgm:pt>
    <dgm:pt modelId="{02CFFB43-D306-465C-B016-5B8164F53D29}" type="sibTrans" cxnId="{7C851E36-362A-45C6-9D7B-D46150EDDD42}">
      <dgm:prSet/>
      <dgm:spPr/>
      <dgm:t>
        <a:bodyPr/>
        <a:lstStyle/>
        <a:p>
          <a:endParaRPr lang="en-US"/>
        </a:p>
      </dgm:t>
    </dgm:pt>
    <dgm:pt modelId="{AC81FBEE-0F00-4FCD-853D-49FE69B13B13}">
      <dgm:prSet/>
      <dgm:spPr/>
      <dgm:t>
        <a:bodyPr/>
        <a:lstStyle/>
        <a:p>
          <a:r>
            <a:rPr lang="en-US"/>
            <a:t>9. Capacity/Experience. </a:t>
          </a:r>
        </a:p>
      </dgm:t>
    </dgm:pt>
    <dgm:pt modelId="{73315375-28A4-481E-B3E0-2F04ECF8DF45}" type="parTrans" cxnId="{A18F8D34-5DA9-4A19-A585-5113C1027F81}">
      <dgm:prSet/>
      <dgm:spPr/>
      <dgm:t>
        <a:bodyPr/>
        <a:lstStyle/>
        <a:p>
          <a:endParaRPr lang="en-US"/>
        </a:p>
      </dgm:t>
    </dgm:pt>
    <dgm:pt modelId="{AA745F13-DC00-4093-991D-00E30C5AE479}" type="sibTrans" cxnId="{A18F8D34-5DA9-4A19-A585-5113C1027F81}">
      <dgm:prSet/>
      <dgm:spPr/>
      <dgm:t>
        <a:bodyPr/>
        <a:lstStyle/>
        <a:p>
          <a:endParaRPr lang="en-US"/>
        </a:p>
      </dgm:t>
    </dgm:pt>
    <dgm:pt modelId="{A375DC7C-5FE7-47EC-ADD5-F778203B4CC9}">
      <dgm:prSet/>
      <dgm:spPr/>
      <dgm:t>
        <a:bodyPr/>
        <a:lstStyle/>
        <a:p>
          <a:r>
            <a:rPr lang="en-US"/>
            <a:t>10. Community Service. </a:t>
          </a:r>
        </a:p>
      </dgm:t>
    </dgm:pt>
    <dgm:pt modelId="{1743624D-AC76-4E37-AEC0-B5A9479FB0A3}" type="parTrans" cxnId="{F73C7686-ABDB-4BBF-859F-A45569BD1498}">
      <dgm:prSet/>
      <dgm:spPr/>
      <dgm:t>
        <a:bodyPr/>
        <a:lstStyle/>
        <a:p>
          <a:endParaRPr lang="en-US"/>
        </a:p>
      </dgm:t>
    </dgm:pt>
    <dgm:pt modelId="{C669B887-83BE-40D4-BC81-E4133D8E1B88}" type="sibTrans" cxnId="{F73C7686-ABDB-4BBF-859F-A45569BD1498}">
      <dgm:prSet/>
      <dgm:spPr/>
      <dgm:t>
        <a:bodyPr/>
        <a:lstStyle/>
        <a:p>
          <a:endParaRPr lang="en-US"/>
        </a:p>
      </dgm:t>
    </dgm:pt>
    <dgm:pt modelId="{76A145B0-115F-4E91-A8C1-4FCB20E44B14}">
      <dgm:prSet/>
      <dgm:spPr/>
      <dgm:t>
        <a:bodyPr/>
        <a:lstStyle/>
        <a:p>
          <a:r>
            <a:rPr lang="en-US"/>
            <a:t>11. Financial Accountability Standards. </a:t>
          </a:r>
        </a:p>
      </dgm:t>
    </dgm:pt>
    <dgm:pt modelId="{218B8EF4-5D8E-4EF1-9A5A-37060259C956}" type="parTrans" cxnId="{8694DA01-19A2-48BB-A211-740D6DCCF03A}">
      <dgm:prSet/>
      <dgm:spPr/>
      <dgm:t>
        <a:bodyPr/>
        <a:lstStyle/>
        <a:p>
          <a:endParaRPr lang="en-US"/>
        </a:p>
      </dgm:t>
    </dgm:pt>
    <dgm:pt modelId="{912D2B1B-E85B-4C5B-A730-6151AE94291F}" type="sibTrans" cxnId="{8694DA01-19A2-48BB-A211-740D6DCCF03A}">
      <dgm:prSet/>
      <dgm:spPr/>
      <dgm:t>
        <a:bodyPr/>
        <a:lstStyle/>
        <a:p>
          <a:endParaRPr lang="en-US"/>
        </a:p>
      </dgm:t>
    </dgm:pt>
    <dgm:pt modelId="{0AB8A212-E73A-4A22-BDE1-366699859B09}" type="pres">
      <dgm:prSet presAssocID="{4F9CD0B7-30F7-4423-B9E1-92C64B19F396}" presName="diagram" presStyleCnt="0">
        <dgm:presLayoutVars>
          <dgm:dir/>
          <dgm:resizeHandles val="exact"/>
        </dgm:presLayoutVars>
      </dgm:prSet>
      <dgm:spPr/>
    </dgm:pt>
    <dgm:pt modelId="{52CEA151-22F9-4661-AD08-54E356ACF59A}" type="pres">
      <dgm:prSet presAssocID="{C38E4532-5ADD-473B-A61B-CD758D8F6AA8}" presName="node" presStyleLbl="node1" presStyleIdx="0" presStyleCnt="11">
        <dgm:presLayoutVars>
          <dgm:bulletEnabled val="1"/>
        </dgm:presLayoutVars>
      </dgm:prSet>
      <dgm:spPr/>
    </dgm:pt>
    <dgm:pt modelId="{635A57BD-FC94-492A-AF8B-C3211E0A5228}" type="pres">
      <dgm:prSet presAssocID="{196018E4-8077-489E-9126-E1330320724E}" presName="sibTrans" presStyleCnt="0"/>
      <dgm:spPr/>
    </dgm:pt>
    <dgm:pt modelId="{9637C074-D04C-4621-AE4A-F023DD2B4B4C}" type="pres">
      <dgm:prSet presAssocID="{FC588742-40A0-4193-AF67-2906649CD215}" presName="node" presStyleLbl="node1" presStyleIdx="1" presStyleCnt="11">
        <dgm:presLayoutVars>
          <dgm:bulletEnabled val="1"/>
        </dgm:presLayoutVars>
      </dgm:prSet>
      <dgm:spPr/>
    </dgm:pt>
    <dgm:pt modelId="{FD8C7063-F9C7-49FA-802A-E1CAC5617BBF}" type="pres">
      <dgm:prSet presAssocID="{A84714F4-A4DE-4BB4-9933-615126A2146B}" presName="sibTrans" presStyleCnt="0"/>
      <dgm:spPr/>
    </dgm:pt>
    <dgm:pt modelId="{7696F853-2E42-4F1B-A8B0-1F715C321B1C}" type="pres">
      <dgm:prSet presAssocID="{1A98A0E4-0E66-43A8-AA15-3DEDE4AE7F94}" presName="node" presStyleLbl="node1" presStyleIdx="2" presStyleCnt="11">
        <dgm:presLayoutVars>
          <dgm:bulletEnabled val="1"/>
        </dgm:presLayoutVars>
      </dgm:prSet>
      <dgm:spPr/>
    </dgm:pt>
    <dgm:pt modelId="{5978197D-2E50-422E-A498-72CC715831F1}" type="pres">
      <dgm:prSet presAssocID="{B4EBA511-C742-4921-AAD1-15B84334299D}" presName="sibTrans" presStyleCnt="0"/>
      <dgm:spPr/>
    </dgm:pt>
    <dgm:pt modelId="{C61E945F-67E6-4C4D-849E-7B97DF206E79}" type="pres">
      <dgm:prSet presAssocID="{88C03099-F4E8-4AC5-8AC1-40C687557A6C}" presName="node" presStyleLbl="node1" presStyleIdx="3" presStyleCnt="11">
        <dgm:presLayoutVars>
          <dgm:bulletEnabled val="1"/>
        </dgm:presLayoutVars>
      </dgm:prSet>
      <dgm:spPr/>
    </dgm:pt>
    <dgm:pt modelId="{3AE3427B-7A3F-474C-87EA-9F93D5417807}" type="pres">
      <dgm:prSet presAssocID="{ACFA4969-C496-48C5-A45B-F35270407670}" presName="sibTrans" presStyleCnt="0"/>
      <dgm:spPr/>
    </dgm:pt>
    <dgm:pt modelId="{6AF59A76-4405-4BF1-8A23-090EB00D6B41}" type="pres">
      <dgm:prSet presAssocID="{FAF0E825-182B-4C9A-8180-1DCD1656604C}" presName="node" presStyleLbl="node1" presStyleIdx="4" presStyleCnt="11">
        <dgm:presLayoutVars>
          <dgm:bulletEnabled val="1"/>
        </dgm:presLayoutVars>
      </dgm:prSet>
      <dgm:spPr/>
    </dgm:pt>
    <dgm:pt modelId="{47813C4B-1EFD-4282-81B6-E794264BF08F}" type="pres">
      <dgm:prSet presAssocID="{52375D81-0EF2-447D-9BB4-12F797356167}" presName="sibTrans" presStyleCnt="0"/>
      <dgm:spPr/>
    </dgm:pt>
    <dgm:pt modelId="{446B11C0-11AC-42A1-A2E5-CDC4677E26D8}" type="pres">
      <dgm:prSet presAssocID="{A2626CF5-CE2F-4797-BCF9-D37F99E60543}" presName="node" presStyleLbl="node1" presStyleIdx="5" presStyleCnt="11">
        <dgm:presLayoutVars>
          <dgm:bulletEnabled val="1"/>
        </dgm:presLayoutVars>
      </dgm:prSet>
      <dgm:spPr/>
    </dgm:pt>
    <dgm:pt modelId="{D27B2868-A4DF-4295-9D60-EDFD8AA03A3A}" type="pres">
      <dgm:prSet presAssocID="{7F6B2200-E1E1-48EA-80A2-DC3A4CA3A196}" presName="sibTrans" presStyleCnt="0"/>
      <dgm:spPr/>
    </dgm:pt>
    <dgm:pt modelId="{E7177AA6-98F4-4CA0-BCF1-D1DA01FBFAF6}" type="pres">
      <dgm:prSet presAssocID="{76CD5F8B-EEE1-4C96-B96E-D41BFB44C6F8}" presName="node" presStyleLbl="node1" presStyleIdx="6" presStyleCnt="11">
        <dgm:presLayoutVars>
          <dgm:bulletEnabled val="1"/>
        </dgm:presLayoutVars>
      </dgm:prSet>
      <dgm:spPr/>
    </dgm:pt>
    <dgm:pt modelId="{0308E34C-BE24-4D17-B811-7BAA4DCABE02}" type="pres">
      <dgm:prSet presAssocID="{0930FA99-EC70-4939-8280-BD577ED8539F}" presName="sibTrans" presStyleCnt="0"/>
      <dgm:spPr/>
    </dgm:pt>
    <dgm:pt modelId="{A096C7ED-3601-4737-827A-2387089BBE0E}" type="pres">
      <dgm:prSet presAssocID="{6E8209F4-C341-424D-863A-73084738A005}" presName="node" presStyleLbl="node1" presStyleIdx="7" presStyleCnt="11">
        <dgm:presLayoutVars>
          <dgm:bulletEnabled val="1"/>
        </dgm:presLayoutVars>
      </dgm:prSet>
      <dgm:spPr/>
    </dgm:pt>
    <dgm:pt modelId="{B4C0C617-DCBB-4405-8A27-BD6F86F84E72}" type="pres">
      <dgm:prSet presAssocID="{02CFFB43-D306-465C-B016-5B8164F53D29}" presName="sibTrans" presStyleCnt="0"/>
      <dgm:spPr/>
    </dgm:pt>
    <dgm:pt modelId="{E5D12F65-4EFF-4640-A44F-34934DD2CF56}" type="pres">
      <dgm:prSet presAssocID="{AC81FBEE-0F00-4FCD-853D-49FE69B13B13}" presName="node" presStyleLbl="node1" presStyleIdx="8" presStyleCnt="11">
        <dgm:presLayoutVars>
          <dgm:bulletEnabled val="1"/>
        </dgm:presLayoutVars>
      </dgm:prSet>
      <dgm:spPr/>
    </dgm:pt>
    <dgm:pt modelId="{695732FC-9395-45CF-8492-E23AC1F6A599}" type="pres">
      <dgm:prSet presAssocID="{AA745F13-DC00-4093-991D-00E30C5AE479}" presName="sibTrans" presStyleCnt="0"/>
      <dgm:spPr/>
    </dgm:pt>
    <dgm:pt modelId="{8A46C42F-9069-4926-989D-1101A92498AB}" type="pres">
      <dgm:prSet presAssocID="{A375DC7C-5FE7-47EC-ADD5-F778203B4CC9}" presName="node" presStyleLbl="node1" presStyleIdx="9" presStyleCnt="11">
        <dgm:presLayoutVars>
          <dgm:bulletEnabled val="1"/>
        </dgm:presLayoutVars>
      </dgm:prSet>
      <dgm:spPr/>
    </dgm:pt>
    <dgm:pt modelId="{4FFCE02E-BE73-4489-A84B-49F432A34D68}" type="pres">
      <dgm:prSet presAssocID="{C669B887-83BE-40D4-BC81-E4133D8E1B88}" presName="sibTrans" presStyleCnt="0"/>
      <dgm:spPr/>
    </dgm:pt>
    <dgm:pt modelId="{42AD5D35-E77C-4B01-A1C0-E58C5A014687}" type="pres">
      <dgm:prSet presAssocID="{76A145B0-115F-4E91-A8C1-4FCB20E44B14}" presName="node" presStyleLbl="node1" presStyleIdx="10" presStyleCnt="11">
        <dgm:presLayoutVars>
          <dgm:bulletEnabled val="1"/>
        </dgm:presLayoutVars>
      </dgm:prSet>
      <dgm:spPr/>
    </dgm:pt>
  </dgm:ptLst>
  <dgm:cxnLst>
    <dgm:cxn modelId="{85131E00-79F4-43CC-B8BD-4FD267BEC0C5}" srcId="{4F9CD0B7-30F7-4423-B9E1-92C64B19F396}" destId="{1A98A0E4-0E66-43A8-AA15-3DEDE4AE7F94}" srcOrd="2" destOrd="0" parTransId="{30DA2116-52BC-4479-82D4-2A00734EC518}" sibTransId="{B4EBA511-C742-4921-AAD1-15B84334299D}"/>
    <dgm:cxn modelId="{8694DA01-19A2-48BB-A211-740D6DCCF03A}" srcId="{4F9CD0B7-30F7-4423-B9E1-92C64B19F396}" destId="{76A145B0-115F-4E91-A8C1-4FCB20E44B14}" srcOrd="10" destOrd="0" parTransId="{218B8EF4-5D8E-4EF1-9A5A-37060259C956}" sibTransId="{912D2B1B-E85B-4C5B-A730-6151AE94291F}"/>
    <dgm:cxn modelId="{D5BE2707-893A-4FA3-8F07-394CAA25500E}" srcId="{4F9CD0B7-30F7-4423-B9E1-92C64B19F396}" destId="{A2626CF5-CE2F-4797-BCF9-D37F99E60543}" srcOrd="5" destOrd="0" parTransId="{67CC6C6B-E51D-45CC-BB53-2386A342FD57}" sibTransId="{7F6B2200-E1E1-48EA-80A2-DC3A4CA3A196}"/>
    <dgm:cxn modelId="{6E7F5307-498E-4C3D-82C2-FCB3186B2929}" srcId="{4F9CD0B7-30F7-4423-B9E1-92C64B19F396}" destId="{76CD5F8B-EEE1-4C96-B96E-D41BFB44C6F8}" srcOrd="6" destOrd="0" parTransId="{FC09A3BB-0316-4E74-86C3-530E817D09C4}" sibTransId="{0930FA99-EC70-4939-8280-BD577ED8539F}"/>
    <dgm:cxn modelId="{8111BC09-6E00-446E-97F0-869D47F048D8}" type="presOf" srcId="{1A98A0E4-0E66-43A8-AA15-3DEDE4AE7F94}" destId="{7696F853-2E42-4F1B-A8B0-1F715C321B1C}" srcOrd="0" destOrd="0" presId="urn:microsoft.com/office/officeart/2005/8/layout/default"/>
    <dgm:cxn modelId="{7B009A10-9591-4737-8C54-8A4A13E8EB85}" type="presOf" srcId="{76A145B0-115F-4E91-A8C1-4FCB20E44B14}" destId="{42AD5D35-E77C-4B01-A1C0-E58C5A014687}" srcOrd="0" destOrd="0" presId="urn:microsoft.com/office/officeart/2005/8/layout/default"/>
    <dgm:cxn modelId="{1521E318-F9C5-4EF9-8A66-CB2DF96218FB}" type="presOf" srcId="{76CD5F8B-EEE1-4C96-B96E-D41BFB44C6F8}" destId="{E7177AA6-98F4-4CA0-BCF1-D1DA01FBFAF6}" srcOrd="0" destOrd="0" presId="urn:microsoft.com/office/officeart/2005/8/layout/default"/>
    <dgm:cxn modelId="{42A50D1C-31F9-4A56-972B-0E9BD2C6E9AD}" type="presOf" srcId="{4F9CD0B7-30F7-4423-B9E1-92C64B19F396}" destId="{0AB8A212-E73A-4A22-BDE1-366699859B09}" srcOrd="0" destOrd="0" presId="urn:microsoft.com/office/officeart/2005/8/layout/default"/>
    <dgm:cxn modelId="{A18F8D34-5DA9-4A19-A585-5113C1027F81}" srcId="{4F9CD0B7-30F7-4423-B9E1-92C64B19F396}" destId="{AC81FBEE-0F00-4FCD-853D-49FE69B13B13}" srcOrd="8" destOrd="0" parTransId="{73315375-28A4-481E-B3E0-2F04ECF8DF45}" sibTransId="{AA745F13-DC00-4093-991D-00E30C5AE479}"/>
    <dgm:cxn modelId="{7C851E36-362A-45C6-9D7B-D46150EDDD42}" srcId="{4F9CD0B7-30F7-4423-B9E1-92C64B19F396}" destId="{6E8209F4-C341-424D-863A-73084738A005}" srcOrd="7" destOrd="0" parTransId="{1977DF40-1F23-49A8-9B43-F9A5B2F4F9A8}" sibTransId="{02CFFB43-D306-465C-B016-5B8164F53D29}"/>
    <dgm:cxn modelId="{C1DC573C-B8A4-4E23-93BF-587A38C5A49D}" srcId="{4F9CD0B7-30F7-4423-B9E1-92C64B19F396}" destId="{88C03099-F4E8-4AC5-8AC1-40C687557A6C}" srcOrd="3" destOrd="0" parTransId="{E8C861F8-10DF-4B8A-B933-C3C2E81FC5B3}" sibTransId="{ACFA4969-C496-48C5-A45B-F35270407670}"/>
    <dgm:cxn modelId="{4EE3465D-744F-47AD-BEC3-4F1CE5B1F80B}" type="presOf" srcId="{AC81FBEE-0F00-4FCD-853D-49FE69B13B13}" destId="{E5D12F65-4EFF-4640-A44F-34934DD2CF56}" srcOrd="0" destOrd="0" presId="urn:microsoft.com/office/officeart/2005/8/layout/default"/>
    <dgm:cxn modelId="{532B7157-AB36-477D-B235-1D26C4877410}" type="presOf" srcId="{6E8209F4-C341-424D-863A-73084738A005}" destId="{A096C7ED-3601-4737-827A-2387089BBE0E}" srcOrd="0" destOrd="0" presId="urn:microsoft.com/office/officeart/2005/8/layout/default"/>
    <dgm:cxn modelId="{C880F558-7E65-49D2-9F38-D127E59330F5}" type="presOf" srcId="{A2626CF5-CE2F-4797-BCF9-D37F99E60543}" destId="{446B11C0-11AC-42A1-A2E5-CDC4677E26D8}" srcOrd="0" destOrd="0" presId="urn:microsoft.com/office/officeart/2005/8/layout/default"/>
    <dgm:cxn modelId="{AE686B82-E3F8-438A-8F33-3A0A072AD09A}" srcId="{4F9CD0B7-30F7-4423-B9E1-92C64B19F396}" destId="{FC588742-40A0-4193-AF67-2906649CD215}" srcOrd="1" destOrd="0" parTransId="{AE8DFEBB-7DAF-4293-8D2B-E229FAB986EF}" sibTransId="{A84714F4-A4DE-4BB4-9933-615126A2146B}"/>
    <dgm:cxn modelId="{F73C7686-ABDB-4BBF-859F-A45569BD1498}" srcId="{4F9CD0B7-30F7-4423-B9E1-92C64B19F396}" destId="{A375DC7C-5FE7-47EC-ADD5-F778203B4CC9}" srcOrd="9" destOrd="0" parTransId="{1743624D-AC76-4E37-AEC0-B5A9479FB0A3}" sibTransId="{C669B887-83BE-40D4-BC81-E4133D8E1B88}"/>
    <dgm:cxn modelId="{09173088-A5A6-4696-88B9-F2B0E5B03F9F}" type="presOf" srcId="{88C03099-F4E8-4AC5-8AC1-40C687557A6C}" destId="{C61E945F-67E6-4C4D-849E-7B97DF206E79}" srcOrd="0" destOrd="0" presId="urn:microsoft.com/office/officeart/2005/8/layout/default"/>
    <dgm:cxn modelId="{99241592-EEF8-4A99-90A5-12C8755629EE}" srcId="{4F9CD0B7-30F7-4423-B9E1-92C64B19F396}" destId="{C38E4532-5ADD-473B-A61B-CD758D8F6AA8}" srcOrd="0" destOrd="0" parTransId="{10C35D4D-1403-4544-A9D8-2099A3BF512F}" sibTransId="{196018E4-8077-489E-9126-E1330320724E}"/>
    <dgm:cxn modelId="{302AB7AB-5715-4C2E-9B36-857A814A5D3C}" type="presOf" srcId="{FAF0E825-182B-4C9A-8180-1DCD1656604C}" destId="{6AF59A76-4405-4BF1-8A23-090EB00D6B41}" srcOrd="0" destOrd="0" presId="urn:microsoft.com/office/officeart/2005/8/layout/default"/>
    <dgm:cxn modelId="{6199CFBA-44ED-4EA9-A12C-A1FEDF6581B4}" srcId="{4F9CD0B7-30F7-4423-B9E1-92C64B19F396}" destId="{FAF0E825-182B-4C9A-8180-1DCD1656604C}" srcOrd="4" destOrd="0" parTransId="{D4168C11-0FFB-4D55-AA5D-5432C18115E8}" sibTransId="{52375D81-0EF2-447D-9BB4-12F797356167}"/>
    <dgm:cxn modelId="{3422B6E6-BA50-4194-AA30-4CFA89EC6E33}" type="presOf" srcId="{C38E4532-5ADD-473B-A61B-CD758D8F6AA8}" destId="{52CEA151-22F9-4661-AD08-54E356ACF59A}" srcOrd="0" destOrd="0" presId="urn:microsoft.com/office/officeart/2005/8/layout/default"/>
    <dgm:cxn modelId="{AB7DE1E6-6C97-469A-BD83-DAFD28BA336C}" type="presOf" srcId="{A375DC7C-5FE7-47EC-ADD5-F778203B4CC9}" destId="{8A46C42F-9069-4926-989D-1101A92498AB}" srcOrd="0" destOrd="0" presId="urn:microsoft.com/office/officeart/2005/8/layout/default"/>
    <dgm:cxn modelId="{3880BDFF-34DE-40FB-9127-E177FC471668}" type="presOf" srcId="{FC588742-40A0-4193-AF67-2906649CD215}" destId="{9637C074-D04C-4621-AE4A-F023DD2B4B4C}" srcOrd="0" destOrd="0" presId="urn:microsoft.com/office/officeart/2005/8/layout/default"/>
    <dgm:cxn modelId="{548C40C3-B023-4BC0-8B76-F970D3EEFA8D}" type="presParOf" srcId="{0AB8A212-E73A-4A22-BDE1-366699859B09}" destId="{52CEA151-22F9-4661-AD08-54E356ACF59A}" srcOrd="0" destOrd="0" presId="urn:microsoft.com/office/officeart/2005/8/layout/default"/>
    <dgm:cxn modelId="{E1F2846B-ABAE-43AC-AF05-8CBD5BF41BD7}" type="presParOf" srcId="{0AB8A212-E73A-4A22-BDE1-366699859B09}" destId="{635A57BD-FC94-492A-AF8B-C3211E0A5228}" srcOrd="1" destOrd="0" presId="urn:microsoft.com/office/officeart/2005/8/layout/default"/>
    <dgm:cxn modelId="{F70A52C0-0B33-4B01-AFAE-BCFDCB6DACEA}" type="presParOf" srcId="{0AB8A212-E73A-4A22-BDE1-366699859B09}" destId="{9637C074-D04C-4621-AE4A-F023DD2B4B4C}" srcOrd="2" destOrd="0" presId="urn:microsoft.com/office/officeart/2005/8/layout/default"/>
    <dgm:cxn modelId="{2006A492-1FD3-48B3-9F94-920C4218E937}" type="presParOf" srcId="{0AB8A212-E73A-4A22-BDE1-366699859B09}" destId="{FD8C7063-F9C7-49FA-802A-E1CAC5617BBF}" srcOrd="3" destOrd="0" presId="urn:microsoft.com/office/officeart/2005/8/layout/default"/>
    <dgm:cxn modelId="{3DABE412-4C4C-4F64-BBA1-1D1EF97A2DCF}" type="presParOf" srcId="{0AB8A212-E73A-4A22-BDE1-366699859B09}" destId="{7696F853-2E42-4F1B-A8B0-1F715C321B1C}" srcOrd="4" destOrd="0" presId="urn:microsoft.com/office/officeart/2005/8/layout/default"/>
    <dgm:cxn modelId="{7FCB535F-AEA3-44A5-9719-EECBF1EE6233}" type="presParOf" srcId="{0AB8A212-E73A-4A22-BDE1-366699859B09}" destId="{5978197D-2E50-422E-A498-72CC715831F1}" srcOrd="5" destOrd="0" presId="urn:microsoft.com/office/officeart/2005/8/layout/default"/>
    <dgm:cxn modelId="{30CC79CF-BB51-483E-84CF-1AE986F4154C}" type="presParOf" srcId="{0AB8A212-E73A-4A22-BDE1-366699859B09}" destId="{C61E945F-67E6-4C4D-849E-7B97DF206E79}" srcOrd="6" destOrd="0" presId="urn:microsoft.com/office/officeart/2005/8/layout/default"/>
    <dgm:cxn modelId="{BDAA0B45-A910-48EB-926D-89B54FE00220}" type="presParOf" srcId="{0AB8A212-E73A-4A22-BDE1-366699859B09}" destId="{3AE3427B-7A3F-474C-87EA-9F93D5417807}" srcOrd="7" destOrd="0" presId="urn:microsoft.com/office/officeart/2005/8/layout/default"/>
    <dgm:cxn modelId="{3AC07042-E00A-47F3-84A2-0A60E8DADE13}" type="presParOf" srcId="{0AB8A212-E73A-4A22-BDE1-366699859B09}" destId="{6AF59A76-4405-4BF1-8A23-090EB00D6B41}" srcOrd="8" destOrd="0" presId="urn:microsoft.com/office/officeart/2005/8/layout/default"/>
    <dgm:cxn modelId="{CED4F51D-E1EC-4AE5-AE5C-809B4CD92F65}" type="presParOf" srcId="{0AB8A212-E73A-4A22-BDE1-366699859B09}" destId="{47813C4B-1EFD-4282-81B6-E794264BF08F}" srcOrd="9" destOrd="0" presId="urn:microsoft.com/office/officeart/2005/8/layout/default"/>
    <dgm:cxn modelId="{ED9C7C71-A302-461B-88F8-17C2385C718D}" type="presParOf" srcId="{0AB8A212-E73A-4A22-BDE1-366699859B09}" destId="{446B11C0-11AC-42A1-A2E5-CDC4677E26D8}" srcOrd="10" destOrd="0" presId="urn:microsoft.com/office/officeart/2005/8/layout/default"/>
    <dgm:cxn modelId="{9C113C33-D50A-4AE6-A5B5-19C017CC684D}" type="presParOf" srcId="{0AB8A212-E73A-4A22-BDE1-366699859B09}" destId="{D27B2868-A4DF-4295-9D60-EDFD8AA03A3A}" srcOrd="11" destOrd="0" presId="urn:microsoft.com/office/officeart/2005/8/layout/default"/>
    <dgm:cxn modelId="{08C16805-33E2-4788-8A4C-806802C06AAF}" type="presParOf" srcId="{0AB8A212-E73A-4A22-BDE1-366699859B09}" destId="{E7177AA6-98F4-4CA0-BCF1-D1DA01FBFAF6}" srcOrd="12" destOrd="0" presId="urn:microsoft.com/office/officeart/2005/8/layout/default"/>
    <dgm:cxn modelId="{C895DB56-FD41-48F9-B23D-4C2EB2EE58BB}" type="presParOf" srcId="{0AB8A212-E73A-4A22-BDE1-366699859B09}" destId="{0308E34C-BE24-4D17-B811-7BAA4DCABE02}" srcOrd="13" destOrd="0" presId="urn:microsoft.com/office/officeart/2005/8/layout/default"/>
    <dgm:cxn modelId="{AF3C5A3C-D30F-4026-BB01-8793C3302CF6}" type="presParOf" srcId="{0AB8A212-E73A-4A22-BDE1-366699859B09}" destId="{A096C7ED-3601-4737-827A-2387089BBE0E}" srcOrd="14" destOrd="0" presId="urn:microsoft.com/office/officeart/2005/8/layout/default"/>
    <dgm:cxn modelId="{D227A19F-3F45-4A97-B2A9-B892EDE4CD13}" type="presParOf" srcId="{0AB8A212-E73A-4A22-BDE1-366699859B09}" destId="{B4C0C617-DCBB-4405-8A27-BD6F86F84E72}" srcOrd="15" destOrd="0" presId="urn:microsoft.com/office/officeart/2005/8/layout/default"/>
    <dgm:cxn modelId="{A2C43A2D-B8D2-4B6E-A5B3-57717FE7E347}" type="presParOf" srcId="{0AB8A212-E73A-4A22-BDE1-366699859B09}" destId="{E5D12F65-4EFF-4640-A44F-34934DD2CF56}" srcOrd="16" destOrd="0" presId="urn:microsoft.com/office/officeart/2005/8/layout/default"/>
    <dgm:cxn modelId="{C9464FFA-D27F-473E-B186-28DAE52B48D2}" type="presParOf" srcId="{0AB8A212-E73A-4A22-BDE1-366699859B09}" destId="{695732FC-9395-45CF-8492-E23AC1F6A599}" srcOrd="17" destOrd="0" presId="urn:microsoft.com/office/officeart/2005/8/layout/default"/>
    <dgm:cxn modelId="{4E3E9540-AF23-4195-A21E-50ABA7F30024}" type="presParOf" srcId="{0AB8A212-E73A-4A22-BDE1-366699859B09}" destId="{8A46C42F-9069-4926-989D-1101A92498AB}" srcOrd="18" destOrd="0" presId="urn:microsoft.com/office/officeart/2005/8/layout/default"/>
    <dgm:cxn modelId="{EA0FD754-4BC2-4243-9497-F6E148D3B0C6}" type="presParOf" srcId="{0AB8A212-E73A-4A22-BDE1-366699859B09}" destId="{4FFCE02E-BE73-4489-A84B-49F432A34D68}" srcOrd="19" destOrd="0" presId="urn:microsoft.com/office/officeart/2005/8/layout/default"/>
    <dgm:cxn modelId="{BDA8C878-D782-4B3C-ADEE-A0F06E3626DC}" type="presParOf" srcId="{0AB8A212-E73A-4A22-BDE1-366699859B09}" destId="{42AD5D35-E77C-4B01-A1C0-E58C5A014687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BC4975-D304-4C22-A24B-1E7614582C2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B04EB21-8A3E-4E80-B94E-3749383FFAED}">
      <dgm:prSet/>
      <dgm:spPr/>
      <dgm:t>
        <a:bodyPr/>
        <a:lstStyle/>
        <a:p>
          <a:r>
            <a:rPr lang="en-US"/>
            <a:t>We have quarterly reports that are submitted to KHC, which help track them.</a:t>
          </a:r>
        </a:p>
      </dgm:t>
    </dgm:pt>
    <dgm:pt modelId="{6AA05818-A097-4EA8-B7B2-279ECFAAA6A7}" type="parTrans" cxnId="{E140CA63-2C26-488E-AFC7-C71E6AC62B65}">
      <dgm:prSet/>
      <dgm:spPr/>
      <dgm:t>
        <a:bodyPr/>
        <a:lstStyle/>
        <a:p>
          <a:endParaRPr lang="en-US"/>
        </a:p>
      </dgm:t>
    </dgm:pt>
    <dgm:pt modelId="{1A80F3F8-032A-4796-9FDE-B8F8DC333C94}" type="sibTrans" cxnId="{E140CA63-2C26-488E-AFC7-C71E6AC62B65}">
      <dgm:prSet/>
      <dgm:spPr/>
      <dgm:t>
        <a:bodyPr/>
        <a:lstStyle/>
        <a:p>
          <a:endParaRPr lang="en-US"/>
        </a:p>
      </dgm:t>
    </dgm:pt>
    <dgm:pt modelId="{880A8481-7463-4253-A09F-2AC7667C1405}">
      <dgm:prSet/>
      <dgm:spPr/>
      <dgm:t>
        <a:bodyPr/>
        <a:lstStyle/>
        <a:p>
          <a:r>
            <a:rPr lang="en-US"/>
            <a:t>Most organizations keep separate accounts.</a:t>
          </a:r>
        </a:p>
      </dgm:t>
    </dgm:pt>
    <dgm:pt modelId="{A1A6C97C-11C4-497B-8357-31CED43BD6A2}" type="parTrans" cxnId="{FE3C7AD0-5D6C-4C0A-BBD4-A140014B397C}">
      <dgm:prSet/>
      <dgm:spPr/>
      <dgm:t>
        <a:bodyPr/>
        <a:lstStyle/>
        <a:p>
          <a:endParaRPr lang="en-US"/>
        </a:p>
      </dgm:t>
    </dgm:pt>
    <dgm:pt modelId="{624BA65F-917B-40E2-ABE0-4559DF9E0F7C}" type="sibTrans" cxnId="{FE3C7AD0-5D6C-4C0A-BBD4-A140014B397C}">
      <dgm:prSet/>
      <dgm:spPr/>
      <dgm:t>
        <a:bodyPr/>
        <a:lstStyle/>
        <a:p>
          <a:endParaRPr lang="en-US"/>
        </a:p>
      </dgm:t>
    </dgm:pt>
    <dgm:pt modelId="{B4A1C115-1179-4C14-83CE-4A334B18261B}">
      <dgm:prSet/>
      <dgm:spPr/>
      <dgm:t>
        <a:bodyPr/>
        <a:lstStyle/>
        <a:p>
          <a:r>
            <a:rPr lang="en-US"/>
            <a:t>And, then, there is the “washing”!</a:t>
          </a:r>
        </a:p>
      </dgm:t>
    </dgm:pt>
    <dgm:pt modelId="{A04D5DE2-C989-422A-AEB5-BBC077B06E50}" type="parTrans" cxnId="{CA70FF04-67B2-4FEE-B8D1-DD3BA34E3B3D}">
      <dgm:prSet/>
      <dgm:spPr/>
      <dgm:t>
        <a:bodyPr/>
        <a:lstStyle/>
        <a:p>
          <a:endParaRPr lang="en-US"/>
        </a:p>
      </dgm:t>
    </dgm:pt>
    <dgm:pt modelId="{1D163DD8-EBB7-42B6-AF80-0F576A491647}" type="sibTrans" cxnId="{CA70FF04-67B2-4FEE-B8D1-DD3BA34E3B3D}">
      <dgm:prSet/>
      <dgm:spPr/>
      <dgm:t>
        <a:bodyPr/>
        <a:lstStyle/>
        <a:p>
          <a:endParaRPr lang="en-US"/>
        </a:p>
      </dgm:t>
    </dgm:pt>
    <dgm:pt modelId="{31E7AF73-33DC-4B29-9A85-CC8D31FA4F19}" type="pres">
      <dgm:prSet presAssocID="{6EBC4975-D304-4C22-A24B-1E7614582C2F}" presName="root" presStyleCnt="0">
        <dgm:presLayoutVars>
          <dgm:dir/>
          <dgm:resizeHandles val="exact"/>
        </dgm:presLayoutVars>
      </dgm:prSet>
      <dgm:spPr/>
    </dgm:pt>
    <dgm:pt modelId="{CA39ECCA-2D83-4B21-8FFE-4A43F3A38EC8}" type="pres">
      <dgm:prSet presAssocID="{BB04EB21-8A3E-4E80-B94E-3749383FFAED}" presName="compNode" presStyleCnt="0"/>
      <dgm:spPr/>
    </dgm:pt>
    <dgm:pt modelId="{DB21A8E1-A2D9-4DAA-864A-376D2C1F40BC}" type="pres">
      <dgm:prSet presAssocID="{BB04EB21-8A3E-4E80-B94E-3749383FFAE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50D07B8C-FECF-4E26-8C8A-415176A048A1}" type="pres">
      <dgm:prSet presAssocID="{BB04EB21-8A3E-4E80-B94E-3749383FFAED}" presName="spaceRect" presStyleCnt="0"/>
      <dgm:spPr/>
    </dgm:pt>
    <dgm:pt modelId="{7C1385AF-A931-4BAF-934A-D99F6D92B7EA}" type="pres">
      <dgm:prSet presAssocID="{BB04EB21-8A3E-4E80-B94E-3749383FFAED}" presName="textRect" presStyleLbl="revTx" presStyleIdx="0" presStyleCnt="3">
        <dgm:presLayoutVars>
          <dgm:chMax val="1"/>
          <dgm:chPref val="1"/>
        </dgm:presLayoutVars>
      </dgm:prSet>
      <dgm:spPr/>
    </dgm:pt>
    <dgm:pt modelId="{328DBD67-3B24-4C7C-B952-8BC293CCEE7B}" type="pres">
      <dgm:prSet presAssocID="{1A80F3F8-032A-4796-9FDE-B8F8DC333C94}" presName="sibTrans" presStyleCnt="0"/>
      <dgm:spPr/>
    </dgm:pt>
    <dgm:pt modelId="{101E46BA-8C73-42AE-B0A1-0906D7F0DB32}" type="pres">
      <dgm:prSet presAssocID="{880A8481-7463-4253-A09F-2AC7667C1405}" presName="compNode" presStyleCnt="0"/>
      <dgm:spPr/>
    </dgm:pt>
    <dgm:pt modelId="{969A4296-3CDF-4DE1-9A46-D310E301D3EA}" type="pres">
      <dgm:prSet presAssocID="{880A8481-7463-4253-A09F-2AC7667C140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4608A5A3-844F-455C-8946-8E2E56513A19}" type="pres">
      <dgm:prSet presAssocID="{880A8481-7463-4253-A09F-2AC7667C1405}" presName="spaceRect" presStyleCnt="0"/>
      <dgm:spPr/>
    </dgm:pt>
    <dgm:pt modelId="{7DA7EDAB-E460-47E4-B9E6-F38B0B804DE0}" type="pres">
      <dgm:prSet presAssocID="{880A8481-7463-4253-A09F-2AC7667C1405}" presName="textRect" presStyleLbl="revTx" presStyleIdx="1" presStyleCnt="3">
        <dgm:presLayoutVars>
          <dgm:chMax val="1"/>
          <dgm:chPref val="1"/>
        </dgm:presLayoutVars>
      </dgm:prSet>
      <dgm:spPr/>
    </dgm:pt>
    <dgm:pt modelId="{8C6E1F39-F7E1-4399-BCAA-D56894BE25D0}" type="pres">
      <dgm:prSet presAssocID="{624BA65F-917B-40E2-ABE0-4559DF9E0F7C}" presName="sibTrans" presStyleCnt="0"/>
      <dgm:spPr/>
    </dgm:pt>
    <dgm:pt modelId="{4FA52364-791D-4E03-9F38-FBE11DF3DE46}" type="pres">
      <dgm:prSet presAssocID="{B4A1C115-1179-4C14-83CE-4A334B18261B}" presName="compNode" presStyleCnt="0"/>
      <dgm:spPr/>
    </dgm:pt>
    <dgm:pt modelId="{76D27098-BF7A-40E6-88A4-06DAD2483B5A}" type="pres">
      <dgm:prSet presAssocID="{B4A1C115-1179-4C14-83CE-4A334B18261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335E4E1D-F742-4AF9-AAEB-98178ECBEE72}" type="pres">
      <dgm:prSet presAssocID="{B4A1C115-1179-4C14-83CE-4A334B18261B}" presName="spaceRect" presStyleCnt="0"/>
      <dgm:spPr/>
    </dgm:pt>
    <dgm:pt modelId="{97F84E77-C70B-4A1F-978B-6AE528BE8973}" type="pres">
      <dgm:prSet presAssocID="{B4A1C115-1179-4C14-83CE-4A334B18261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A70FF04-67B2-4FEE-B8D1-DD3BA34E3B3D}" srcId="{6EBC4975-D304-4C22-A24B-1E7614582C2F}" destId="{B4A1C115-1179-4C14-83CE-4A334B18261B}" srcOrd="2" destOrd="0" parTransId="{A04D5DE2-C989-422A-AEB5-BBC077B06E50}" sibTransId="{1D163DD8-EBB7-42B6-AF80-0F576A491647}"/>
    <dgm:cxn modelId="{2B818120-6735-4690-8738-FE798AE30707}" type="presOf" srcId="{BB04EB21-8A3E-4E80-B94E-3749383FFAED}" destId="{7C1385AF-A931-4BAF-934A-D99F6D92B7EA}" srcOrd="0" destOrd="0" presId="urn:microsoft.com/office/officeart/2018/2/layout/IconLabelList"/>
    <dgm:cxn modelId="{E140CA63-2C26-488E-AFC7-C71E6AC62B65}" srcId="{6EBC4975-D304-4C22-A24B-1E7614582C2F}" destId="{BB04EB21-8A3E-4E80-B94E-3749383FFAED}" srcOrd="0" destOrd="0" parTransId="{6AA05818-A097-4EA8-B7B2-279ECFAAA6A7}" sibTransId="{1A80F3F8-032A-4796-9FDE-B8F8DC333C94}"/>
    <dgm:cxn modelId="{8D4B5E72-A7D3-45DF-A6FE-FF50FC376B75}" type="presOf" srcId="{6EBC4975-D304-4C22-A24B-1E7614582C2F}" destId="{31E7AF73-33DC-4B29-9A85-CC8D31FA4F19}" srcOrd="0" destOrd="0" presId="urn:microsoft.com/office/officeart/2018/2/layout/IconLabelList"/>
    <dgm:cxn modelId="{57DA28CC-4230-48BC-A614-D1870EB954EB}" type="presOf" srcId="{880A8481-7463-4253-A09F-2AC7667C1405}" destId="{7DA7EDAB-E460-47E4-B9E6-F38B0B804DE0}" srcOrd="0" destOrd="0" presId="urn:microsoft.com/office/officeart/2018/2/layout/IconLabelList"/>
    <dgm:cxn modelId="{FE3C7AD0-5D6C-4C0A-BBD4-A140014B397C}" srcId="{6EBC4975-D304-4C22-A24B-1E7614582C2F}" destId="{880A8481-7463-4253-A09F-2AC7667C1405}" srcOrd="1" destOrd="0" parTransId="{A1A6C97C-11C4-497B-8357-31CED43BD6A2}" sibTransId="{624BA65F-917B-40E2-ABE0-4559DF9E0F7C}"/>
    <dgm:cxn modelId="{2F503AE2-97A3-428A-AEC0-E38C759CBEB4}" type="presOf" srcId="{B4A1C115-1179-4C14-83CE-4A334B18261B}" destId="{97F84E77-C70B-4A1F-978B-6AE528BE8973}" srcOrd="0" destOrd="0" presId="urn:microsoft.com/office/officeart/2018/2/layout/IconLabelList"/>
    <dgm:cxn modelId="{4B1318EA-7336-47F4-B863-EC922696469C}" type="presParOf" srcId="{31E7AF73-33DC-4B29-9A85-CC8D31FA4F19}" destId="{CA39ECCA-2D83-4B21-8FFE-4A43F3A38EC8}" srcOrd="0" destOrd="0" presId="urn:microsoft.com/office/officeart/2018/2/layout/IconLabelList"/>
    <dgm:cxn modelId="{415F9A35-FF2D-4891-BF18-82D617CED94E}" type="presParOf" srcId="{CA39ECCA-2D83-4B21-8FFE-4A43F3A38EC8}" destId="{DB21A8E1-A2D9-4DAA-864A-376D2C1F40BC}" srcOrd="0" destOrd="0" presId="urn:microsoft.com/office/officeart/2018/2/layout/IconLabelList"/>
    <dgm:cxn modelId="{24585F60-D379-4F47-B064-176AE20C89AA}" type="presParOf" srcId="{CA39ECCA-2D83-4B21-8FFE-4A43F3A38EC8}" destId="{50D07B8C-FECF-4E26-8C8A-415176A048A1}" srcOrd="1" destOrd="0" presId="urn:microsoft.com/office/officeart/2018/2/layout/IconLabelList"/>
    <dgm:cxn modelId="{BC8651B7-9825-4642-978E-FBED716F102A}" type="presParOf" srcId="{CA39ECCA-2D83-4B21-8FFE-4A43F3A38EC8}" destId="{7C1385AF-A931-4BAF-934A-D99F6D92B7EA}" srcOrd="2" destOrd="0" presId="urn:microsoft.com/office/officeart/2018/2/layout/IconLabelList"/>
    <dgm:cxn modelId="{BBF9EC99-F907-4175-A468-667C26A7C1E5}" type="presParOf" srcId="{31E7AF73-33DC-4B29-9A85-CC8D31FA4F19}" destId="{328DBD67-3B24-4C7C-B952-8BC293CCEE7B}" srcOrd="1" destOrd="0" presId="urn:microsoft.com/office/officeart/2018/2/layout/IconLabelList"/>
    <dgm:cxn modelId="{992AE52E-3349-40DF-97A1-C16252E42BBB}" type="presParOf" srcId="{31E7AF73-33DC-4B29-9A85-CC8D31FA4F19}" destId="{101E46BA-8C73-42AE-B0A1-0906D7F0DB32}" srcOrd="2" destOrd="0" presId="urn:microsoft.com/office/officeart/2018/2/layout/IconLabelList"/>
    <dgm:cxn modelId="{8C6620EC-0B37-4798-9327-CA315CD5C05D}" type="presParOf" srcId="{101E46BA-8C73-42AE-B0A1-0906D7F0DB32}" destId="{969A4296-3CDF-4DE1-9A46-D310E301D3EA}" srcOrd="0" destOrd="0" presId="urn:microsoft.com/office/officeart/2018/2/layout/IconLabelList"/>
    <dgm:cxn modelId="{D6D924B1-189A-4071-993A-BD1227925D5B}" type="presParOf" srcId="{101E46BA-8C73-42AE-B0A1-0906D7F0DB32}" destId="{4608A5A3-844F-455C-8946-8E2E56513A19}" srcOrd="1" destOrd="0" presId="urn:microsoft.com/office/officeart/2018/2/layout/IconLabelList"/>
    <dgm:cxn modelId="{FBC5CB41-B7A5-4BDB-A23B-B04793EF38F0}" type="presParOf" srcId="{101E46BA-8C73-42AE-B0A1-0906D7F0DB32}" destId="{7DA7EDAB-E460-47E4-B9E6-F38B0B804DE0}" srcOrd="2" destOrd="0" presId="urn:microsoft.com/office/officeart/2018/2/layout/IconLabelList"/>
    <dgm:cxn modelId="{BCCB33F8-683B-454F-978A-3CF88545ED17}" type="presParOf" srcId="{31E7AF73-33DC-4B29-9A85-CC8D31FA4F19}" destId="{8C6E1F39-F7E1-4399-BCAA-D56894BE25D0}" srcOrd="3" destOrd="0" presId="urn:microsoft.com/office/officeart/2018/2/layout/IconLabelList"/>
    <dgm:cxn modelId="{06B1DC97-2C27-45D6-B093-9E800EE22E77}" type="presParOf" srcId="{31E7AF73-33DC-4B29-9A85-CC8D31FA4F19}" destId="{4FA52364-791D-4E03-9F38-FBE11DF3DE46}" srcOrd="4" destOrd="0" presId="urn:microsoft.com/office/officeart/2018/2/layout/IconLabelList"/>
    <dgm:cxn modelId="{FD2CCCC5-C680-4FE9-B75E-2E958F17DF34}" type="presParOf" srcId="{4FA52364-791D-4E03-9F38-FBE11DF3DE46}" destId="{76D27098-BF7A-40E6-88A4-06DAD2483B5A}" srcOrd="0" destOrd="0" presId="urn:microsoft.com/office/officeart/2018/2/layout/IconLabelList"/>
    <dgm:cxn modelId="{385207D3-165B-4E99-BC76-0EE12653CC5E}" type="presParOf" srcId="{4FA52364-791D-4E03-9F38-FBE11DF3DE46}" destId="{335E4E1D-F742-4AF9-AAEB-98178ECBEE72}" srcOrd="1" destOrd="0" presId="urn:microsoft.com/office/officeart/2018/2/layout/IconLabelList"/>
    <dgm:cxn modelId="{CDD67F28-EAB9-4D83-AD0B-521EF2DC675D}" type="presParOf" srcId="{4FA52364-791D-4E03-9F38-FBE11DF3DE46}" destId="{97F84E77-C70B-4A1F-978B-6AE528BE897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803C38-532D-490E-93C9-2CB8CB0043E2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B36FBE1-35D7-47D9-A2DF-C565FAAB4BA4}">
      <dgm:prSet/>
      <dgm:spPr/>
      <dgm:t>
        <a:bodyPr/>
        <a:lstStyle/>
        <a:p>
          <a:r>
            <a:rPr lang="en-US"/>
            <a:t>Awarded each year for operating expenses</a:t>
          </a:r>
        </a:p>
      </dgm:t>
    </dgm:pt>
    <dgm:pt modelId="{246A112C-C72B-45ED-894C-621BCAB0CE86}" type="parTrans" cxnId="{65018E36-FAA8-4F56-AC3C-724BFD3F8CF4}">
      <dgm:prSet/>
      <dgm:spPr/>
      <dgm:t>
        <a:bodyPr/>
        <a:lstStyle/>
        <a:p>
          <a:endParaRPr lang="en-US"/>
        </a:p>
      </dgm:t>
    </dgm:pt>
    <dgm:pt modelId="{3F098020-3779-4755-9C0F-BBE3CA282A08}" type="sibTrans" cxnId="{65018E36-FAA8-4F56-AC3C-724BFD3F8CF4}">
      <dgm:prSet/>
      <dgm:spPr/>
      <dgm:t>
        <a:bodyPr/>
        <a:lstStyle/>
        <a:p>
          <a:endParaRPr lang="en-US"/>
        </a:p>
      </dgm:t>
    </dgm:pt>
    <dgm:pt modelId="{4F975A42-4D3A-4DC7-92FD-CEDAFAB2588D}">
      <dgm:prSet/>
      <dgm:spPr/>
      <dgm:t>
        <a:bodyPr/>
        <a:lstStyle/>
        <a:p>
          <a:r>
            <a:rPr lang="en-US"/>
            <a:t>Process</a:t>
          </a:r>
        </a:p>
      </dgm:t>
    </dgm:pt>
    <dgm:pt modelId="{346ED081-2D43-4680-A97D-6A21B837A77B}" type="parTrans" cxnId="{D242537C-DE15-44AA-BF95-D51050FE1911}">
      <dgm:prSet/>
      <dgm:spPr/>
      <dgm:t>
        <a:bodyPr/>
        <a:lstStyle/>
        <a:p>
          <a:endParaRPr lang="en-US"/>
        </a:p>
      </dgm:t>
    </dgm:pt>
    <dgm:pt modelId="{A638DEA0-1FAB-4B8E-B2F2-799498A7EAE8}" type="sibTrans" cxnId="{D242537C-DE15-44AA-BF95-D51050FE1911}">
      <dgm:prSet/>
      <dgm:spPr/>
      <dgm:t>
        <a:bodyPr/>
        <a:lstStyle/>
        <a:p>
          <a:endParaRPr lang="en-US"/>
        </a:p>
      </dgm:t>
    </dgm:pt>
    <dgm:pt modelId="{269B8E75-F040-4629-9348-F8985B2DA6CE}">
      <dgm:prSet/>
      <dgm:spPr/>
      <dgm:t>
        <a:bodyPr/>
        <a:lstStyle/>
        <a:p>
          <a:r>
            <a:rPr lang="en-US"/>
            <a:t>CHDO Grant Agreement</a:t>
          </a:r>
        </a:p>
      </dgm:t>
    </dgm:pt>
    <dgm:pt modelId="{669E5032-64B3-4C49-82C1-E17756208B69}" type="parTrans" cxnId="{286A5401-301F-4376-B0DC-DCEF68BBE4EE}">
      <dgm:prSet/>
      <dgm:spPr/>
      <dgm:t>
        <a:bodyPr/>
        <a:lstStyle/>
        <a:p>
          <a:endParaRPr lang="en-US"/>
        </a:p>
      </dgm:t>
    </dgm:pt>
    <dgm:pt modelId="{AC9CE889-8E27-41D2-9A0A-4CFEF2353F82}" type="sibTrans" cxnId="{286A5401-301F-4376-B0DC-DCEF68BBE4EE}">
      <dgm:prSet/>
      <dgm:spPr/>
      <dgm:t>
        <a:bodyPr/>
        <a:lstStyle/>
        <a:p>
          <a:endParaRPr lang="en-US"/>
        </a:p>
      </dgm:t>
    </dgm:pt>
    <dgm:pt modelId="{D877B884-D8C8-4940-94AC-56ADC44133F7}">
      <dgm:prSet/>
      <dgm:spPr/>
      <dgm:t>
        <a:bodyPr/>
        <a:lstStyle/>
        <a:p>
          <a:r>
            <a:rPr lang="en-US"/>
            <a:t>Executed/Project Setup in draw system</a:t>
          </a:r>
        </a:p>
      </dgm:t>
    </dgm:pt>
    <dgm:pt modelId="{96F5D69D-7483-4D95-9C34-C968D994719A}" type="parTrans" cxnId="{A075DAF8-FD34-40A6-9270-80D649FA5821}">
      <dgm:prSet/>
      <dgm:spPr/>
      <dgm:t>
        <a:bodyPr/>
        <a:lstStyle/>
        <a:p>
          <a:endParaRPr lang="en-US"/>
        </a:p>
      </dgm:t>
    </dgm:pt>
    <dgm:pt modelId="{E7246BE4-FAFB-410B-9FC8-30FBF84AE7AD}" type="sibTrans" cxnId="{A075DAF8-FD34-40A6-9270-80D649FA5821}">
      <dgm:prSet/>
      <dgm:spPr/>
      <dgm:t>
        <a:bodyPr/>
        <a:lstStyle/>
        <a:p>
          <a:endParaRPr lang="en-US"/>
        </a:p>
      </dgm:t>
    </dgm:pt>
    <dgm:pt modelId="{F11C1214-2130-4440-9D17-A916EF29B376}">
      <dgm:prSet/>
      <dgm:spPr/>
      <dgm:t>
        <a:bodyPr/>
        <a:lstStyle/>
        <a:p>
          <a:r>
            <a:rPr lang="en-US"/>
            <a:t>Release of Funds</a:t>
          </a:r>
        </a:p>
      </dgm:t>
    </dgm:pt>
    <dgm:pt modelId="{0D894606-3515-4030-AC48-6A67DC024556}" type="parTrans" cxnId="{7E6FB31B-E7C3-4AE5-BC96-348409F8A0B8}">
      <dgm:prSet/>
      <dgm:spPr/>
      <dgm:t>
        <a:bodyPr/>
        <a:lstStyle/>
        <a:p>
          <a:endParaRPr lang="en-US"/>
        </a:p>
      </dgm:t>
    </dgm:pt>
    <dgm:pt modelId="{9EBEB066-5A4B-4461-BA10-C8E153048C9F}" type="sibTrans" cxnId="{7E6FB31B-E7C3-4AE5-BC96-348409F8A0B8}">
      <dgm:prSet/>
      <dgm:spPr/>
      <dgm:t>
        <a:bodyPr/>
        <a:lstStyle/>
        <a:p>
          <a:endParaRPr lang="en-US"/>
        </a:p>
      </dgm:t>
    </dgm:pt>
    <dgm:pt modelId="{DF64F96C-0C31-4686-85CE-2499CC8D0B42}">
      <dgm:prSet/>
      <dgm:spPr/>
      <dgm:t>
        <a:bodyPr/>
        <a:lstStyle/>
        <a:p>
          <a:r>
            <a:rPr lang="en-US"/>
            <a:t>Request Access to the project</a:t>
          </a:r>
        </a:p>
      </dgm:t>
    </dgm:pt>
    <dgm:pt modelId="{C2077AD8-55E2-40B7-BBF7-B9DEC9EEB673}" type="parTrans" cxnId="{085DA1B4-AF91-4547-9359-CCFB1A0E2280}">
      <dgm:prSet/>
      <dgm:spPr/>
      <dgm:t>
        <a:bodyPr/>
        <a:lstStyle/>
        <a:p>
          <a:endParaRPr lang="en-US"/>
        </a:p>
      </dgm:t>
    </dgm:pt>
    <dgm:pt modelId="{38F3501D-C5A2-46B9-89FB-DD251DA109FC}" type="sibTrans" cxnId="{085DA1B4-AF91-4547-9359-CCFB1A0E2280}">
      <dgm:prSet/>
      <dgm:spPr/>
      <dgm:t>
        <a:bodyPr/>
        <a:lstStyle/>
        <a:p>
          <a:endParaRPr lang="en-US"/>
        </a:p>
      </dgm:t>
    </dgm:pt>
    <dgm:pt modelId="{C74B8A72-56DF-42B0-A6BA-6FDFFA927E65}">
      <dgm:prSet/>
      <dgm:spPr/>
      <dgm:t>
        <a:bodyPr/>
        <a:lstStyle/>
        <a:p>
          <a:r>
            <a:rPr lang="en-US"/>
            <a:t>CHDO Quarterly Reports – submitted with quarterly draw. Final draws are due by July 31</a:t>
          </a:r>
          <a:r>
            <a:rPr lang="en-US" baseline="30000"/>
            <a:t>st</a:t>
          </a:r>
          <a:r>
            <a:rPr lang="en-US"/>
            <a:t>.</a:t>
          </a:r>
        </a:p>
      </dgm:t>
    </dgm:pt>
    <dgm:pt modelId="{BCCB0EA6-7F31-444C-97DB-F23A22BA6CDB}" type="parTrans" cxnId="{9763746E-AABB-481C-8A99-9CE47EC4A270}">
      <dgm:prSet/>
      <dgm:spPr/>
      <dgm:t>
        <a:bodyPr/>
        <a:lstStyle/>
        <a:p>
          <a:endParaRPr lang="en-US"/>
        </a:p>
      </dgm:t>
    </dgm:pt>
    <dgm:pt modelId="{5511582E-81D8-4141-B3AF-71DAD813B0D2}" type="sibTrans" cxnId="{9763746E-AABB-481C-8A99-9CE47EC4A270}">
      <dgm:prSet/>
      <dgm:spPr/>
      <dgm:t>
        <a:bodyPr/>
        <a:lstStyle/>
        <a:p>
          <a:endParaRPr lang="en-US"/>
        </a:p>
      </dgm:t>
    </dgm:pt>
    <dgm:pt modelId="{EA2F657D-3E92-4F9F-8A66-9126F3E9D2D9}" type="pres">
      <dgm:prSet presAssocID="{94803C38-532D-490E-93C9-2CB8CB0043E2}" presName="linear" presStyleCnt="0">
        <dgm:presLayoutVars>
          <dgm:animLvl val="lvl"/>
          <dgm:resizeHandles val="exact"/>
        </dgm:presLayoutVars>
      </dgm:prSet>
      <dgm:spPr/>
    </dgm:pt>
    <dgm:pt modelId="{267BD226-36A5-403F-9D7B-9E96EA65E7B3}" type="pres">
      <dgm:prSet presAssocID="{4B36FBE1-35D7-47D9-A2DF-C565FAAB4BA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E28A158-5720-47F5-9CCB-B561D5980CF2}" type="pres">
      <dgm:prSet presAssocID="{3F098020-3779-4755-9C0F-BBE3CA282A08}" presName="spacer" presStyleCnt="0"/>
      <dgm:spPr/>
    </dgm:pt>
    <dgm:pt modelId="{C09F7543-7204-4771-A955-F76319AA73B8}" type="pres">
      <dgm:prSet presAssocID="{4F975A42-4D3A-4DC7-92FD-CEDAFAB2588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C31D6B4-E8E8-4416-A79E-B57CF097801B}" type="pres">
      <dgm:prSet presAssocID="{4F975A42-4D3A-4DC7-92FD-CEDAFAB2588D}" presName="childText" presStyleLbl="revTx" presStyleIdx="0" presStyleCnt="1">
        <dgm:presLayoutVars>
          <dgm:bulletEnabled val="1"/>
        </dgm:presLayoutVars>
      </dgm:prSet>
      <dgm:spPr/>
    </dgm:pt>
    <dgm:pt modelId="{87435A70-A10C-47B8-A526-CF67E9502D58}" type="pres">
      <dgm:prSet presAssocID="{C74B8A72-56DF-42B0-A6BA-6FDFFA927E6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6A5401-301F-4376-B0DC-DCEF68BBE4EE}" srcId="{4F975A42-4D3A-4DC7-92FD-CEDAFAB2588D}" destId="{269B8E75-F040-4629-9348-F8985B2DA6CE}" srcOrd="0" destOrd="0" parTransId="{669E5032-64B3-4C49-82C1-E17756208B69}" sibTransId="{AC9CE889-8E27-41D2-9A0A-4CFEF2353F82}"/>
    <dgm:cxn modelId="{D49F1107-6C43-4DD5-BAB1-E0CA5D2864B1}" type="presOf" srcId="{269B8E75-F040-4629-9348-F8985B2DA6CE}" destId="{FC31D6B4-E8E8-4416-A79E-B57CF097801B}" srcOrd="0" destOrd="0" presId="urn:microsoft.com/office/officeart/2005/8/layout/vList2"/>
    <dgm:cxn modelId="{F6E29410-F94C-4FE3-8175-47135C63C729}" type="presOf" srcId="{DF64F96C-0C31-4686-85CE-2499CC8D0B42}" destId="{FC31D6B4-E8E8-4416-A79E-B57CF097801B}" srcOrd="0" destOrd="3" presId="urn:microsoft.com/office/officeart/2005/8/layout/vList2"/>
    <dgm:cxn modelId="{7E6FB31B-E7C3-4AE5-BC96-348409F8A0B8}" srcId="{4F975A42-4D3A-4DC7-92FD-CEDAFAB2588D}" destId="{F11C1214-2130-4440-9D17-A916EF29B376}" srcOrd="2" destOrd="0" parTransId="{0D894606-3515-4030-AC48-6A67DC024556}" sibTransId="{9EBEB066-5A4B-4461-BA10-C8E153048C9F}"/>
    <dgm:cxn modelId="{9F33FA27-10C5-4F7E-9E56-1105499D53E7}" type="presOf" srcId="{4B36FBE1-35D7-47D9-A2DF-C565FAAB4BA4}" destId="{267BD226-36A5-403F-9D7B-9E96EA65E7B3}" srcOrd="0" destOrd="0" presId="urn:microsoft.com/office/officeart/2005/8/layout/vList2"/>
    <dgm:cxn modelId="{65018E36-FAA8-4F56-AC3C-724BFD3F8CF4}" srcId="{94803C38-532D-490E-93C9-2CB8CB0043E2}" destId="{4B36FBE1-35D7-47D9-A2DF-C565FAAB4BA4}" srcOrd="0" destOrd="0" parTransId="{246A112C-C72B-45ED-894C-621BCAB0CE86}" sibTransId="{3F098020-3779-4755-9C0F-BBE3CA282A08}"/>
    <dgm:cxn modelId="{2233D261-3483-4138-8DAB-FE5480E51EE9}" type="presOf" srcId="{D877B884-D8C8-4940-94AC-56ADC44133F7}" destId="{FC31D6B4-E8E8-4416-A79E-B57CF097801B}" srcOrd="0" destOrd="1" presId="urn:microsoft.com/office/officeart/2005/8/layout/vList2"/>
    <dgm:cxn modelId="{9763746E-AABB-481C-8A99-9CE47EC4A270}" srcId="{94803C38-532D-490E-93C9-2CB8CB0043E2}" destId="{C74B8A72-56DF-42B0-A6BA-6FDFFA927E65}" srcOrd="2" destOrd="0" parTransId="{BCCB0EA6-7F31-444C-97DB-F23A22BA6CDB}" sibTransId="{5511582E-81D8-4141-B3AF-71DAD813B0D2}"/>
    <dgm:cxn modelId="{D242537C-DE15-44AA-BF95-D51050FE1911}" srcId="{94803C38-532D-490E-93C9-2CB8CB0043E2}" destId="{4F975A42-4D3A-4DC7-92FD-CEDAFAB2588D}" srcOrd="1" destOrd="0" parTransId="{346ED081-2D43-4680-A97D-6A21B837A77B}" sibTransId="{A638DEA0-1FAB-4B8E-B2F2-799498A7EAE8}"/>
    <dgm:cxn modelId="{1D59639D-B798-4913-ABA2-EE9962FF7ECD}" type="presOf" srcId="{F11C1214-2130-4440-9D17-A916EF29B376}" destId="{FC31D6B4-E8E8-4416-A79E-B57CF097801B}" srcOrd="0" destOrd="2" presId="urn:microsoft.com/office/officeart/2005/8/layout/vList2"/>
    <dgm:cxn modelId="{759CD6A7-40C5-4748-BA5C-A78ED81402EC}" type="presOf" srcId="{94803C38-532D-490E-93C9-2CB8CB0043E2}" destId="{EA2F657D-3E92-4F9F-8A66-9126F3E9D2D9}" srcOrd="0" destOrd="0" presId="urn:microsoft.com/office/officeart/2005/8/layout/vList2"/>
    <dgm:cxn modelId="{085DA1B4-AF91-4547-9359-CCFB1A0E2280}" srcId="{4F975A42-4D3A-4DC7-92FD-CEDAFAB2588D}" destId="{DF64F96C-0C31-4686-85CE-2499CC8D0B42}" srcOrd="3" destOrd="0" parTransId="{C2077AD8-55E2-40B7-BBF7-B9DEC9EEB673}" sibTransId="{38F3501D-C5A2-46B9-89FB-DD251DA109FC}"/>
    <dgm:cxn modelId="{A075DAF8-FD34-40A6-9270-80D649FA5821}" srcId="{4F975A42-4D3A-4DC7-92FD-CEDAFAB2588D}" destId="{D877B884-D8C8-4940-94AC-56ADC44133F7}" srcOrd="1" destOrd="0" parTransId="{96F5D69D-7483-4D95-9C34-C968D994719A}" sibTransId="{E7246BE4-FAFB-410B-9FC8-30FBF84AE7AD}"/>
    <dgm:cxn modelId="{97132EFE-57B3-45CC-BDBB-5FC918DE2A0C}" type="presOf" srcId="{C74B8A72-56DF-42B0-A6BA-6FDFFA927E65}" destId="{87435A70-A10C-47B8-A526-CF67E9502D58}" srcOrd="0" destOrd="0" presId="urn:microsoft.com/office/officeart/2005/8/layout/vList2"/>
    <dgm:cxn modelId="{C8536CFF-E517-4684-A705-14E3DB2EBC20}" type="presOf" srcId="{4F975A42-4D3A-4DC7-92FD-CEDAFAB2588D}" destId="{C09F7543-7204-4771-A955-F76319AA73B8}" srcOrd="0" destOrd="0" presId="urn:microsoft.com/office/officeart/2005/8/layout/vList2"/>
    <dgm:cxn modelId="{8230CF40-3616-4B2B-96BA-C865327E6E90}" type="presParOf" srcId="{EA2F657D-3E92-4F9F-8A66-9126F3E9D2D9}" destId="{267BD226-36A5-403F-9D7B-9E96EA65E7B3}" srcOrd="0" destOrd="0" presId="urn:microsoft.com/office/officeart/2005/8/layout/vList2"/>
    <dgm:cxn modelId="{482908B7-1DEF-4D98-A2D0-864958050268}" type="presParOf" srcId="{EA2F657D-3E92-4F9F-8A66-9126F3E9D2D9}" destId="{CE28A158-5720-47F5-9CCB-B561D5980CF2}" srcOrd="1" destOrd="0" presId="urn:microsoft.com/office/officeart/2005/8/layout/vList2"/>
    <dgm:cxn modelId="{FF6FC458-70B6-44DA-9D1E-3422F971B18F}" type="presParOf" srcId="{EA2F657D-3E92-4F9F-8A66-9126F3E9D2D9}" destId="{C09F7543-7204-4771-A955-F76319AA73B8}" srcOrd="2" destOrd="0" presId="urn:microsoft.com/office/officeart/2005/8/layout/vList2"/>
    <dgm:cxn modelId="{AD649C40-2E5B-46D8-A195-D75C561BA1C5}" type="presParOf" srcId="{EA2F657D-3E92-4F9F-8A66-9126F3E9D2D9}" destId="{FC31D6B4-E8E8-4416-A79E-B57CF097801B}" srcOrd="3" destOrd="0" presId="urn:microsoft.com/office/officeart/2005/8/layout/vList2"/>
    <dgm:cxn modelId="{7B29E11A-7B17-4D3C-A637-04FB4916B2EE}" type="presParOf" srcId="{EA2F657D-3E92-4F9F-8A66-9126F3E9D2D9}" destId="{87435A70-A10C-47B8-A526-CF67E9502D5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C0DB48-F4AC-4CF6-AEC7-78ADDE0D0D5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D5DC25D-1A7B-436C-8BAD-E1356B8ADE7D}">
      <dgm:prSet/>
      <dgm:spPr/>
      <dgm:t>
        <a:bodyPr/>
        <a:lstStyle/>
        <a:p>
          <a:pPr>
            <a:defRPr cap="all"/>
          </a:pPr>
          <a:r>
            <a:rPr lang="en-US"/>
            <a:t>Find the most recent set-up packet on </a:t>
          </a:r>
          <a:r>
            <a:rPr lang="en-US">
              <a:hlinkClick xmlns:r="http://schemas.openxmlformats.org/officeDocument/2006/relationships" r:id="rId1"/>
            </a:rPr>
            <a:t>HCA Help Desk</a:t>
          </a:r>
          <a:r>
            <a:rPr lang="en-US"/>
            <a:t>. </a:t>
          </a:r>
        </a:p>
      </dgm:t>
    </dgm:pt>
    <dgm:pt modelId="{0267B399-93D9-4222-BF6A-146E6A2E5D04}" type="parTrans" cxnId="{763BE535-0048-40B2-B5CA-07549F2A4EBF}">
      <dgm:prSet/>
      <dgm:spPr/>
      <dgm:t>
        <a:bodyPr/>
        <a:lstStyle/>
        <a:p>
          <a:endParaRPr lang="en-US"/>
        </a:p>
      </dgm:t>
    </dgm:pt>
    <dgm:pt modelId="{D996780A-1EB3-49C3-A3D1-E1A0A9D94E79}" type="sibTrans" cxnId="{763BE535-0048-40B2-B5CA-07549F2A4EBF}">
      <dgm:prSet/>
      <dgm:spPr/>
      <dgm:t>
        <a:bodyPr/>
        <a:lstStyle/>
        <a:p>
          <a:endParaRPr lang="en-US"/>
        </a:p>
      </dgm:t>
    </dgm:pt>
    <dgm:pt modelId="{F30BD81D-F0C9-4738-A631-858E063A8B7B}">
      <dgm:prSet/>
      <dgm:spPr/>
      <dgm:t>
        <a:bodyPr/>
        <a:lstStyle/>
        <a:p>
          <a:pPr>
            <a:defRPr cap="all"/>
          </a:pPr>
          <a:r>
            <a:rPr lang="en-US"/>
            <a:t>Complete set-up packet with ERR in HEROS.</a:t>
          </a:r>
        </a:p>
      </dgm:t>
    </dgm:pt>
    <dgm:pt modelId="{AC572EF0-C26A-4B36-9A09-12F9DF924155}" type="parTrans" cxnId="{5856DE51-C4D6-41EE-87D1-5210A6295C04}">
      <dgm:prSet/>
      <dgm:spPr/>
      <dgm:t>
        <a:bodyPr/>
        <a:lstStyle/>
        <a:p>
          <a:endParaRPr lang="en-US"/>
        </a:p>
      </dgm:t>
    </dgm:pt>
    <dgm:pt modelId="{86F909E1-3C5B-4660-9551-09A4CF008B5E}" type="sibTrans" cxnId="{5856DE51-C4D6-41EE-87D1-5210A6295C04}">
      <dgm:prSet/>
      <dgm:spPr/>
      <dgm:t>
        <a:bodyPr/>
        <a:lstStyle/>
        <a:p>
          <a:endParaRPr lang="en-US"/>
        </a:p>
      </dgm:t>
    </dgm:pt>
    <dgm:pt modelId="{A767F3F4-6806-4607-96B6-3D058C0FAEED}">
      <dgm:prSet/>
      <dgm:spPr/>
      <dgm:t>
        <a:bodyPr/>
        <a:lstStyle/>
        <a:p>
          <a:pPr>
            <a:defRPr cap="all"/>
          </a:pPr>
          <a:r>
            <a:rPr lang="en-US"/>
            <a:t>Submit items on the checklist</a:t>
          </a:r>
        </a:p>
      </dgm:t>
    </dgm:pt>
    <dgm:pt modelId="{9B2E6616-7B25-4208-B9E5-56DD679216B4}" type="parTrans" cxnId="{328CF345-013D-46E2-96AD-3FAF65561195}">
      <dgm:prSet/>
      <dgm:spPr/>
      <dgm:t>
        <a:bodyPr/>
        <a:lstStyle/>
        <a:p>
          <a:endParaRPr lang="en-US"/>
        </a:p>
      </dgm:t>
    </dgm:pt>
    <dgm:pt modelId="{68608787-C6EE-4E78-BE13-D99CA7FB43DA}" type="sibTrans" cxnId="{328CF345-013D-46E2-96AD-3FAF65561195}">
      <dgm:prSet/>
      <dgm:spPr/>
      <dgm:t>
        <a:bodyPr/>
        <a:lstStyle/>
        <a:p>
          <a:endParaRPr lang="en-US"/>
        </a:p>
      </dgm:t>
    </dgm:pt>
    <dgm:pt modelId="{EA43D1CA-1A9F-4AAF-A0D7-7A99DF9D9A76}">
      <dgm:prSet/>
      <dgm:spPr/>
      <dgm:t>
        <a:bodyPr/>
        <a:lstStyle/>
        <a:p>
          <a:pPr>
            <a:defRPr cap="all"/>
          </a:pPr>
          <a:r>
            <a:rPr lang="en-US"/>
            <a:t>Send checklist items and excel workbook to </a:t>
          </a:r>
          <a:r>
            <a:rPr lang="en-US">
              <a:hlinkClick xmlns:r="http://schemas.openxmlformats.org/officeDocument/2006/relationships" r:id="rId2"/>
            </a:rPr>
            <a:t>hcadev@kyhousing.org</a:t>
          </a:r>
          <a:r>
            <a:rPr lang="en-US"/>
            <a:t>.</a:t>
          </a:r>
        </a:p>
      </dgm:t>
    </dgm:pt>
    <dgm:pt modelId="{29894801-BEEC-4E0F-8BAF-32647C7ADA60}" type="parTrans" cxnId="{39654121-FC04-4B41-9142-29DEA71B62D6}">
      <dgm:prSet/>
      <dgm:spPr/>
      <dgm:t>
        <a:bodyPr/>
        <a:lstStyle/>
        <a:p>
          <a:endParaRPr lang="en-US"/>
        </a:p>
      </dgm:t>
    </dgm:pt>
    <dgm:pt modelId="{EEC52C7C-B0EE-4686-A9BF-EDA8A846212C}" type="sibTrans" cxnId="{39654121-FC04-4B41-9142-29DEA71B62D6}">
      <dgm:prSet/>
      <dgm:spPr/>
      <dgm:t>
        <a:bodyPr/>
        <a:lstStyle/>
        <a:p>
          <a:endParaRPr lang="en-US"/>
        </a:p>
      </dgm:t>
    </dgm:pt>
    <dgm:pt modelId="{61E7CA41-96EC-4552-921C-58B0C734035A}">
      <dgm:prSet/>
      <dgm:spPr/>
      <dgm:t>
        <a:bodyPr/>
        <a:lstStyle/>
        <a:p>
          <a:pPr>
            <a:defRPr cap="all"/>
          </a:pPr>
          <a:r>
            <a:rPr lang="en-US"/>
            <a:t>KHC HCA staff reviews</a:t>
          </a:r>
        </a:p>
      </dgm:t>
    </dgm:pt>
    <dgm:pt modelId="{4E65D812-2ACE-4FEA-8210-94BA82205FBA}" type="parTrans" cxnId="{53B26B28-D618-4892-90F6-8D6AD78B77EB}">
      <dgm:prSet/>
      <dgm:spPr/>
      <dgm:t>
        <a:bodyPr/>
        <a:lstStyle/>
        <a:p>
          <a:endParaRPr lang="en-US"/>
        </a:p>
      </dgm:t>
    </dgm:pt>
    <dgm:pt modelId="{07F5694B-9985-463B-8541-23A16F30C56D}" type="sibTrans" cxnId="{53B26B28-D618-4892-90F6-8D6AD78B77EB}">
      <dgm:prSet/>
      <dgm:spPr/>
      <dgm:t>
        <a:bodyPr/>
        <a:lstStyle/>
        <a:p>
          <a:endParaRPr lang="en-US"/>
        </a:p>
      </dgm:t>
    </dgm:pt>
    <dgm:pt modelId="{F32875EE-AE94-4E3F-A26F-2A8A36E17408}" type="pres">
      <dgm:prSet presAssocID="{D0C0DB48-F4AC-4CF6-AEC7-78ADDE0D0D50}" presName="root" presStyleCnt="0">
        <dgm:presLayoutVars>
          <dgm:dir/>
          <dgm:resizeHandles val="exact"/>
        </dgm:presLayoutVars>
      </dgm:prSet>
      <dgm:spPr/>
    </dgm:pt>
    <dgm:pt modelId="{979047A4-0AA2-4D63-8FDA-D3FB94D6506A}" type="pres">
      <dgm:prSet presAssocID="{FD5DC25D-1A7B-436C-8BAD-E1356B8ADE7D}" presName="compNode" presStyleCnt="0"/>
      <dgm:spPr/>
    </dgm:pt>
    <dgm:pt modelId="{F539C5F2-BB51-4B93-B8FB-96E8B7B9D449}" type="pres">
      <dgm:prSet presAssocID="{FD5DC25D-1A7B-436C-8BAD-E1356B8ADE7D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9266AD06-4D5C-4C3D-99A0-4CE56E5B8DA6}" type="pres">
      <dgm:prSet presAssocID="{FD5DC25D-1A7B-436C-8BAD-E1356B8ADE7D}" presName="iconRect" presStyleLbl="node1" presStyleIdx="0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7A0DC6CD-6E74-44F9-A01F-B4F13CBB75AA}" type="pres">
      <dgm:prSet presAssocID="{FD5DC25D-1A7B-436C-8BAD-E1356B8ADE7D}" presName="spaceRect" presStyleCnt="0"/>
      <dgm:spPr/>
    </dgm:pt>
    <dgm:pt modelId="{3F451D1C-BE3F-4F0A-BFE5-8E91E3972C58}" type="pres">
      <dgm:prSet presAssocID="{FD5DC25D-1A7B-436C-8BAD-E1356B8ADE7D}" presName="textRect" presStyleLbl="revTx" presStyleIdx="0" presStyleCnt="5">
        <dgm:presLayoutVars>
          <dgm:chMax val="1"/>
          <dgm:chPref val="1"/>
        </dgm:presLayoutVars>
      </dgm:prSet>
      <dgm:spPr/>
    </dgm:pt>
    <dgm:pt modelId="{29E4C36A-4221-4511-8EC2-9EB530FB8414}" type="pres">
      <dgm:prSet presAssocID="{D996780A-1EB3-49C3-A3D1-E1A0A9D94E79}" presName="sibTrans" presStyleCnt="0"/>
      <dgm:spPr/>
    </dgm:pt>
    <dgm:pt modelId="{EA3F0C01-C1CA-4B85-83A0-D6872B7BC7B1}" type="pres">
      <dgm:prSet presAssocID="{F30BD81D-F0C9-4738-A631-858E063A8B7B}" presName="compNode" presStyleCnt="0"/>
      <dgm:spPr/>
    </dgm:pt>
    <dgm:pt modelId="{46A731D0-D03B-4178-9DC0-B2519B16CD42}" type="pres">
      <dgm:prSet presAssocID="{F30BD81D-F0C9-4738-A631-858E063A8B7B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FB10C46-9331-4273-B384-CA9175477B4A}" type="pres">
      <dgm:prSet presAssocID="{F30BD81D-F0C9-4738-A631-858E063A8B7B}" presName="iconRect" presStyleLbl="node1" presStyleIdx="1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66B8E803-9608-48D9-8CEF-10B817CD1ABD}" type="pres">
      <dgm:prSet presAssocID="{F30BD81D-F0C9-4738-A631-858E063A8B7B}" presName="spaceRect" presStyleCnt="0"/>
      <dgm:spPr/>
    </dgm:pt>
    <dgm:pt modelId="{01EDC3BB-DDB8-48BA-B735-6FA8D179D244}" type="pres">
      <dgm:prSet presAssocID="{F30BD81D-F0C9-4738-A631-858E063A8B7B}" presName="textRect" presStyleLbl="revTx" presStyleIdx="1" presStyleCnt="5">
        <dgm:presLayoutVars>
          <dgm:chMax val="1"/>
          <dgm:chPref val="1"/>
        </dgm:presLayoutVars>
      </dgm:prSet>
      <dgm:spPr/>
    </dgm:pt>
    <dgm:pt modelId="{D3983359-71C9-4F19-9F2E-33797C633471}" type="pres">
      <dgm:prSet presAssocID="{86F909E1-3C5B-4660-9551-09A4CF008B5E}" presName="sibTrans" presStyleCnt="0"/>
      <dgm:spPr/>
    </dgm:pt>
    <dgm:pt modelId="{D2669275-61F4-4C8D-8C7E-664B53FE5CCD}" type="pres">
      <dgm:prSet presAssocID="{A767F3F4-6806-4607-96B6-3D058C0FAEED}" presName="compNode" presStyleCnt="0"/>
      <dgm:spPr/>
    </dgm:pt>
    <dgm:pt modelId="{7ECD9E25-0C6D-4613-A655-9F8DB0EEE4C4}" type="pres">
      <dgm:prSet presAssocID="{A767F3F4-6806-4607-96B6-3D058C0FAEED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3627407-5BFF-4661-8621-1AE9A1BB046D}" type="pres">
      <dgm:prSet presAssocID="{A767F3F4-6806-4607-96B6-3D058C0FAEED}" presName="iconRect" presStyleLbl="node1" presStyleIdx="2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9DEF8D40-1BF4-4E3C-A1B7-B57BA02AE98A}" type="pres">
      <dgm:prSet presAssocID="{A767F3F4-6806-4607-96B6-3D058C0FAEED}" presName="spaceRect" presStyleCnt="0"/>
      <dgm:spPr/>
    </dgm:pt>
    <dgm:pt modelId="{02BF0559-5046-48A8-9D7D-0337C4EDF16E}" type="pres">
      <dgm:prSet presAssocID="{A767F3F4-6806-4607-96B6-3D058C0FAEED}" presName="textRect" presStyleLbl="revTx" presStyleIdx="2" presStyleCnt="5">
        <dgm:presLayoutVars>
          <dgm:chMax val="1"/>
          <dgm:chPref val="1"/>
        </dgm:presLayoutVars>
      </dgm:prSet>
      <dgm:spPr/>
    </dgm:pt>
    <dgm:pt modelId="{7ECD8080-426A-477D-A8C9-F812E2E744CA}" type="pres">
      <dgm:prSet presAssocID="{68608787-C6EE-4E78-BE13-D99CA7FB43DA}" presName="sibTrans" presStyleCnt="0"/>
      <dgm:spPr/>
    </dgm:pt>
    <dgm:pt modelId="{79B4E63F-C2CF-4737-8CEB-B7083CBAB92E}" type="pres">
      <dgm:prSet presAssocID="{EA43D1CA-1A9F-4AAF-A0D7-7A99DF9D9A76}" presName="compNode" presStyleCnt="0"/>
      <dgm:spPr/>
    </dgm:pt>
    <dgm:pt modelId="{6DDC76E0-2D37-445E-B565-B83D250CA59A}" type="pres">
      <dgm:prSet presAssocID="{EA43D1CA-1A9F-4AAF-A0D7-7A99DF9D9A76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5B1A6E42-81D1-4260-A997-4DA134F0DF28}" type="pres">
      <dgm:prSet presAssocID="{EA43D1CA-1A9F-4AAF-A0D7-7A99DF9D9A76}" presName="iconRect" presStyleLbl="node1" presStyleIdx="3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ED74D04C-95B5-48F7-B58A-A33A6AC78BCD}" type="pres">
      <dgm:prSet presAssocID="{EA43D1CA-1A9F-4AAF-A0D7-7A99DF9D9A76}" presName="spaceRect" presStyleCnt="0"/>
      <dgm:spPr/>
    </dgm:pt>
    <dgm:pt modelId="{FF0AA44E-410D-406E-AB2A-33CD5E56886D}" type="pres">
      <dgm:prSet presAssocID="{EA43D1CA-1A9F-4AAF-A0D7-7A99DF9D9A76}" presName="textRect" presStyleLbl="revTx" presStyleIdx="3" presStyleCnt="5">
        <dgm:presLayoutVars>
          <dgm:chMax val="1"/>
          <dgm:chPref val="1"/>
        </dgm:presLayoutVars>
      </dgm:prSet>
      <dgm:spPr/>
    </dgm:pt>
    <dgm:pt modelId="{461D92B1-0D78-4592-9F1F-96CB4D047CA9}" type="pres">
      <dgm:prSet presAssocID="{EEC52C7C-B0EE-4686-A9BF-EDA8A846212C}" presName="sibTrans" presStyleCnt="0"/>
      <dgm:spPr/>
    </dgm:pt>
    <dgm:pt modelId="{978105F5-CA52-4D9B-9627-AFC19ED2F206}" type="pres">
      <dgm:prSet presAssocID="{61E7CA41-96EC-4552-921C-58B0C734035A}" presName="compNode" presStyleCnt="0"/>
      <dgm:spPr/>
    </dgm:pt>
    <dgm:pt modelId="{12034DDB-50F5-4FA1-954A-DC122A4DE22D}" type="pres">
      <dgm:prSet presAssocID="{61E7CA41-96EC-4552-921C-58B0C734035A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8BB8DA1-C2D9-4571-AE2E-E3E46896E40A}" type="pres">
      <dgm:prSet presAssocID="{61E7CA41-96EC-4552-921C-58B0C734035A}" presName="iconRect" presStyleLbl="node1" presStyleIdx="4" presStyleCnt="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0472411-23E1-43E0-82F7-D320CF9C1C6B}" type="pres">
      <dgm:prSet presAssocID="{61E7CA41-96EC-4552-921C-58B0C734035A}" presName="spaceRect" presStyleCnt="0"/>
      <dgm:spPr/>
    </dgm:pt>
    <dgm:pt modelId="{9B4EC7AE-F360-4025-9F45-CBE59EBCAB67}" type="pres">
      <dgm:prSet presAssocID="{61E7CA41-96EC-4552-921C-58B0C734035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EA1F30B-8C8A-4A9B-8056-D04572CAFFBE}" type="presOf" srcId="{EA43D1CA-1A9F-4AAF-A0D7-7A99DF9D9A76}" destId="{FF0AA44E-410D-406E-AB2A-33CD5E56886D}" srcOrd="0" destOrd="0" presId="urn:microsoft.com/office/officeart/2018/5/layout/IconLeafLabelList"/>
    <dgm:cxn modelId="{6244BE16-F86D-42B0-A02A-5991C7D85066}" type="presOf" srcId="{D0C0DB48-F4AC-4CF6-AEC7-78ADDE0D0D50}" destId="{F32875EE-AE94-4E3F-A26F-2A8A36E17408}" srcOrd="0" destOrd="0" presId="urn:microsoft.com/office/officeart/2018/5/layout/IconLeafLabelList"/>
    <dgm:cxn modelId="{39654121-FC04-4B41-9142-29DEA71B62D6}" srcId="{D0C0DB48-F4AC-4CF6-AEC7-78ADDE0D0D50}" destId="{EA43D1CA-1A9F-4AAF-A0D7-7A99DF9D9A76}" srcOrd="3" destOrd="0" parTransId="{29894801-BEEC-4E0F-8BAF-32647C7ADA60}" sibTransId="{EEC52C7C-B0EE-4686-A9BF-EDA8A846212C}"/>
    <dgm:cxn modelId="{53B26B28-D618-4892-90F6-8D6AD78B77EB}" srcId="{D0C0DB48-F4AC-4CF6-AEC7-78ADDE0D0D50}" destId="{61E7CA41-96EC-4552-921C-58B0C734035A}" srcOrd="4" destOrd="0" parTransId="{4E65D812-2ACE-4FEA-8210-94BA82205FBA}" sibTransId="{07F5694B-9985-463B-8541-23A16F30C56D}"/>
    <dgm:cxn modelId="{C5A80034-2378-4193-BB79-16E81DE3BC84}" type="presOf" srcId="{FD5DC25D-1A7B-436C-8BAD-E1356B8ADE7D}" destId="{3F451D1C-BE3F-4F0A-BFE5-8E91E3972C58}" srcOrd="0" destOrd="0" presId="urn:microsoft.com/office/officeart/2018/5/layout/IconLeafLabelList"/>
    <dgm:cxn modelId="{763BE535-0048-40B2-B5CA-07549F2A4EBF}" srcId="{D0C0DB48-F4AC-4CF6-AEC7-78ADDE0D0D50}" destId="{FD5DC25D-1A7B-436C-8BAD-E1356B8ADE7D}" srcOrd="0" destOrd="0" parTransId="{0267B399-93D9-4222-BF6A-146E6A2E5D04}" sibTransId="{D996780A-1EB3-49C3-A3D1-E1A0A9D94E79}"/>
    <dgm:cxn modelId="{80193B5F-D801-4366-8A75-4524B60E0CE7}" type="presOf" srcId="{61E7CA41-96EC-4552-921C-58B0C734035A}" destId="{9B4EC7AE-F360-4025-9F45-CBE59EBCAB67}" srcOrd="0" destOrd="0" presId="urn:microsoft.com/office/officeart/2018/5/layout/IconLeafLabelList"/>
    <dgm:cxn modelId="{328CF345-013D-46E2-96AD-3FAF65561195}" srcId="{D0C0DB48-F4AC-4CF6-AEC7-78ADDE0D0D50}" destId="{A767F3F4-6806-4607-96B6-3D058C0FAEED}" srcOrd="2" destOrd="0" parTransId="{9B2E6616-7B25-4208-B9E5-56DD679216B4}" sibTransId="{68608787-C6EE-4E78-BE13-D99CA7FB43DA}"/>
    <dgm:cxn modelId="{5D460B68-AC7D-459D-953C-D868CA149686}" type="presOf" srcId="{F30BD81D-F0C9-4738-A631-858E063A8B7B}" destId="{01EDC3BB-DDB8-48BA-B735-6FA8D179D244}" srcOrd="0" destOrd="0" presId="urn:microsoft.com/office/officeart/2018/5/layout/IconLeafLabelList"/>
    <dgm:cxn modelId="{5856DE51-C4D6-41EE-87D1-5210A6295C04}" srcId="{D0C0DB48-F4AC-4CF6-AEC7-78ADDE0D0D50}" destId="{F30BD81D-F0C9-4738-A631-858E063A8B7B}" srcOrd="1" destOrd="0" parTransId="{AC572EF0-C26A-4B36-9A09-12F9DF924155}" sibTransId="{86F909E1-3C5B-4660-9551-09A4CF008B5E}"/>
    <dgm:cxn modelId="{228AAB97-0DAF-4721-A6D0-CB6484383F33}" type="presOf" srcId="{A767F3F4-6806-4607-96B6-3D058C0FAEED}" destId="{02BF0559-5046-48A8-9D7D-0337C4EDF16E}" srcOrd="0" destOrd="0" presId="urn:microsoft.com/office/officeart/2018/5/layout/IconLeafLabelList"/>
    <dgm:cxn modelId="{0F15F703-43B9-42F5-8F0C-CA987D58AA98}" type="presParOf" srcId="{F32875EE-AE94-4E3F-A26F-2A8A36E17408}" destId="{979047A4-0AA2-4D63-8FDA-D3FB94D6506A}" srcOrd="0" destOrd="0" presId="urn:microsoft.com/office/officeart/2018/5/layout/IconLeafLabelList"/>
    <dgm:cxn modelId="{F56BDD97-A751-476D-BB9D-C078373692D9}" type="presParOf" srcId="{979047A4-0AA2-4D63-8FDA-D3FB94D6506A}" destId="{F539C5F2-BB51-4B93-B8FB-96E8B7B9D449}" srcOrd="0" destOrd="0" presId="urn:microsoft.com/office/officeart/2018/5/layout/IconLeafLabelList"/>
    <dgm:cxn modelId="{519B75A7-AF19-422A-BD39-92B612E0C784}" type="presParOf" srcId="{979047A4-0AA2-4D63-8FDA-D3FB94D6506A}" destId="{9266AD06-4D5C-4C3D-99A0-4CE56E5B8DA6}" srcOrd="1" destOrd="0" presId="urn:microsoft.com/office/officeart/2018/5/layout/IconLeafLabelList"/>
    <dgm:cxn modelId="{1F897DE9-2394-4238-8A09-CA34215E659D}" type="presParOf" srcId="{979047A4-0AA2-4D63-8FDA-D3FB94D6506A}" destId="{7A0DC6CD-6E74-44F9-A01F-B4F13CBB75AA}" srcOrd="2" destOrd="0" presId="urn:microsoft.com/office/officeart/2018/5/layout/IconLeafLabelList"/>
    <dgm:cxn modelId="{740CFD40-1535-4D89-B8E5-8862A9501F8B}" type="presParOf" srcId="{979047A4-0AA2-4D63-8FDA-D3FB94D6506A}" destId="{3F451D1C-BE3F-4F0A-BFE5-8E91E3972C58}" srcOrd="3" destOrd="0" presId="urn:microsoft.com/office/officeart/2018/5/layout/IconLeafLabelList"/>
    <dgm:cxn modelId="{659A37AF-CB81-4C77-B06E-4B984D694299}" type="presParOf" srcId="{F32875EE-AE94-4E3F-A26F-2A8A36E17408}" destId="{29E4C36A-4221-4511-8EC2-9EB530FB8414}" srcOrd="1" destOrd="0" presId="urn:microsoft.com/office/officeart/2018/5/layout/IconLeafLabelList"/>
    <dgm:cxn modelId="{6EB5935A-1DCE-4F08-B669-FE97B545D434}" type="presParOf" srcId="{F32875EE-AE94-4E3F-A26F-2A8A36E17408}" destId="{EA3F0C01-C1CA-4B85-83A0-D6872B7BC7B1}" srcOrd="2" destOrd="0" presId="urn:microsoft.com/office/officeart/2018/5/layout/IconLeafLabelList"/>
    <dgm:cxn modelId="{1A028E45-4BDC-416B-A945-BBD10189E316}" type="presParOf" srcId="{EA3F0C01-C1CA-4B85-83A0-D6872B7BC7B1}" destId="{46A731D0-D03B-4178-9DC0-B2519B16CD42}" srcOrd="0" destOrd="0" presId="urn:microsoft.com/office/officeart/2018/5/layout/IconLeafLabelList"/>
    <dgm:cxn modelId="{7FD4E87D-C447-4214-8957-A86BEC3266B4}" type="presParOf" srcId="{EA3F0C01-C1CA-4B85-83A0-D6872B7BC7B1}" destId="{1FB10C46-9331-4273-B384-CA9175477B4A}" srcOrd="1" destOrd="0" presId="urn:microsoft.com/office/officeart/2018/5/layout/IconLeafLabelList"/>
    <dgm:cxn modelId="{D71680EB-3473-45FF-91D7-4BAACA314ABD}" type="presParOf" srcId="{EA3F0C01-C1CA-4B85-83A0-D6872B7BC7B1}" destId="{66B8E803-9608-48D9-8CEF-10B817CD1ABD}" srcOrd="2" destOrd="0" presId="urn:microsoft.com/office/officeart/2018/5/layout/IconLeafLabelList"/>
    <dgm:cxn modelId="{A71F92C8-C42A-4331-8725-5CEE5CD00811}" type="presParOf" srcId="{EA3F0C01-C1CA-4B85-83A0-D6872B7BC7B1}" destId="{01EDC3BB-DDB8-48BA-B735-6FA8D179D244}" srcOrd="3" destOrd="0" presId="urn:microsoft.com/office/officeart/2018/5/layout/IconLeafLabelList"/>
    <dgm:cxn modelId="{D43B63E6-4C7F-491D-AB19-E1685A980D44}" type="presParOf" srcId="{F32875EE-AE94-4E3F-A26F-2A8A36E17408}" destId="{D3983359-71C9-4F19-9F2E-33797C633471}" srcOrd="3" destOrd="0" presId="urn:microsoft.com/office/officeart/2018/5/layout/IconLeafLabelList"/>
    <dgm:cxn modelId="{86A9540B-3590-407D-A26F-3066DF045E0D}" type="presParOf" srcId="{F32875EE-AE94-4E3F-A26F-2A8A36E17408}" destId="{D2669275-61F4-4C8D-8C7E-664B53FE5CCD}" srcOrd="4" destOrd="0" presId="urn:microsoft.com/office/officeart/2018/5/layout/IconLeafLabelList"/>
    <dgm:cxn modelId="{B81C9864-8576-403C-883C-5D2E800E50DD}" type="presParOf" srcId="{D2669275-61F4-4C8D-8C7E-664B53FE5CCD}" destId="{7ECD9E25-0C6D-4613-A655-9F8DB0EEE4C4}" srcOrd="0" destOrd="0" presId="urn:microsoft.com/office/officeart/2018/5/layout/IconLeafLabelList"/>
    <dgm:cxn modelId="{951A6210-D6D3-4B4F-AAE9-D37B02B65C1E}" type="presParOf" srcId="{D2669275-61F4-4C8D-8C7E-664B53FE5CCD}" destId="{13627407-5BFF-4661-8621-1AE9A1BB046D}" srcOrd="1" destOrd="0" presId="urn:microsoft.com/office/officeart/2018/5/layout/IconLeafLabelList"/>
    <dgm:cxn modelId="{D6E229E8-825F-4D8F-A021-12ABEBD2CE9F}" type="presParOf" srcId="{D2669275-61F4-4C8D-8C7E-664B53FE5CCD}" destId="{9DEF8D40-1BF4-4E3C-A1B7-B57BA02AE98A}" srcOrd="2" destOrd="0" presId="urn:microsoft.com/office/officeart/2018/5/layout/IconLeafLabelList"/>
    <dgm:cxn modelId="{5CF454FD-5951-4B79-B44F-F69D044A90B0}" type="presParOf" srcId="{D2669275-61F4-4C8D-8C7E-664B53FE5CCD}" destId="{02BF0559-5046-48A8-9D7D-0337C4EDF16E}" srcOrd="3" destOrd="0" presId="urn:microsoft.com/office/officeart/2018/5/layout/IconLeafLabelList"/>
    <dgm:cxn modelId="{5658B5DB-5EAF-4036-9578-12B99886736E}" type="presParOf" srcId="{F32875EE-AE94-4E3F-A26F-2A8A36E17408}" destId="{7ECD8080-426A-477D-A8C9-F812E2E744CA}" srcOrd="5" destOrd="0" presId="urn:microsoft.com/office/officeart/2018/5/layout/IconLeafLabelList"/>
    <dgm:cxn modelId="{9AD226EC-5B41-4415-956A-2FCFB4786DC4}" type="presParOf" srcId="{F32875EE-AE94-4E3F-A26F-2A8A36E17408}" destId="{79B4E63F-C2CF-4737-8CEB-B7083CBAB92E}" srcOrd="6" destOrd="0" presId="urn:microsoft.com/office/officeart/2018/5/layout/IconLeafLabelList"/>
    <dgm:cxn modelId="{1B506DBB-7433-467C-A7F6-69C8B434F9E8}" type="presParOf" srcId="{79B4E63F-C2CF-4737-8CEB-B7083CBAB92E}" destId="{6DDC76E0-2D37-445E-B565-B83D250CA59A}" srcOrd="0" destOrd="0" presId="urn:microsoft.com/office/officeart/2018/5/layout/IconLeafLabelList"/>
    <dgm:cxn modelId="{5119D00C-E3FF-4EDE-87D1-7EF131442A45}" type="presParOf" srcId="{79B4E63F-C2CF-4737-8CEB-B7083CBAB92E}" destId="{5B1A6E42-81D1-4260-A997-4DA134F0DF28}" srcOrd="1" destOrd="0" presId="urn:microsoft.com/office/officeart/2018/5/layout/IconLeafLabelList"/>
    <dgm:cxn modelId="{745C8B09-4F57-4316-95D8-87F7189998FA}" type="presParOf" srcId="{79B4E63F-C2CF-4737-8CEB-B7083CBAB92E}" destId="{ED74D04C-95B5-48F7-B58A-A33A6AC78BCD}" srcOrd="2" destOrd="0" presId="urn:microsoft.com/office/officeart/2018/5/layout/IconLeafLabelList"/>
    <dgm:cxn modelId="{0D0BFF54-1A05-45E6-8FE4-32E18723A7FE}" type="presParOf" srcId="{79B4E63F-C2CF-4737-8CEB-B7083CBAB92E}" destId="{FF0AA44E-410D-406E-AB2A-33CD5E56886D}" srcOrd="3" destOrd="0" presId="urn:microsoft.com/office/officeart/2018/5/layout/IconLeafLabelList"/>
    <dgm:cxn modelId="{35998B90-7385-41E7-836A-47216B49B82F}" type="presParOf" srcId="{F32875EE-AE94-4E3F-A26F-2A8A36E17408}" destId="{461D92B1-0D78-4592-9F1F-96CB4D047CA9}" srcOrd="7" destOrd="0" presId="urn:microsoft.com/office/officeart/2018/5/layout/IconLeafLabelList"/>
    <dgm:cxn modelId="{5EF457CB-E54D-46B9-91B1-3EFF420A5953}" type="presParOf" srcId="{F32875EE-AE94-4E3F-A26F-2A8A36E17408}" destId="{978105F5-CA52-4D9B-9627-AFC19ED2F206}" srcOrd="8" destOrd="0" presId="urn:microsoft.com/office/officeart/2018/5/layout/IconLeafLabelList"/>
    <dgm:cxn modelId="{1436BA02-BC48-42DE-9780-5E58ED3389B1}" type="presParOf" srcId="{978105F5-CA52-4D9B-9627-AFC19ED2F206}" destId="{12034DDB-50F5-4FA1-954A-DC122A4DE22D}" srcOrd="0" destOrd="0" presId="urn:microsoft.com/office/officeart/2018/5/layout/IconLeafLabelList"/>
    <dgm:cxn modelId="{3294B20C-5B2C-41EE-B590-97A03DF75B1C}" type="presParOf" srcId="{978105F5-CA52-4D9B-9627-AFC19ED2F206}" destId="{88BB8DA1-C2D9-4571-AE2E-E3E46896E40A}" srcOrd="1" destOrd="0" presId="urn:microsoft.com/office/officeart/2018/5/layout/IconLeafLabelList"/>
    <dgm:cxn modelId="{B603B4AD-7C7C-4483-9B58-33DFE76A1399}" type="presParOf" srcId="{978105F5-CA52-4D9B-9627-AFC19ED2F206}" destId="{A0472411-23E1-43E0-82F7-D320CF9C1C6B}" srcOrd="2" destOrd="0" presId="urn:microsoft.com/office/officeart/2018/5/layout/IconLeafLabelList"/>
    <dgm:cxn modelId="{5E8355BF-FE36-4E98-91C7-AD908BCC46C6}" type="presParOf" srcId="{978105F5-CA52-4D9B-9627-AFC19ED2F206}" destId="{9B4EC7AE-F360-4025-9F45-CBE59EBCAB6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B184B1-8054-4832-837A-74EB57FBFBB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6112AE7-7DD0-4C72-ACD5-7D116C678E79}">
      <dgm:prSet/>
      <dgm:spPr/>
      <dgm:t>
        <a:bodyPr/>
        <a:lstStyle/>
        <a:p>
          <a:r>
            <a:rPr lang="en-US"/>
            <a:t>Evidence of supporting projected appraised value with either an appraisal determining the purchase price or like appraisal that is comparable to the purchase price. </a:t>
          </a:r>
        </a:p>
      </dgm:t>
    </dgm:pt>
    <dgm:pt modelId="{C0B62F58-7A6F-4815-AAC7-04489B17B806}" type="parTrans" cxnId="{14C6126E-2EDC-4718-8BA9-C179BBF1DD03}">
      <dgm:prSet/>
      <dgm:spPr/>
      <dgm:t>
        <a:bodyPr/>
        <a:lstStyle/>
        <a:p>
          <a:endParaRPr lang="en-US"/>
        </a:p>
      </dgm:t>
    </dgm:pt>
    <dgm:pt modelId="{A6827B31-254A-47A8-BA32-F239BC17E950}" type="sibTrans" cxnId="{14C6126E-2EDC-4718-8BA9-C179BBF1DD03}">
      <dgm:prSet/>
      <dgm:spPr/>
      <dgm:t>
        <a:bodyPr/>
        <a:lstStyle/>
        <a:p>
          <a:endParaRPr lang="en-US"/>
        </a:p>
      </dgm:t>
    </dgm:pt>
    <dgm:pt modelId="{AABAB66E-835F-4E39-86EE-4618A4D5802B}">
      <dgm:prSet/>
      <dgm:spPr/>
      <dgm:t>
        <a:bodyPr/>
        <a:lstStyle/>
        <a:p>
          <a:r>
            <a:rPr lang="en-US"/>
            <a:t>Construction Contingency (5.0%-7.5%)- is used in the project to account for unanticipated costs. If any contingency goes unused, those funds are sent back to KHC to the project level. </a:t>
          </a:r>
        </a:p>
      </dgm:t>
    </dgm:pt>
    <dgm:pt modelId="{6971AE1F-4E3B-4C2E-AB87-46F2E314CDE9}" type="parTrans" cxnId="{B6CE5676-F59B-47E9-A75F-4E7380275C29}">
      <dgm:prSet/>
      <dgm:spPr/>
      <dgm:t>
        <a:bodyPr/>
        <a:lstStyle/>
        <a:p>
          <a:endParaRPr lang="en-US"/>
        </a:p>
      </dgm:t>
    </dgm:pt>
    <dgm:pt modelId="{BA7563F4-C1F8-4969-939B-AC8A13E288C7}" type="sibTrans" cxnId="{B6CE5676-F59B-47E9-A75F-4E7380275C29}">
      <dgm:prSet/>
      <dgm:spPr/>
      <dgm:t>
        <a:bodyPr/>
        <a:lstStyle/>
        <a:p>
          <a:endParaRPr lang="en-US"/>
        </a:p>
      </dgm:t>
    </dgm:pt>
    <dgm:pt modelId="{76CE8BC9-E8EB-41EB-B7E6-1FD360D9FF6E}">
      <dgm:prSet/>
      <dgm:spPr/>
      <dgm:t>
        <a:bodyPr/>
        <a:lstStyle/>
        <a:p>
          <a:r>
            <a:rPr lang="en-US"/>
            <a:t>Any borrower contributions are included in the buyer affordability tab only. </a:t>
          </a:r>
        </a:p>
      </dgm:t>
    </dgm:pt>
    <dgm:pt modelId="{C7E99521-709E-4C9C-A6E9-B14DE9F7D8AE}" type="parTrans" cxnId="{ECD7B5C1-27A7-4108-B3F5-E68A6DA8EF8E}">
      <dgm:prSet/>
      <dgm:spPr/>
      <dgm:t>
        <a:bodyPr/>
        <a:lstStyle/>
        <a:p>
          <a:endParaRPr lang="en-US"/>
        </a:p>
      </dgm:t>
    </dgm:pt>
    <dgm:pt modelId="{69913EDA-B414-4BF9-AEF1-98E8C2993F75}" type="sibTrans" cxnId="{ECD7B5C1-27A7-4108-B3F5-E68A6DA8EF8E}">
      <dgm:prSet/>
      <dgm:spPr/>
      <dgm:t>
        <a:bodyPr/>
        <a:lstStyle/>
        <a:p>
          <a:endParaRPr lang="en-US"/>
        </a:p>
      </dgm:t>
    </dgm:pt>
    <dgm:pt modelId="{30188B81-A5F9-4967-890B-BCC78C5CC71B}">
      <dgm:prSet/>
      <dgm:spPr/>
      <dgm:t>
        <a:bodyPr/>
        <a:lstStyle/>
        <a:p>
          <a:r>
            <a:rPr lang="en-US"/>
            <a:t>Make sure all supporting documentation for the set-up is completed and signed by all parties. </a:t>
          </a:r>
        </a:p>
      </dgm:t>
    </dgm:pt>
    <dgm:pt modelId="{7DEE2DF2-628D-4DCC-B515-8EB5BE1FDE31}" type="parTrans" cxnId="{6B3BA270-4334-4682-B029-5B16DCBB76BD}">
      <dgm:prSet/>
      <dgm:spPr/>
      <dgm:t>
        <a:bodyPr/>
        <a:lstStyle/>
        <a:p>
          <a:endParaRPr lang="en-US"/>
        </a:p>
      </dgm:t>
    </dgm:pt>
    <dgm:pt modelId="{2DCAE61F-ED8C-4735-8D65-256FF4596D47}" type="sibTrans" cxnId="{6B3BA270-4334-4682-B029-5B16DCBB76BD}">
      <dgm:prSet/>
      <dgm:spPr/>
      <dgm:t>
        <a:bodyPr/>
        <a:lstStyle/>
        <a:p>
          <a:endParaRPr lang="en-US"/>
        </a:p>
      </dgm:t>
    </dgm:pt>
    <dgm:pt modelId="{9016A3F2-C61E-4AA1-A4E5-C443191D6E0B}" type="pres">
      <dgm:prSet presAssocID="{42B184B1-8054-4832-837A-74EB57FBFBBB}" presName="root" presStyleCnt="0">
        <dgm:presLayoutVars>
          <dgm:dir/>
          <dgm:resizeHandles val="exact"/>
        </dgm:presLayoutVars>
      </dgm:prSet>
      <dgm:spPr/>
    </dgm:pt>
    <dgm:pt modelId="{0F8B71EE-B790-481B-AB81-0A10A184591D}" type="pres">
      <dgm:prSet presAssocID="{86112AE7-7DD0-4C72-ACD5-7D116C678E79}" presName="compNode" presStyleCnt="0"/>
      <dgm:spPr/>
    </dgm:pt>
    <dgm:pt modelId="{15735916-84B4-47AF-9DB8-DC24F85307F1}" type="pres">
      <dgm:prSet presAssocID="{86112AE7-7DD0-4C72-ACD5-7D116C678E79}" presName="bgRect" presStyleLbl="bgShp" presStyleIdx="0" presStyleCnt="4"/>
      <dgm:spPr/>
    </dgm:pt>
    <dgm:pt modelId="{7C877C9D-6380-44BE-A6B3-A97B09DF67C1}" type="pres">
      <dgm:prSet presAssocID="{86112AE7-7DD0-4C72-ACD5-7D116C678E7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4CD53E5-FD77-4BD5-ABCE-3A006D94BF6F}" type="pres">
      <dgm:prSet presAssocID="{86112AE7-7DD0-4C72-ACD5-7D116C678E79}" presName="spaceRect" presStyleCnt="0"/>
      <dgm:spPr/>
    </dgm:pt>
    <dgm:pt modelId="{00671D7C-F870-477D-90FA-4435138F35B0}" type="pres">
      <dgm:prSet presAssocID="{86112AE7-7DD0-4C72-ACD5-7D116C678E79}" presName="parTx" presStyleLbl="revTx" presStyleIdx="0" presStyleCnt="4">
        <dgm:presLayoutVars>
          <dgm:chMax val="0"/>
          <dgm:chPref val="0"/>
        </dgm:presLayoutVars>
      </dgm:prSet>
      <dgm:spPr/>
    </dgm:pt>
    <dgm:pt modelId="{AAC1BBEF-429D-472F-8FC2-C8517A516731}" type="pres">
      <dgm:prSet presAssocID="{A6827B31-254A-47A8-BA32-F239BC17E950}" presName="sibTrans" presStyleCnt="0"/>
      <dgm:spPr/>
    </dgm:pt>
    <dgm:pt modelId="{2F32DDE1-550C-4E98-9C04-0490D4F9A045}" type="pres">
      <dgm:prSet presAssocID="{AABAB66E-835F-4E39-86EE-4618A4D5802B}" presName="compNode" presStyleCnt="0"/>
      <dgm:spPr/>
    </dgm:pt>
    <dgm:pt modelId="{9090EECC-7A82-4E1D-B8B9-AC647C6A4644}" type="pres">
      <dgm:prSet presAssocID="{AABAB66E-835F-4E39-86EE-4618A4D5802B}" presName="bgRect" presStyleLbl="bgShp" presStyleIdx="1" presStyleCnt="4"/>
      <dgm:spPr/>
    </dgm:pt>
    <dgm:pt modelId="{0141E45F-081F-42D5-9F22-DFCAAE0615F6}" type="pres">
      <dgm:prSet presAssocID="{AABAB66E-835F-4E39-86EE-4618A4D5802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avator"/>
        </a:ext>
      </dgm:extLst>
    </dgm:pt>
    <dgm:pt modelId="{7E49E4CD-73B5-44D2-A5D2-9703F24E8FC6}" type="pres">
      <dgm:prSet presAssocID="{AABAB66E-835F-4E39-86EE-4618A4D5802B}" presName="spaceRect" presStyleCnt="0"/>
      <dgm:spPr/>
    </dgm:pt>
    <dgm:pt modelId="{E4EFEB83-3F37-4F3C-BA47-3C39DCDC1A02}" type="pres">
      <dgm:prSet presAssocID="{AABAB66E-835F-4E39-86EE-4618A4D5802B}" presName="parTx" presStyleLbl="revTx" presStyleIdx="1" presStyleCnt="4">
        <dgm:presLayoutVars>
          <dgm:chMax val="0"/>
          <dgm:chPref val="0"/>
        </dgm:presLayoutVars>
      </dgm:prSet>
      <dgm:spPr/>
    </dgm:pt>
    <dgm:pt modelId="{259DE1AC-56B9-42AF-B500-B59C9E1F0107}" type="pres">
      <dgm:prSet presAssocID="{BA7563F4-C1F8-4969-939B-AC8A13E288C7}" presName="sibTrans" presStyleCnt="0"/>
      <dgm:spPr/>
    </dgm:pt>
    <dgm:pt modelId="{172894C3-05FB-41C6-958E-4270705B3C82}" type="pres">
      <dgm:prSet presAssocID="{76CE8BC9-E8EB-41EB-B7E6-1FD360D9FF6E}" presName="compNode" presStyleCnt="0"/>
      <dgm:spPr/>
    </dgm:pt>
    <dgm:pt modelId="{6D07D3A1-DDDE-4DDC-8AE9-68243A3B84E7}" type="pres">
      <dgm:prSet presAssocID="{76CE8BC9-E8EB-41EB-B7E6-1FD360D9FF6E}" presName="bgRect" presStyleLbl="bgShp" presStyleIdx="2" presStyleCnt="4"/>
      <dgm:spPr/>
    </dgm:pt>
    <dgm:pt modelId="{F7020F0E-5DC4-4B67-9D62-6934EF4464C1}" type="pres">
      <dgm:prSet presAssocID="{76CE8BC9-E8EB-41EB-B7E6-1FD360D9FF6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7CD5C50-B9D4-49A6-AD82-A203AEDDCD35}" type="pres">
      <dgm:prSet presAssocID="{76CE8BC9-E8EB-41EB-B7E6-1FD360D9FF6E}" presName="spaceRect" presStyleCnt="0"/>
      <dgm:spPr/>
    </dgm:pt>
    <dgm:pt modelId="{57BF7DAB-DE25-4761-96B4-42EE5C013D33}" type="pres">
      <dgm:prSet presAssocID="{76CE8BC9-E8EB-41EB-B7E6-1FD360D9FF6E}" presName="parTx" presStyleLbl="revTx" presStyleIdx="2" presStyleCnt="4">
        <dgm:presLayoutVars>
          <dgm:chMax val="0"/>
          <dgm:chPref val="0"/>
        </dgm:presLayoutVars>
      </dgm:prSet>
      <dgm:spPr/>
    </dgm:pt>
    <dgm:pt modelId="{8B317D4E-D14D-486F-8EAB-A50560F8EAE1}" type="pres">
      <dgm:prSet presAssocID="{69913EDA-B414-4BF9-AEF1-98E8C2993F75}" presName="sibTrans" presStyleCnt="0"/>
      <dgm:spPr/>
    </dgm:pt>
    <dgm:pt modelId="{C67E1D67-33A2-4A12-9E3A-F3040D3603D2}" type="pres">
      <dgm:prSet presAssocID="{30188B81-A5F9-4967-890B-BCC78C5CC71B}" presName="compNode" presStyleCnt="0"/>
      <dgm:spPr/>
    </dgm:pt>
    <dgm:pt modelId="{D9237C41-9656-4E94-8E79-5FC985152A8F}" type="pres">
      <dgm:prSet presAssocID="{30188B81-A5F9-4967-890B-BCC78C5CC71B}" presName="bgRect" presStyleLbl="bgShp" presStyleIdx="3" presStyleCnt="4"/>
      <dgm:spPr/>
    </dgm:pt>
    <dgm:pt modelId="{FE93157B-7D46-4D24-A3E8-FCC4F9B1E6B8}" type="pres">
      <dgm:prSet presAssocID="{30188B81-A5F9-4967-890B-BCC78C5CC71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A19C8DF-7F56-4AC0-9EBA-44FF8AE7A110}" type="pres">
      <dgm:prSet presAssocID="{30188B81-A5F9-4967-890B-BCC78C5CC71B}" presName="spaceRect" presStyleCnt="0"/>
      <dgm:spPr/>
    </dgm:pt>
    <dgm:pt modelId="{81056942-C28E-40D0-923F-D931AA87C9E3}" type="pres">
      <dgm:prSet presAssocID="{30188B81-A5F9-4967-890B-BCC78C5CC71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83FA344-5EDB-4A14-9177-EA539C32C00F}" type="presOf" srcId="{30188B81-A5F9-4967-890B-BCC78C5CC71B}" destId="{81056942-C28E-40D0-923F-D931AA87C9E3}" srcOrd="0" destOrd="0" presId="urn:microsoft.com/office/officeart/2018/2/layout/IconVerticalSolidList"/>
    <dgm:cxn modelId="{14C6126E-2EDC-4718-8BA9-C179BBF1DD03}" srcId="{42B184B1-8054-4832-837A-74EB57FBFBBB}" destId="{86112AE7-7DD0-4C72-ACD5-7D116C678E79}" srcOrd="0" destOrd="0" parTransId="{C0B62F58-7A6F-4815-AAC7-04489B17B806}" sibTransId="{A6827B31-254A-47A8-BA32-F239BC17E950}"/>
    <dgm:cxn modelId="{6B3BA270-4334-4682-B029-5B16DCBB76BD}" srcId="{42B184B1-8054-4832-837A-74EB57FBFBBB}" destId="{30188B81-A5F9-4967-890B-BCC78C5CC71B}" srcOrd="3" destOrd="0" parTransId="{7DEE2DF2-628D-4DCC-B515-8EB5BE1FDE31}" sibTransId="{2DCAE61F-ED8C-4735-8D65-256FF4596D47}"/>
    <dgm:cxn modelId="{5FCC5353-4485-4070-B9C8-CA15B297A190}" type="presOf" srcId="{76CE8BC9-E8EB-41EB-B7E6-1FD360D9FF6E}" destId="{57BF7DAB-DE25-4761-96B4-42EE5C013D33}" srcOrd="0" destOrd="0" presId="urn:microsoft.com/office/officeart/2018/2/layout/IconVerticalSolidList"/>
    <dgm:cxn modelId="{B6CE5676-F59B-47E9-A75F-4E7380275C29}" srcId="{42B184B1-8054-4832-837A-74EB57FBFBBB}" destId="{AABAB66E-835F-4E39-86EE-4618A4D5802B}" srcOrd="1" destOrd="0" parTransId="{6971AE1F-4E3B-4C2E-AB87-46F2E314CDE9}" sibTransId="{BA7563F4-C1F8-4969-939B-AC8A13E288C7}"/>
    <dgm:cxn modelId="{A1CB00AC-C42F-42D6-94D4-034655D79191}" type="presOf" srcId="{AABAB66E-835F-4E39-86EE-4618A4D5802B}" destId="{E4EFEB83-3F37-4F3C-BA47-3C39DCDC1A02}" srcOrd="0" destOrd="0" presId="urn:microsoft.com/office/officeart/2018/2/layout/IconVerticalSolidList"/>
    <dgm:cxn modelId="{664440B2-7C45-48D5-B20A-3310BFF49ABE}" type="presOf" srcId="{42B184B1-8054-4832-837A-74EB57FBFBBB}" destId="{9016A3F2-C61E-4AA1-A4E5-C443191D6E0B}" srcOrd="0" destOrd="0" presId="urn:microsoft.com/office/officeart/2018/2/layout/IconVerticalSolidList"/>
    <dgm:cxn modelId="{ECD7B5C1-27A7-4108-B3F5-E68A6DA8EF8E}" srcId="{42B184B1-8054-4832-837A-74EB57FBFBBB}" destId="{76CE8BC9-E8EB-41EB-B7E6-1FD360D9FF6E}" srcOrd="2" destOrd="0" parTransId="{C7E99521-709E-4C9C-A6E9-B14DE9F7D8AE}" sibTransId="{69913EDA-B414-4BF9-AEF1-98E8C2993F75}"/>
    <dgm:cxn modelId="{374FF9DE-D502-48A1-AB92-78604109AD3A}" type="presOf" srcId="{86112AE7-7DD0-4C72-ACD5-7D116C678E79}" destId="{00671D7C-F870-477D-90FA-4435138F35B0}" srcOrd="0" destOrd="0" presId="urn:microsoft.com/office/officeart/2018/2/layout/IconVerticalSolidList"/>
    <dgm:cxn modelId="{73354772-2E26-46AD-8383-A37D630C70A8}" type="presParOf" srcId="{9016A3F2-C61E-4AA1-A4E5-C443191D6E0B}" destId="{0F8B71EE-B790-481B-AB81-0A10A184591D}" srcOrd="0" destOrd="0" presId="urn:microsoft.com/office/officeart/2018/2/layout/IconVerticalSolidList"/>
    <dgm:cxn modelId="{895968D3-3CF6-4789-8F39-7D242A3FF33E}" type="presParOf" srcId="{0F8B71EE-B790-481B-AB81-0A10A184591D}" destId="{15735916-84B4-47AF-9DB8-DC24F85307F1}" srcOrd="0" destOrd="0" presId="urn:microsoft.com/office/officeart/2018/2/layout/IconVerticalSolidList"/>
    <dgm:cxn modelId="{44261036-B295-4FED-A67E-5CF5DC556570}" type="presParOf" srcId="{0F8B71EE-B790-481B-AB81-0A10A184591D}" destId="{7C877C9D-6380-44BE-A6B3-A97B09DF67C1}" srcOrd="1" destOrd="0" presId="urn:microsoft.com/office/officeart/2018/2/layout/IconVerticalSolidList"/>
    <dgm:cxn modelId="{0858263B-1194-4568-9025-ABD87ECC4913}" type="presParOf" srcId="{0F8B71EE-B790-481B-AB81-0A10A184591D}" destId="{54CD53E5-FD77-4BD5-ABCE-3A006D94BF6F}" srcOrd="2" destOrd="0" presId="urn:microsoft.com/office/officeart/2018/2/layout/IconVerticalSolidList"/>
    <dgm:cxn modelId="{54661C2C-045E-4D4E-8CC0-C2842D1015E1}" type="presParOf" srcId="{0F8B71EE-B790-481B-AB81-0A10A184591D}" destId="{00671D7C-F870-477D-90FA-4435138F35B0}" srcOrd="3" destOrd="0" presId="urn:microsoft.com/office/officeart/2018/2/layout/IconVerticalSolidList"/>
    <dgm:cxn modelId="{ADB066D7-5356-4191-AF9D-5CC3543CBD33}" type="presParOf" srcId="{9016A3F2-C61E-4AA1-A4E5-C443191D6E0B}" destId="{AAC1BBEF-429D-472F-8FC2-C8517A516731}" srcOrd="1" destOrd="0" presId="urn:microsoft.com/office/officeart/2018/2/layout/IconVerticalSolidList"/>
    <dgm:cxn modelId="{E5CFBDE8-AD9E-4A7C-A484-ACB9A5D147D8}" type="presParOf" srcId="{9016A3F2-C61E-4AA1-A4E5-C443191D6E0B}" destId="{2F32DDE1-550C-4E98-9C04-0490D4F9A045}" srcOrd="2" destOrd="0" presId="urn:microsoft.com/office/officeart/2018/2/layout/IconVerticalSolidList"/>
    <dgm:cxn modelId="{4ACA0772-BE5A-4422-B00F-36D0EB8CBE7D}" type="presParOf" srcId="{2F32DDE1-550C-4E98-9C04-0490D4F9A045}" destId="{9090EECC-7A82-4E1D-B8B9-AC647C6A4644}" srcOrd="0" destOrd="0" presId="urn:microsoft.com/office/officeart/2018/2/layout/IconVerticalSolidList"/>
    <dgm:cxn modelId="{1DD99107-14F6-4439-8D1F-A49D4113600A}" type="presParOf" srcId="{2F32DDE1-550C-4E98-9C04-0490D4F9A045}" destId="{0141E45F-081F-42D5-9F22-DFCAAE0615F6}" srcOrd="1" destOrd="0" presId="urn:microsoft.com/office/officeart/2018/2/layout/IconVerticalSolidList"/>
    <dgm:cxn modelId="{AAA2BAAD-3BC7-4DDB-A648-784F012EB634}" type="presParOf" srcId="{2F32DDE1-550C-4E98-9C04-0490D4F9A045}" destId="{7E49E4CD-73B5-44D2-A5D2-9703F24E8FC6}" srcOrd="2" destOrd="0" presId="urn:microsoft.com/office/officeart/2018/2/layout/IconVerticalSolidList"/>
    <dgm:cxn modelId="{8614070D-A916-43A7-B913-283BF82C4B9D}" type="presParOf" srcId="{2F32DDE1-550C-4E98-9C04-0490D4F9A045}" destId="{E4EFEB83-3F37-4F3C-BA47-3C39DCDC1A02}" srcOrd="3" destOrd="0" presId="urn:microsoft.com/office/officeart/2018/2/layout/IconVerticalSolidList"/>
    <dgm:cxn modelId="{560DF9C4-7911-47E0-99F2-6A363EE1021D}" type="presParOf" srcId="{9016A3F2-C61E-4AA1-A4E5-C443191D6E0B}" destId="{259DE1AC-56B9-42AF-B500-B59C9E1F0107}" srcOrd="3" destOrd="0" presId="urn:microsoft.com/office/officeart/2018/2/layout/IconVerticalSolidList"/>
    <dgm:cxn modelId="{0DE979B1-0AD7-4732-8EC8-B60CD31B7B6A}" type="presParOf" srcId="{9016A3F2-C61E-4AA1-A4E5-C443191D6E0B}" destId="{172894C3-05FB-41C6-958E-4270705B3C82}" srcOrd="4" destOrd="0" presId="urn:microsoft.com/office/officeart/2018/2/layout/IconVerticalSolidList"/>
    <dgm:cxn modelId="{35C3F82D-FB96-40C0-82B6-39EC4CAC8F81}" type="presParOf" srcId="{172894C3-05FB-41C6-958E-4270705B3C82}" destId="{6D07D3A1-DDDE-4DDC-8AE9-68243A3B84E7}" srcOrd="0" destOrd="0" presId="urn:microsoft.com/office/officeart/2018/2/layout/IconVerticalSolidList"/>
    <dgm:cxn modelId="{4540C44E-CFD8-41FB-8491-7CB085F3892C}" type="presParOf" srcId="{172894C3-05FB-41C6-958E-4270705B3C82}" destId="{F7020F0E-5DC4-4B67-9D62-6934EF4464C1}" srcOrd="1" destOrd="0" presId="urn:microsoft.com/office/officeart/2018/2/layout/IconVerticalSolidList"/>
    <dgm:cxn modelId="{38F5495D-CBAF-4977-B982-76E07884ADFE}" type="presParOf" srcId="{172894C3-05FB-41C6-958E-4270705B3C82}" destId="{77CD5C50-B9D4-49A6-AD82-A203AEDDCD35}" srcOrd="2" destOrd="0" presId="urn:microsoft.com/office/officeart/2018/2/layout/IconVerticalSolidList"/>
    <dgm:cxn modelId="{10FBE76F-6A32-4D60-8FAC-D3A9CEF80C84}" type="presParOf" srcId="{172894C3-05FB-41C6-958E-4270705B3C82}" destId="{57BF7DAB-DE25-4761-96B4-42EE5C013D33}" srcOrd="3" destOrd="0" presId="urn:microsoft.com/office/officeart/2018/2/layout/IconVerticalSolidList"/>
    <dgm:cxn modelId="{2395BA34-F75E-45F4-9D9E-2128E90088E4}" type="presParOf" srcId="{9016A3F2-C61E-4AA1-A4E5-C443191D6E0B}" destId="{8B317D4E-D14D-486F-8EAB-A50560F8EAE1}" srcOrd="5" destOrd="0" presId="urn:microsoft.com/office/officeart/2018/2/layout/IconVerticalSolidList"/>
    <dgm:cxn modelId="{9C31A874-E4BD-4171-A699-860085B305E1}" type="presParOf" srcId="{9016A3F2-C61E-4AA1-A4E5-C443191D6E0B}" destId="{C67E1D67-33A2-4A12-9E3A-F3040D3603D2}" srcOrd="6" destOrd="0" presId="urn:microsoft.com/office/officeart/2018/2/layout/IconVerticalSolidList"/>
    <dgm:cxn modelId="{6DBC1E23-A853-49A0-9901-8CEB19E36E17}" type="presParOf" srcId="{C67E1D67-33A2-4A12-9E3A-F3040D3603D2}" destId="{D9237C41-9656-4E94-8E79-5FC985152A8F}" srcOrd="0" destOrd="0" presId="urn:microsoft.com/office/officeart/2018/2/layout/IconVerticalSolidList"/>
    <dgm:cxn modelId="{590FA70C-2793-425C-A98D-BC74686827FC}" type="presParOf" srcId="{C67E1D67-33A2-4A12-9E3A-F3040D3603D2}" destId="{FE93157B-7D46-4D24-A3E8-FCC4F9B1E6B8}" srcOrd="1" destOrd="0" presId="urn:microsoft.com/office/officeart/2018/2/layout/IconVerticalSolidList"/>
    <dgm:cxn modelId="{D6E72DC9-5BA3-43B8-A0E2-19BFDD342131}" type="presParOf" srcId="{C67E1D67-33A2-4A12-9E3A-F3040D3603D2}" destId="{DA19C8DF-7F56-4AC0-9EBA-44FF8AE7A110}" srcOrd="2" destOrd="0" presId="urn:microsoft.com/office/officeart/2018/2/layout/IconVerticalSolidList"/>
    <dgm:cxn modelId="{8D63AF91-E159-4177-ABEB-1E97194C72C9}" type="presParOf" srcId="{C67E1D67-33A2-4A12-9E3A-F3040D3603D2}" destId="{81056942-C28E-40D0-923F-D931AA87C9E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94AB3-4282-4735-9C97-95AE3B554CC6}">
      <dsp:nvSpPr>
        <dsp:cNvPr id="0" name=""/>
        <dsp:cNvSpPr/>
      </dsp:nvSpPr>
      <dsp:spPr>
        <a:xfrm>
          <a:off x="230508" y="1159"/>
          <a:ext cx="2417141" cy="14502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Development Subsidy/Development Gap- difference in total development cost and appraised value.</a:t>
          </a:r>
        </a:p>
      </dsp:txBody>
      <dsp:txXfrm>
        <a:off x="230508" y="1159"/>
        <a:ext cx="2417141" cy="1450284"/>
      </dsp:txXfrm>
    </dsp:sp>
    <dsp:sp modelId="{21AFBC12-B235-4DFB-BD99-F97BE2BEFC2C}">
      <dsp:nvSpPr>
        <dsp:cNvPr id="0" name=""/>
        <dsp:cNvSpPr/>
      </dsp:nvSpPr>
      <dsp:spPr>
        <a:xfrm>
          <a:off x="2889364" y="1159"/>
          <a:ext cx="2417141" cy="1450284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Direct Subsidy/Homebuyer Assistance- money going into the project to make the home more affordable to the buyer.</a:t>
          </a:r>
        </a:p>
      </dsp:txBody>
      <dsp:txXfrm>
        <a:off x="2889364" y="1159"/>
        <a:ext cx="2417141" cy="1450284"/>
      </dsp:txXfrm>
    </dsp:sp>
    <dsp:sp modelId="{4E2219D3-05D5-45D5-9630-AC697FA44635}">
      <dsp:nvSpPr>
        <dsp:cNvPr id="0" name=""/>
        <dsp:cNvSpPr/>
      </dsp:nvSpPr>
      <dsp:spPr>
        <a:xfrm>
          <a:off x="5548220" y="1159"/>
          <a:ext cx="2417141" cy="1450284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Developer Fee- developers compensation</a:t>
          </a:r>
        </a:p>
      </dsp:txBody>
      <dsp:txXfrm>
        <a:off x="5548220" y="1159"/>
        <a:ext cx="2417141" cy="1450284"/>
      </dsp:txXfrm>
    </dsp:sp>
    <dsp:sp modelId="{F8FCDE57-A993-45B8-A1B0-D5F5A1F87CAC}">
      <dsp:nvSpPr>
        <dsp:cNvPr id="0" name=""/>
        <dsp:cNvSpPr/>
      </dsp:nvSpPr>
      <dsp:spPr>
        <a:xfrm>
          <a:off x="2889364" y="1693159"/>
          <a:ext cx="2417141" cy="145028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Appraised Value (Purchase Price)- Fair market value of property.</a:t>
          </a:r>
        </a:p>
      </dsp:txBody>
      <dsp:txXfrm>
        <a:off x="2889364" y="1693159"/>
        <a:ext cx="2417141" cy="1450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EA151-22F9-4661-AD08-54E356ACF59A}">
      <dsp:nvSpPr>
        <dsp:cNvPr id="0" name=""/>
        <dsp:cNvSpPr/>
      </dsp:nvSpPr>
      <dsp:spPr>
        <a:xfrm>
          <a:off x="720840" y="1560"/>
          <a:ext cx="1570741" cy="9424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1. Organized Under State/Local Law. </a:t>
          </a:r>
        </a:p>
      </dsp:txBody>
      <dsp:txXfrm>
        <a:off x="720840" y="1560"/>
        <a:ext cx="1570741" cy="942445"/>
      </dsp:txXfrm>
    </dsp:sp>
    <dsp:sp modelId="{9637C074-D04C-4621-AE4A-F023DD2B4B4C}">
      <dsp:nvSpPr>
        <dsp:cNvPr id="0" name=""/>
        <dsp:cNvSpPr/>
      </dsp:nvSpPr>
      <dsp:spPr>
        <a:xfrm>
          <a:off x="2448656" y="1560"/>
          <a:ext cx="1570741" cy="9424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2. Nonprofit Status.</a:t>
          </a:r>
        </a:p>
      </dsp:txBody>
      <dsp:txXfrm>
        <a:off x="2448656" y="1560"/>
        <a:ext cx="1570741" cy="942445"/>
      </dsp:txXfrm>
    </dsp:sp>
    <dsp:sp modelId="{7696F853-2E42-4F1B-A8B0-1F715C321B1C}">
      <dsp:nvSpPr>
        <dsp:cNvPr id="0" name=""/>
        <dsp:cNvSpPr/>
      </dsp:nvSpPr>
      <dsp:spPr>
        <a:xfrm>
          <a:off x="4176472" y="1560"/>
          <a:ext cx="1570741" cy="9424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3. Purpose of Organization. </a:t>
          </a:r>
        </a:p>
      </dsp:txBody>
      <dsp:txXfrm>
        <a:off x="4176472" y="1560"/>
        <a:ext cx="1570741" cy="942445"/>
      </dsp:txXfrm>
    </dsp:sp>
    <dsp:sp modelId="{C61E945F-67E6-4C4D-849E-7B97DF206E79}">
      <dsp:nvSpPr>
        <dsp:cNvPr id="0" name=""/>
        <dsp:cNvSpPr/>
      </dsp:nvSpPr>
      <dsp:spPr>
        <a:xfrm>
          <a:off x="5904288" y="1560"/>
          <a:ext cx="1570741" cy="9424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4. Board Structure. </a:t>
          </a:r>
        </a:p>
      </dsp:txBody>
      <dsp:txXfrm>
        <a:off x="5904288" y="1560"/>
        <a:ext cx="1570741" cy="942445"/>
      </dsp:txXfrm>
    </dsp:sp>
    <dsp:sp modelId="{6AF59A76-4405-4BF1-8A23-090EB00D6B41}">
      <dsp:nvSpPr>
        <dsp:cNvPr id="0" name=""/>
        <dsp:cNvSpPr/>
      </dsp:nvSpPr>
      <dsp:spPr>
        <a:xfrm>
          <a:off x="720840" y="1101079"/>
          <a:ext cx="1570741" cy="9424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5. No For-Profit Control. </a:t>
          </a:r>
        </a:p>
      </dsp:txBody>
      <dsp:txXfrm>
        <a:off x="720840" y="1101079"/>
        <a:ext cx="1570741" cy="942445"/>
      </dsp:txXfrm>
    </dsp:sp>
    <dsp:sp modelId="{446B11C0-11AC-42A1-A2E5-CDC4677E26D8}">
      <dsp:nvSpPr>
        <dsp:cNvPr id="0" name=""/>
        <dsp:cNvSpPr/>
      </dsp:nvSpPr>
      <dsp:spPr>
        <a:xfrm>
          <a:off x="2448656" y="1101079"/>
          <a:ext cx="1570741" cy="9424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6. No Individual Benefit. </a:t>
          </a:r>
        </a:p>
      </dsp:txBody>
      <dsp:txXfrm>
        <a:off x="2448656" y="1101079"/>
        <a:ext cx="1570741" cy="942445"/>
      </dsp:txXfrm>
    </dsp:sp>
    <dsp:sp modelId="{E7177AA6-98F4-4CA0-BCF1-D1DA01FBFAF6}">
      <dsp:nvSpPr>
        <dsp:cNvPr id="0" name=""/>
        <dsp:cNvSpPr/>
      </dsp:nvSpPr>
      <dsp:spPr>
        <a:xfrm>
          <a:off x="4176472" y="1101079"/>
          <a:ext cx="1570741" cy="9424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7. Clearly Defined Service Area. </a:t>
          </a:r>
        </a:p>
      </dsp:txBody>
      <dsp:txXfrm>
        <a:off x="4176472" y="1101079"/>
        <a:ext cx="1570741" cy="942445"/>
      </dsp:txXfrm>
    </dsp:sp>
    <dsp:sp modelId="{A096C7ED-3601-4737-827A-2387089BBE0E}">
      <dsp:nvSpPr>
        <dsp:cNvPr id="0" name=""/>
        <dsp:cNvSpPr/>
      </dsp:nvSpPr>
      <dsp:spPr>
        <a:xfrm>
          <a:off x="5904288" y="1101079"/>
          <a:ext cx="1570741" cy="9424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8. Low-Income Advisory Process. </a:t>
          </a:r>
        </a:p>
      </dsp:txBody>
      <dsp:txXfrm>
        <a:off x="5904288" y="1101079"/>
        <a:ext cx="1570741" cy="942445"/>
      </dsp:txXfrm>
    </dsp:sp>
    <dsp:sp modelId="{E5D12F65-4EFF-4640-A44F-34934DD2CF56}">
      <dsp:nvSpPr>
        <dsp:cNvPr id="0" name=""/>
        <dsp:cNvSpPr/>
      </dsp:nvSpPr>
      <dsp:spPr>
        <a:xfrm>
          <a:off x="1584748" y="2200598"/>
          <a:ext cx="1570741" cy="9424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9. Capacity/Experience. </a:t>
          </a:r>
        </a:p>
      </dsp:txBody>
      <dsp:txXfrm>
        <a:off x="1584748" y="2200598"/>
        <a:ext cx="1570741" cy="942445"/>
      </dsp:txXfrm>
    </dsp:sp>
    <dsp:sp modelId="{8A46C42F-9069-4926-989D-1101A92498AB}">
      <dsp:nvSpPr>
        <dsp:cNvPr id="0" name=""/>
        <dsp:cNvSpPr/>
      </dsp:nvSpPr>
      <dsp:spPr>
        <a:xfrm>
          <a:off x="3312564" y="2200598"/>
          <a:ext cx="1570741" cy="9424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10. Community Service. </a:t>
          </a:r>
        </a:p>
      </dsp:txBody>
      <dsp:txXfrm>
        <a:off x="3312564" y="2200598"/>
        <a:ext cx="1570741" cy="942445"/>
      </dsp:txXfrm>
    </dsp:sp>
    <dsp:sp modelId="{42AD5D35-E77C-4B01-A1C0-E58C5A014687}">
      <dsp:nvSpPr>
        <dsp:cNvPr id="0" name=""/>
        <dsp:cNvSpPr/>
      </dsp:nvSpPr>
      <dsp:spPr>
        <a:xfrm>
          <a:off x="5040380" y="2200598"/>
          <a:ext cx="1570741" cy="9424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11. Financial Accountability Standards. </a:t>
          </a:r>
        </a:p>
      </dsp:txBody>
      <dsp:txXfrm>
        <a:off x="5040380" y="2200598"/>
        <a:ext cx="1570741" cy="942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1A8E1-A2D9-4DAA-864A-376D2C1F40BC}">
      <dsp:nvSpPr>
        <dsp:cNvPr id="0" name=""/>
        <dsp:cNvSpPr/>
      </dsp:nvSpPr>
      <dsp:spPr>
        <a:xfrm>
          <a:off x="738477" y="513562"/>
          <a:ext cx="1079825" cy="107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385AF-A931-4BAF-934A-D99F6D92B7EA}">
      <dsp:nvSpPr>
        <dsp:cNvPr id="0" name=""/>
        <dsp:cNvSpPr/>
      </dsp:nvSpPr>
      <dsp:spPr>
        <a:xfrm>
          <a:off x="78583" y="1911041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We have quarterly reports that are submitted to KHC, which help track them.</a:t>
          </a:r>
        </a:p>
      </dsp:txBody>
      <dsp:txXfrm>
        <a:off x="78583" y="1911041"/>
        <a:ext cx="2399612" cy="720000"/>
      </dsp:txXfrm>
    </dsp:sp>
    <dsp:sp modelId="{969A4296-3CDF-4DE1-9A46-D310E301D3EA}">
      <dsp:nvSpPr>
        <dsp:cNvPr id="0" name=""/>
        <dsp:cNvSpPr/>
      </dsp:nvSpPr>
      <dsp:spPr>
        <a:xfrm>
          <a:off x="3558022" y="513562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7EDAB-E460-47E4-B9E6-F38B0B804DE0}">
      <dsp:nvSpPr>
        <dsp:cNvPr id="0" name=""/>
        <dsp:cNvSpPr/>
      </dsp:nvSpPr>
      <dsp:spPr>
        <a:xfrm>
          <a:off x="2898129" y="1911041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Most organizations keep separate accounts.</a:t>
          </a:r>
        </a:p>
      </dsp:txBody>
      <dsp:txXfrm>
        <a:off x="2898129" y="1911041"/>
        <a:ext cx="2399612" cy="720000"/>
      </dsp:txXfrm>
    </dsp:sp>
    <dsp:sp modelId="{76D27098-BF7A-40E6-88A4-06DAD2483B5A}">
      <dsp:nvSpPr>
        <dsp:cNvPr id="0" name=""/>
        <dsp:cNvSpPr/>
      </dsp:nvSpPr>
      <dsp:spPr>
        <a:xfrm>
          <a:off x="6377567" y="513562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84E77-C70B-4A1F-978B-6AE528BE8973}">
      <dsp:nvSpPr>
        <dsp:cNvPr id="0" name=""/>
        <dsp:cNvSpPr/>
      </dsp:nvSpPr>
      <dsp:spPr>
        <a:xfrm>
          <a:off x="5717674" y="1911041"/>
          <a:ext cx="239961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And, then, there is the “washing”!</a:t>
          </a:r>
        </a:p>
      </dsp:txBody>
      <dsp:txXfrm>
        <a:off x="5717674" y="1911041"/>
        <a:ext cx="2399612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BD226-36A5-403F-9D7B-9E96EA65E7B3}">
      <dsp:nvSpPr>
        <dsp:cNvPr id="0" name=""/>
        <dsp:cNvSpPr/>
      </dsp:nvSpPr>
      <dsp:spPr>
        <a:xfrm>
          <a:off x="0" y="364570"/>
          <a:ext cx="5000124" cy="7547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Awarded each year for operating expenses</a:t>
          </a:r>
        </a:p>
      </dsp:txBody>
      <dsp:txXfrm>
        <a:off x="36845" y="401415"/>
        <a:ext cx="4926434" cy="681087"/>
      </dsp:txXfrm>
    </dsp:sp>
    <dsp:sp modelId="{C09F7543-7204-4771-A955-F76319AA73B8}">
      <dsp:nvSpPr>
        <dsp:cNvPr id="0" name=""/>
        <dsp:cNvSpPr/>
      </dsp:nvSpPr>
      <dsp:spPr>
        <a:xfrm>
          <a:off x="0" y="1174068"/>
          <a:ext cx="5000124" cy="754777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Process</a:t>
          </a:r>
        </a:p>
      </dsp:txBody>
      <dsp:txXfrm>
        <a:off x="36845" y="1210913"/>
        <a:ext cx="4926434" cy="681087"/>
      </dsp:txXfrm>
    </dsp:sp>
    <dsp:sp modelId="{FC31D6B4-E8E8-4416-A79E-B57CF097801B}">
      <dsp:nvSpPr>
        <dsp:cNvPr id="0" name=""/>
        <dsp:cNvSpPr/>
      </dsp:nvSpPr>
      <dsp:spPr>
        <a:xfrm>
          <a:off x="0" y="1928846"/>
          <a:ext cx="5000124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CHDO Grant Agreement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Executed/Project Setup in draw system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Release of Funds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Request Access to the project</a:t>
          </a:r>
        </a:p>
      </dsp:txBody>
      <dsp:txXfrm>
        <a:off x="0" y="1928846"/>
        <a:ext cx="5000124" cy="1042245"/>
      </dsp:txXfrm>
    </dsp:sp>
    <dsp:sp modelId="{87435A70-A10C-47B8-A526-CF67E9502D58}">
      <dsp:nvSpPr>
        <dsp:cNvPr id="0" name=""/>
        <dsp:cNvSpPr/>
      </dsp:nvSpPr>
      <dsp:spPr>
        <a:xfrm>
          <a:off x="0" y="2971091"/>
          <a:ext cx="5000124" cy="754777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CHDO Quarterly Reports – submitted with quarterly draw. Final draws are due by July 31</a:t>
          </a:r>
          <a:r>
            <a:rPr lang="en-US" sz="1900" kern="1200" baseline="30000"/>
            <a:t>st</a:t>
          </a:r>
          <a:r>
            <a:rPr lang="en-US" sz="1900" kern="1200"/>
            <a:t>.</a:t>
          </a:r>
        </a:p>
      </dsp:txBody>
      <dsp:txXfrm>
        <a:off x="36845" y="3007936"/>
        <a:ext cx="4926434" cy="681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9C5F2-BB51-4B93-B8FB-96E8B7B9D449}">
      <dsp:nvSpPr>
        <dsp:cNvPr id="0" name=""/>
        <dsp:cNvSpPr/>
      </dsp:nvSpPr>
      <dsp:spPr>
        <a:xfrm>
          <a:off x="285002" y="521847"/>
          <a:ext cx="876041" cy="876041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6AD06-4D5C-4C3D-99A0-4CE56E5B8DA6}">
      <dsp:nvSpPr>
        <dsp:cNvPr id="0" name=""/>
        <dsp:cNvSpPr/>
      </dsp:nvSpPr>
      <dsp:spPr>
        <a:xfrm>
          <a:off x="471700" y="708544"/>
          <a:ext cx="502646" cy="5026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51D1C-BE3F-4F0A-BFE5-8E91E3972C58}">
      <dsp:nvSpPr>
        <dsp:cNvPr id="0" name=""/>
        <dsp:cNvSpPr/>
      </dsp:nvSpPr>
      <dsp:spPr>
        <a:xfrm>
          <a:off x="4956" y="1670753"/>
          <a:ext cx="1436132" cy="57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Find the most recent set-up packet on </a:t>
          </a:r>
          <a:r>
            <a:rPr lang="en-US" sz="1100" kern="1200">
              <a:hlinkClick xmlns:r="http://schemas.openxmlformats.org/officeDocument/2006/relationships" r:id="rId3"/>
            </a:rPr>
            <a:t>HCA Help Desk</a:t>
          </a:r>
          <a:r>
            <a:rPr lang="en-US" sz="1100" kern="1200"/>
            <a:t>. </a:t>
          </a:r>
        </a:p>
      </dsp:txBody>
      <dsp:txXfrm>
        <a:off x="4956" y="1670753"/>
        <a:ext cx="1436132" cy="574453"/>
      </dsp:txXfrm>
    </dsp:sp>
    <dsp:sp modelId="{46A731D0-D03B-4178-9DC0-B2519B16CD42}">
      <dsp:nvSpPr>
        <dsp:cNvPr id="0" name=""/>
        <dsp:cNvSpPr/>
      </dsp:nvSpPr>
      <dsp:spPr>
        <a:xfrm>
          <a:off x="1972458" y="521847"/>
          <a:ext cx="876041" cy="876041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10C46-9331-4273-B384-CA9175477B4A}">
      <dsp:nvSpPr>
        <dsp:cNvPr id="0" name=""/>
        <dsp:cNvSpPr/>
      </dsp:nvSpPr>
      <dsp:spPr>
        <a:xfrm>
          <a:off x="2159156" y="708544"/>
          <a:ext cx="502646" cy="50264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DC3BB-DDB8-48BA-B735-6FA8D179D244}">
      <dsp:nvSpPr>
        <dsp:cNvPr id="0" name=""/>
        <dsp:cNvSpPr/>
      </dsp:nvSpPr>
      <dsp:spPr>
        <a:xfrm>
          <a:off x="1692413" y="1670753"/>
          <a:ext cx="1436132" cy="57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Complete set-up packet with ERR in HEROS.</a:t>
          </a:r>
        </a:p>
      </dsp:txBody>
      <dsp:txXfrm>
        <a:off x="1692413" y="1670753"/>
        <a:ext cx="1436132" cy="574453"/>
      </dsp:txXfrm>
    </dsp:sp>
    <dsp:sp modelId="{7ECD9E25-0C6D-4613-A655-9F8DB0EEE4C4}">
      <dsp:nvSpPr>
        <dsp:cNvPr id="0" name=""/>
        <dsp:cNvSpPr/>
      </dsp:nvSpPr>
      <dsp:spPr>
        <a:xfrm>
          <a:off x="3659914" y="521847"/>
          <a:ext cx="876041" cy="876041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27407-5BFF-4661-8621-1AE9A1BB046D}">
      <dsp:nvSpPr>
        <dsp:cNvPr id="0" name=""/>
        <dsp:cNvSpPr/>
      </dsp:nvSpPr>
      <dsp:spPr>
        <a:xfrm>
          <a:off x="3846612" y="708544"/>
          <a:ext cx="502646" cy="50264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F0559-5046-48A8-9D7D-0337C4EDF16E}">
      <dsp:nvSpPr>
        <dsp:cNvPr id="0" name=""/>
        <dsp:cNvSpPr/>
      </dsp:nvSpPr>
      <dsp:spPr>
        <a:xfrm>
          <a:off x="3379869" y="1670753"/>
          <a:ext cx="1436132" cy="57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Submit items on the checklist</a:t>
          </a:r>
        </a:p>
      </dsp:txBody>
      <dsp:txXfrm>
        <a:off x="3379869" y="1670753"/>
        <a:ext cx="1436132" cy="574453"/>
      </dsp:txXfrm>
    </dsp:sp>
    <dsp:sp modelId="{6DDC76E0-2D37-445E-B565-B83D250CA59A}">
      <dsp:nvSpPr>
        <dsp:cNvPr id="0" name=""/>
        <dsp:cNvSpPr/>
      </dsp:nvSpPr>
      <dsp:spPr>
        <a:xfrm>
          <a:off x="5347371" y="521847"/>
          <a:ext cx="876041" cy="876041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A6E42-81D1-4260-A997-4DA134F0DF28}">
      <dsp:nvSpPr>
        <dsp:cNvPr id="0" name=""/>
        <dsp:cNvSpPr/>
      </dsp:nvSpPr>
      <dsp:spPr>
        <a:xfrm>
          <a:off x="5534068" y="708544"/>
          <a:ext cx="502646" cy="502646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AA44E-410D-406E-AB2A-33CD5E56886D}">
      <dsp:nvSpPr>
        <dsp:cNvPr id="0" name=""/>
        <dsp:cNvSpPr/>
      </dsp:nvSpPr>
      <dsp:spPr>
        <a:xfrm>
          <a:off x="5067325" y="1670753"/>
          <a:ext cx="1436132" cy="57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Send checklist items and excel workbook to </a:t>
          </a:r>
          <a:r>
            <a:rPr lang="en-US" sz="1100" kern="1200">
              <a:hlinkClick xmlns:r="http://schemas.openxmlformats.org/officeDocument/2006/relationships" r:id="rId10"/>
            </a:rPr>
            <a:t>hcadev@kyhousing.org</a:t>
          </a:r>
          <a:r>
            <a:rPr lang="en-US" sz="1100" kern="1200"/>
            <a:t>.</a:t>
          </a:r>
        </a:p>
      </dsp:txBody>
      <dsp:txXfrm>
        <a:off x="5067325" y="1670753"/>
        <a:ext cx="1436132" cy="574453"/>
      </dsp:txXfrm>
    </dsp:sp>
    <dsp:sp modelId="{12034DDB-50F5-4FA1-954A-DC122A4DE22D}">
      <dsp:nvSpPr>
        <dsp:cNvPr id="0" name=""/>
        <dsp:cNvSpPr/>
      </dsp:nvSpPr>
      <dsp:spPr>
        <a:xfrm>
          <a:off x="7034827" y="521847"/>
          <a:ext cx="876041" cy="876041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B8DA1-C2D9-4571-AE2E-E3E46896E40A}">
      <dsp:nvSpPr>
        <dsp:cNvPr id="0" name=""/>
        <dsp:cNvSpPr/>
      </dsp:nvSpPr>
      <dsp:spPr>
        <a:xfrm>
          <a:off x="7221524" y="708544"/>
          <a:ext cx="502646" cy="50264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EC7AE-F360-4025-9F45-CBE59EBCAB67}">
      <dsp:nvSpPr>
        <dsp:cNvPr id="0" name=""/>
        <dsp:cNvSpPr/>
      </dsp:nvSpPr>
      <dsp:spPr>
        <a:xfrm>
          <a:off x="6754781" y="1670753"/>
          <a:ext cx="1436132" cy="57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KHC HCA staff reviews</a:t>
          </a:r>
        </a:p>
      </dsp:txBody>
      <dsp:txXfrm>
        <a:off x="6754781" y="1670753"/>
        <a:ext cx="1436132" cy="5744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35916-84B4-47AF-9DB8-DC24F85307F1}">
      <dsp:nvSpPr>
        <dsp:cNvPr id="0" name=""/>
        <dsp:cNvSpPr/>
      </dsp:nvSpPr>
      <dsp:spPr>
        <a:xfrm>
          <a:off x="0" y="1354"/>
          <a:ext cx="7886700" cy="6864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77C9D-6380-44BE-A6B3-A97B09DF67C1}">
      <dsp:nvSpPr>
        <dsp:cNvPr id="0" name=""/>
        <dsp:cNvSpPr/>
      </dsp:nvSpPr>
      <dsp:spPr>
        <a:xfrm>
          <a:off x="207661" y="155813"/>
          <a:ext cx="377565" cy="3775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71D7C-F870-477D-90FA-4435138F35B0}">
      <dsp:nvSpPr>
        <dsp:cNvPr id="0" name=""/>
        <dsp:cNvSpPr/>
      </dsp:nvSpPr>
      <dsp:spPr>
        <a:xfrm>
          <a:off x="792888" y="1354"/>
          <a:ext cx="7093811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Evidence of supporting projected appraised value with either an appraisal determining the purchase price or like appraisal that is comparable to the purchase price. </a:t>
          </a:r>
        </a:p>
      </dsp:txBody>
      <dsp:txXfrm>
        <a:off x="792888" y="1354"/>
        <a:ext cx="7093811" cy="686483"/>
      </dsp:txXfrm>
    </dsp:sp>
    <dsp:sp modelId="{9090EECC-7A82-4E1D-B8B9-AC647C6A4644}">
      <dsp:nvSpPr>
        <dsp:cNvPr id="0" name=""/>
        <dsp:cNvSpPr/>
      </dsp:nvSpPr>
      <dsp:spPr>
        <a:xfrm>
          <a:off x="0" y="859458"/>
          <a:ext cx="7886700" cy="6864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1E45F-081F-42D5-9F22-DFCAAE0615F6}">
      <dsp:nvSpPr>
        <dsp:cNvPr id="0" name=""/>
        <dsp:cNvSpPr/>
      </dsp:nvSpPr>
      <dsp:spPr>
        <a:xfrm>
          <a:off x="207661" y="1013917"/>
          <a:ext cx="377565" cy="3775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FEB83-3F37-4F3C-BA47-3C39DCDC1A02}">
      <dsp:nvSpPr>
        <dsp:cNvPr id="0" name=""/>
        <dsp:cNvSpPr/>
      </dsp:nvSpPr>
      <dsp:spPr>
        <a:xfrm>
          <a:off x="792888" y="859458"/>
          <a:ext cx="7093811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Construction Contingency (5.0%-7.5%)- is used in the project to account for unanticipated costs. If any contingency goes unused, those funds are sent back to KHC to the project level. </a:t>
          </a:r>
        </a:p>
      </dsp:txBody>
      <dsp:txXfrm>
        <a:off x="792888" y="859458"/>
        <a:ext cx="7093811" cy="686483"/>
      </dsp:txXfrm>
    </dsp:sp>
    <dsp:sp modelId="{6D07D3A1-DDDE-4DDC-8AE9-68243A3B84E7}">
      <dsp:nvSpPr>
        <dsp:cNvPr id="0" name=""/>
        <dsp:cNvSpPr/>
      </dsp:nvSpPr>
      <dsp:spPr>
        <a:xfrm>
          <a:off x="0" y="1717562"/>
          <a:ext cx="7886700" cy="6864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020F0E-5DC4-4B67-9D62-6934EF4464C1}">
      <dsp:nvSpPr>
        <dsp:cNvPr id="0" name=""/>
        <dsp:cNvSpPr/>
      </dsp:nvSpPr>
      <dsp:spPr>
        <a:xfrm>
          <a:off x="207661" y="1872021"/>
          <a:ext cx="377565" cy="3775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F7DAB-DE25-4761-96B4-42EE5C013D33}">
      <dsp:nvSpPr>
        <dsp:cNvPr id="0" name=""/>
        <dsp:cNvSpPr/>
      </dsp:nvSpPr>
      <dsp:spPr>
        <a:xfrm>
          <a:off x="792888" y="1717562"/>
          <a:ext cx="7093811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Any borrower contributions are included in the buyer affordability tab only. </a:t>
          </a:r>
        </a:p>
      </dsp:txBody>
      <dsp:txXfrm>
        <a:off x="792888" y="1717562"/>
        <a:ext cx="7093811" cy="686483"/>
      </dsp:txXfrm>
    </dsp:sp>
    <dsp:sp modelId="{D9237C41-9656-4E94-8E79-5FC985152A8F}">
      <dsp:nvSpPr>
        <dsp:cNvPr id="0" name=""/>
        <dsp:cNvSpPr/>
      </dsp:nvSpPr>
      <dsp:spPr>
        <a:xfrm>
          <a:off x="0" y="2575666"/>
          <a:ext cx="7886700" cy="6864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3157B-7D46-4D24-A3E8-FCC4F9B1E6B8}">
      <dsp:nvSpPr>
        <dsp:cNvPr id="0" name=""/>
        <dsp:cNvSpPr/>
      </dsp:nvSpPr>
      <dsp:spPr>
        <a:xfrm>
          <a:off x="207661" y="2730125"/>
          <a:ext cx="377565" cy="3775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56942-C28E-40D0-923F-D931AA87C9E3}">
      <dsp:nvSpPr>
        <dsp:cNvPr id="0" name=""/>
        <dsp:cNvSpPr/>
      </dsp:nvSpPr>
      <dsp:spPr>
        <a:xfrm>
          <a:off x="792888" y="2575666"/>
          <a:ext cx="7093811" cy="686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53" tIns="72653" rIns="72653" bIns="7265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Make sure all supporting documentation for the set-up is completed and signed by all parties. </a:t>
          </a:r>
        </a:p>
      </dsp:txBody>
      <dsp:txXfrm>
        <a:off x="792888" y="2575666"/>
        <a:ext cx="7093811" cy="686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2AC0-0EA6-AC81-7E9B-EA1DBFE30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A1F5F5-7590-C01F-7D7B-86E609616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B7CB3-843A-ACC2-4CDC-47193695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246E-1621-46B1-9422-91C4B4264D9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69998-2F3F-C561-53BC-0AD9A3E6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6F4B9-011A-B4C2-D699-F1D18F9C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E16B8-F20F-3A6A-AF73-766BF322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55C51-1556-3924-F30F-48756549D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63161-E755-D1C7-CA8D-77B9E5596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246E-1621-46B1-9422-91C4B4264D9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2288C-76B5-1777-A233-3C4CC4361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EB567-36DC-8D64-06BA-FFEBD0EB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5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BF75B-FA10-5C47-6D65-453DA0CF1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488A9-B9F8-EA94-BA3C-4EBF0A993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B16F5-7BD3-EE06-7EDE-129BC4CB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246E-1621-46B1-9422-91C4B4264D9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53686-59A0-F286-2BA7-10E318FC4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3B24A-DED3-2809-14B3-40107B9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17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4660106"/>
            <a:ext cx="7772400" cy="27384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4660106"/>
            <a:ext cx="685800" cy="27384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2EA1F1D-FE9A-44FC-A549-FBBBD47DFB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6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F5EB2-32C8-C95C-48F6-EA73448E5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9CF6C-A1C2-F582-63D8-212D2E6EB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C68BA-4B40-ACF2-F705-D0E79978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246E-1621-46B1-9422-91C4B4264D9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B892C-E87D-F224-30CB-D46FCF3A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8D486-E8F6-6263-7057-04E8FE7A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2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F123C-41B1-0326-1593-087BCB91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3291E-EC90-A4B1-9DB6-D6E3C640D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19A73-369A-0E69-52B4-7A10FAD4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246E-1621-46B1-9422-91C4B4264D9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75E4F-C0D1-0FEE-DE6A-2886835AD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B14A2-FC80-38EC-14B5-7959DF06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6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C4AED-1C6E-13C0-E08B-4A214B97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FC6FB-1945-2DAD-E159-A737C1EDB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213CC-E59A-E630-C751-2040A11E4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56A63-B00E-BB1C-45F2-53733B5F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246E-1621-46B1-9422-91C4B4264D9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B6966-B914-05DA-2C5E-392DBA89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B8FF1-9F19-A290-371C-E851E9CA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8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0114B-CE25-B318-877E-75431E636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1541C-197D-DC58-F6B5-FA16810E3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703F7-885F-72AD-2ED0-97612603C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E99E7-CD03-0D40-E780-2A7FB9867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31B81-A01F-01E8-244F-7D2A3F1AA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796B86-F017-E508-F795-5431AE7AE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246E-1621-46B1-9422-91C4B4264D9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222F5C-2C5C-EB0E-F090-18F0F731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5229B8-7E31-9F97-3F8C-9FD2A774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3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1C9C-769B-AC70-8488-352E931B8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CCFBAD-542D-B259-A18E-850662E1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246E-1621-46B1-9422-91C4B4264D9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3F5CF3-D159-093B-04A6-881054DF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73152-C12E-C5BD-C70C-C0B59B5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5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6D412D-E315-8E90-258B-F98E80EDB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246E-1621-46B1-9422-91C4B4264D9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A5749-09BA-C876-8425-CC6E2E98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579F9-E4A0-92C0-3526-E27B05CA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7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77089-C8B2-87A0-6B87-EE8A1DF59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BCAE6-07E7-F904-B082-A32522ABE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4948D-73D2-1F6F-2730-AC0249F3D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900A5-D03C-C8C5-97A2-7BC3F0F8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246E-1621-46B1-9422-91C4B4264D9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6247B-E6A0-506F-F157-2CE7AC49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0CE66-C399-C69C-9DBE-116A51FEF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0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EB33-9DE9-2354-35E5-91D3D383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C9CB25-7F8F-548D-9394-462BA545B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6552F-77BE-C440-957B-20525BCE7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77118-99BD-E171-CDA8-7FFF77BAF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F246E-1621-46B1-9422-91C4B4264D9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5003D-877E-0B47-52D0-DF61C7DDF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35A13-51B6-9891-A40C-60EC9AF70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F1D-FE9A-44FC-A549-FBBBD47DF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93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BA189-0993-0B50-2051-A20EB8C74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B6007-99D1-C300-A8A8-7BF6EEB8B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BE04C-57A6-27BF-A2AA-19CA99CB7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F246E-1621-46B1-9422-91C4B4264D9A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A1243-AB97-7B82-385B-4A10185EF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E40EC-1DA3-8E23-1B20-E322CF266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A1F1D-FE9A-44FC-A549-FBBBD47DFB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3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diagramColors" Target="../diagrams/colors6.xml"/><Relationship Id="rId2" Type="http://schemas.openxmlformats.org/officeDocument/2006/relationships/hyperlink" Target="http://overtoyou.wikispace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yhmis.zendesk.com/hc/en-us/sections/360005119314-HOME-Homebuyer-Legal-Documents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cadev@kyhousing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diagramColors" Target="../diagrams/colors1.xml"/><Relationship Id="rId2" Type="http://schemas.openxmlformats.org/officeDocument/2006/relationships/hyperlink" Target="https://room10levinnorthschool.wikispaces.com/Term+Plans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7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2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8871" y="1995355"/>
            <a:ext cx="3266696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885662" y="1228564"/>
            <a:ext cx="5143179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2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6DFF0-3568-4E13-9A02-46044ACD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075329"/>
            <a:ext cx="2160621" cy="2303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CHDO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F3CD-FFF0-4E22-B912-647D5E72D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31" y="605118"/>
            <a:ext cx="2189804" cy="11205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Visit KHC’s HCA Help Desk and look under Homebuyer New Development for Habitat trainings.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C9482-2C79-3720-F930-B9428797B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821" y="1122084"/>
            <a:ext cx="5419311" cy="28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20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1" y="1057559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1138D-5CD5-0E49-B4C3-43F4EBE7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8" y="1262817"/>
            <a:ext cx="2336449" cy="1797269"/>
          </a:xfrm>
        </p:spPr>
        <p:txBody>
          <a:bodyPr anchor="b">
            <a:normAutofit/>
          </a:bodyPr>
          <a:lstStyle/>
          <a:p>
            <a:pPr algn="r"/>
            <a:r>
              <a:rPr lang="en-US" sz="3000">
                <a:solidFill>
                  <a:srgbClr val="FFFFFF"/>
                </a:solidFill>
              </a:rPr>
              <a:t>CHDO Operating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2143B02-8953-773B-24D4-B65750136C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486501"/>
              </p:ext>
            </p:extLst>
          </p:nvPr>
        </p:nvGraphicFramePr>
        <p:xfrm>
          <a:off x="3678789" y="562830"/>
          <a:ext cx="5000124" cy="409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1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3" name="Rectangle 133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627523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1627995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757985" y="-3757532"/>
            <a:ext cx="1628032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4" name="Title 3">
            <a:extLst>
              <a:ext uri="{FF2B5EF4-FFF2-40B4-BE49-F238E27FC236}">
                <a16:creationId xmlns:a16="http://schemas.microsoft.com/office/drawing/2014/main" id="{DD35B3D9-0A6D-223E-6372-6FCDA189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261648"/>
            <a:ext cx="7288583" cy="1182335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000">
                <a:solidFill>
                  <a:srgbClr val="FFFFFF"/>
                </a:solidFill>
              </a:rPr>
              <a:t>The Process</a:t>
            </a:r>
          </a:p>
        </p:txBody>
      </p:sp>
      <p:graphicFrame>
        <p:nvGraphicFramePr>
          <p:cNvPr id="13317" name="Content Placeholder 4">
            <a:extLst>
              <a:ext uri="{FF2B5EF4-FFF2-40B4-BE49-F238E27FC236}">
                <a16:creationId xmlns:a16="http://schemas.microsoft.com/office/drawing/2014/main" id="{211AB30B-DE60-FE25-1C90-E6F72FE0CA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593694"/>
              </p:ext>
            </p:extLst>
          </p:nvPr>
        </p:nvGraphicFramePr>
        <p:xfrm>
          <a:off x="483042" y="1961984"/>
          <a:ext cx="8195871" cy="276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90" name="Rectangle 1434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391" name="Rectangle 1434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92" name="Rectangle 1434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93" name="Rectangle 1434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94" name="Rectangle 1435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53" name="Freeform: Shape 1435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395" name="Rectangle 1435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0" y="1049957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F048B89B-2F50-3E02-42F2-3B775B3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01025" cy="2540623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altLang="en-US" sz="3000">
                <a:solidFill>
                  <a:srgbClr val="FFFFFF"/>
                </a:solidFill>
              </a:rPr>
              <a:t>The Process (continued)</a:t>
            </a:r>
          </a:p>
        </p:txBody>
      </p:sp>
      <p:sp>
        <p:nvSpPr>
          <p:cNvPr id="14396" name="Content Placeholder 2">
            <a:extLst>
              <a:ext uri="{FF2B5EF4-FFF2-40B4-BE49-F238E27FC236}">
                <a16:creationId xmlns:a16="http://schemas.microsoft.com/office/drawing/2014/main" id="{285FB918-E557-B965-156B-4BE61FB9D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4" y="487110"/>
            <a:ext cx="4916510" cy="4159535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en-US" altLang="en-US" sz="1500"/>
              <a:t>5. HOME Developer Written agreement is processed . . . </a:t>
            </a:r>
          </a:p>
          <a:p>
            <a:pPr marL="642938" lvl="1" indent="-342900">
              <a:buFont typeface="+mj-lt"/>
              <a:buAutoNum type="alphaLcParenR"/>
              <a:defRPr/>
            </a:pPr>
            <a:r>
              <a:rPr lang="en-US" altLang="en-US" sz="1500"/>
              <a:t>KHC will draft and send to you for review and signature. </a:t>
            </a:r>
          </a:p>
          <a:p>
            <a:pPr marL="644129" lvl="1" indent="-344091">
              <a:buFont typeface="+mj-lt"/>
              <a:buAutoNum type="alphaLcParenR"/>
              <a:defRPr/>
            </a:pPr>
            <a:r>
              <a:rPr lang="en-US" altLang="en-US" sz="1500"/>
              <a:t>You send back to KHC.</a:t>
            </a:r>
          </a:p>
          <a:p>
            <a:pPr marL="0" indent="0">
              <a:buNone/>
              <a:defRPr/>
            </a:pPr>
            <a:r>
              <a:rPr lang="en-US" sz="1500"/>
              <a:t>6. KHC loads into IDIS.</a:t>
            </a:r>
          </a:p>
          <a:p>
            <a:pPr marL="0" indent="0">
              <a:buNone/>
              <a:defRPr/>
            </a:pPr>
            <a:r>
              <a:rPr lang="en-US" sz="1500"/>
              <a:t>7. KHC sends activity approval/release of funds with executed DWA.</a:t>
            </a:r>
          </a:p>
          <a:p>
            <a:pPr marL="0" indent="0">
              <a:buNone/>
              <a:defRPr/>
            </a:pPr>
            <a:r>
              <a:rPr lang="en-US" sz="1500"/>
              <a:t>8. Construction + Inspections begin.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16391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638A6248-FF82-464B-7CD5-98EC11D24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322" y="437508"/>
            <a:ext cx="5370268" cy="3123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/>
            <a:r>
              <a:rPr lang="en-US" alt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Case Study: Set-Up &amp; PCR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83BFA3C8-0571-D1D1-8805-893B67B66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171" y="4479130"/>
            <a:ext cx="6434024" cy="3786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alt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See Set-up and PCR.</a:t>
            </a:r>
          </a:p>
        </p:txBody>
      </p:sp>
      <p:sp>
        <p:nvSpPr>
          <p:cNvPr id="16394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769" y="437508"/>
            <a:ext cx="104279" cy="104280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39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4854" y="609480"/>
            <a:ext cx="68353" cy="68353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398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94114" y="777799"/>
            <a:ext cx="95785" cy="95786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400" name="Straight Connector 1639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2085" y="2627274"/>
            <a:ext cx="0" cy="2509567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7318" y="4227510"/>
            <a:ext cx="113652" cy="113652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404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3881" y="4572569"/>
            <a:ext cx="81469" cy="81469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40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5716" y="4678521"/>
            <a:ext cx="71819" cy="71820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8" name="Rectangle 1741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A02C514A-7A27-9908-8589-55B7A4CA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746"/>
            <a:ext cx="7886700" cy="85027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900"/>
              <a:t>Learning Opportunities</a:t>
            </a:r>
          </a:p>
        </p:txBody>
      </p:sp>
      <p:sp>
        <p:nvSpPr>
          <p:cNvPr id="17412" name="TextBox 8">
            <a:extLst>
              <a:ext uri="{FF2B5EF4-FFF2-40B4-BE49-F238E27FC236}">
                <a16:creationId xmlns:a16="http://schemas.microsoft.com/office/drawing/2014/main" id="{4A03D178-E9C2-A38B-2D49-DEFAB8CCC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958" y="5156200"/>
            <a:ext cx="2307042" cy="2000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700">
                <a:solidFill>
                  <a:srgbClr val="FFFFFF"/>
                </a:solidFill>
                <a:latin typeface="+mn-lt"/>
                <a:hlinkClick r:id="rId2" tooltip="http://overtoyou.wikispaces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alt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altLang="en-US" sz="700">
                <a:solidFill>
                  <a:srgbClr val="FFFFFF"/>
                </a:solidFill>
                <a:latin typeface="+mn-lt"/>
                <a:hlinkClick r:id="rId3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altLang="en-US" sz="70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17429" name="Content Placeholder 2">
            <a:extLst>
              <a:ext uri="{FF2B5EF4-FFF2-40B4-BE49-F238E27FC236}">
                <a16:creationId xmlns:a16="http://schemas.microsoft.com/office/drawing/2014/main" id="{5C32D523-B346-03AD-5D17-E1CB3167AE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283440"/>
              </p:ext>
            </p:extLst>
          </p:nvPr>
        </p:nvGraphicFramePr>
        <p:xfrm>
          <a:off x="628650" y="1369218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0" name="Rectangle 1843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42" name="Group 18441">
            <a:extLst>
              <a:ext uri="{FF2B5EF4-FFF2-40B4-BE49-F238E27FC236}">
                <a16:creationId xmlns:a16="http://schemas.microsoft.com/office/drawing/2014/main" id="{5F892E19-92E7-4BB2-8C3F-DBDFE8D9D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0"/>
            <a:ext cx="3436144" cy="5143500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8443" name="Group 18442">
              <a:extLst>
                <a:ext uri="{FF2B5EF4-FFF2-40B4-BE49-F238E27FC236}">
                  <a16:creationId xmlns:a16="http://schemas.microsoft.com/office/drawing/2014/main" id="{81E493D3-31D9-4B80-9798-EEA082E12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8451" name="Freeform: Shape 18450">
                <a:extLst>
                  <a:ext uri="{FF2B5EF4-FFF2-40B4-BE49-F238E27FC236}">
                    <a16:creationId xmlns:a16="http://schemas.microsoft.com/office/drawing/2014/main" id="{62E6AA4D-EC17-45B5-B621-DF0FD91FD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452" name="Freeform: Shape 18451">
                <a:extLst>
                  <a:ext uri="{FF2B5EF4-FFF2-40B4-BE49-F238E27FC236}">
                    <a16:creationId xmlns:a16="http://schemas.microsoft.com/office/drawing/2014/main" id="{D56F11D0-7966-41FE-AAB9-EC0C54F11F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86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444" name="Group 18443">
              <a:extLst>
                <a:ext uri="{FF2B5EF4-FFF2-40B4-BE49-F238E27FC236}">
                  <a16:creationId xmlns:a16="http://schemas.microsoft.com/office/drawing/2014/main" id="{CEDE579A-0A12-4A10-85D4-A8DA1663B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8445" name="Group 18444">
                <a:extLst>
                  <a:ext uri="{FF2B5EF4-FFF2-40B4-BE49-F238E27FC236}">
                    <a16:creationId xmlns:a16="http://schemas.microsoft.com/office/drawing/2014/main" id="{15CA79E3-BA58-419A-8541-7498AC263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8449" name="Freeform: Shape 18448">
                  <a:extLst>
                    <a:ext uri="{FF2B5EF4-FFF2-40B4-BE49-F238E27FC236}">
                      <a16:creationId xmlns:a16="http://schemas.microsoft.com/office/drawing/2014/main" id="{2348C622-BC44-4959-B64E-427015FD1F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50" name="Freeform: Shape 18449">
                  <a:extLst>
                    <a:ext uri="{FF2B5EF4-FFF2-40B4-BE49-F238E27FC236}">
                      <a16:creationId xmlns:a16="http://schemas.microsoft.com/office/drawing/2014/main" id="{F8841A98-AA1D-4F65-A368-EF31110B07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46" name="Group 18445">
                <a:extLst>
                  <a:ext uri="{FF2B5EF4-FFF2-40B4-BE49-F238E27FC236}">
                    <a16:creationId xmlns:a16="http://schemas.microsoft.com/office/drawing/2014/main" id="{E6609F08-9B2C-4879-AC68-E3E537BED7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8447" name="Freeform: Shape 18446">
                  <a:extLst>
                    <a:ext uri="{FF2B5EF4-FFF2-40B4-BE49-F238E27FC236}">
                      <a16:creationId xmlns:a16="http://schemas.microsoft.com/office/drawing/2014/main" id="{6910EFC9-D70D-42FD-BCCD-AB1F710BFD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48" name="Freeform: Shape 18447">
                  <a:extLst>
                    <a:ext uri="{FF2B5EF4-FFF2-40B4-BE49-F238E27FC236}">
                      <a16:creationId xmlns:a16="http://schemas.microsoft.com/office/drawing/2014/main" id="{83BEF371-1E22-4C4F-A62F-AC6B92CAE0B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8434" name="Title 1">
            <a:extLst>
              <a:ext uri="{FF2B5EF4-FFF2-40B4-BE49-F238E27FC236}">
                <a16:creationId xmlns:a16="http://schemas.microsoft.com/office/drawing/2014/main" id="{56A9ACDD-77F9-7C6C-1EAC-6ACE8E61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16" y="1231314"/>
            <a:ext cx="1991915" cy="2409957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3000"/>
              <a:t>Submitting Closing Docs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5F2AFECB-0DF2-4D1F-9FC8-B24B6B34F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4300" y="1291184"/>
            <a:ext cx="4605337" cy="2964486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alpha val="80000"/>
                  </a:schemeClr>
                </a:solidFill>
              </a:rPr>
              <a:t>Find KHC’s Closing docs listed on </a:t>
            </a:r>
            <a:r>
              <a:rPr lang="en-US" altLang="en-US" sz="1800" dirty="0">
                <a:solidFill>
                  <a:schemeClr val="tx1">
                    <a:alpha val="80000"/>
                  </a:schemeClr>
                </a:solidFill>
                <a:hlinkClick r:id="rId3"/>
              </a:rPr>
              <a:t>Help Desk</a:t>
            </a:r>
            <a:endParaRPr lang="en-US" altLang="en-US" sz="1800" dirty="0">
              <a:solidFill>
                <a:schemeClr val="tx1">
                  <a:alpha val="80000"/>
                </a:schemeClr>
              </a:solidFill>
            </a:endParaRPr>
          </a:p>
          <a:p>
            <a:pPr marL="385763" indent="-385763">
              <a:buFont typeface="+mj-lt"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alpha val="80000"/>
                  </a:schemeClr>
                </a:solidFill>
              </a:rPr>
              <a:t>Complete closing docs and send to </a:t>
            </a:r>
            <a:r>
              <a:rPr lang="en-US" altLang="en-US" sz="1800" dirty="0">
                <a:solidFill>
                  <a:schemeClr val="tx1">
                    <a:alpha val="80000"/>
                  </a:schemeClr>
                </a:solidFill>
                <a:hlinkClick r:id="rId4"/>
              </a:rPr>
              <a:t>hcadev@kyhousing.org</a:t>
            </a:r>
            <a:r>
              <a:rPr lang="en-US" altLang="en-US" sz="1800" dirty="0">
                <a:solidFill>
                  <a:schemeClr val="tx1">
                    <a:alpha val="80000"/>
                  </a:schemeClr>
                </a:solidFill>
              </a:rPr>
              <a:t> for KHC to review.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altLang="en-US" sz="1800" dirty="0">
                <a:solidFill>
                  <a:schemeClr val="tx1">
                    <a:alpha val="80000"/>
                  </a:schemeClr>
                </a:solidFill>
              </a:rPr>
              <a:t>KHC will send closing doc review approval and PCR can be submitted in draw system.</a:t>
            </a:r>
          </a:p>
          <a:p>
            <a:pPr marL="0" indent="0">
              <a:buNone/>
              <a:defRPr/>
            </a:pPr>
            <a:endParaRPr lang="en-US" altLang="en-US" sz="18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US" altLang="en-US" sz="1800" dirty="0">
                <a:solidFill>
                  <a:schemeClr val="tx1">
                    <a:alpha val="80000"/>
                  </a:schemeClr>
                </a:solidFill>
              </a:rPr>
              <a:t>NOTE: All mortgage/notes/deed restrictions must be executed at closing not set-up.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50" name="Group 12341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373761"/>
            <a:ext cx="7426997" cy="4395978"/>
            <a:chOff x="1155481" y="498348"/>
            <a:chExt cx="9902663" cy="5861304"/>
          </a:xfrm>
        </p:grpSpPr>
        <p:sp>
          <p:nvSpPr>
            <p:cNvPr id="12343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Oval 12343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47" name="Rectangle 12346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85950"/>
            <a:ext cx="91440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2C28B4D6-C65E-6632-EB79-8E7DAC486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82403"/>
            <a:ext cx="6858000" cy="103589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000">
                <a:solidFill>
                  <a:schemeClr val="bg2"/>
                </a:solidFill>
              </a:rPr>
              <a:t>Partner Training</a:t>
            </a:r>
          </a:p>
        </p:txBody>
      </p:sp>
      <p:sp>
        <p:nvSpPr>
          <p:cNvPr id="12291" name="Subtitle 2">
            <a:extLst>
              <a:ext uri="{FF2B5EF4-FFF2-40B4-BE49-F238E27FC236}">
                <a16:creationId xmlns:a16="http://schemas.microsoft.com/office/drawing/2014/main" id="{A7FDFFD3-72CF-0BFB-7068-F7F4EC725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71850"/>
            <a:ext cx="6858000" cy="5715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400"/>
              <a:t>Single Family Development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98" name="Rectangle 1539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0" name="Rectangle 1539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2" name="Rectangle 1540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4" name="Rectangle 1540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3" y="-3980834"/>
            <a:ext cx="1182335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2" name="Title 1">
            <a:extLst>
              <a:ext uri="{FF2B5EF4-FFF2-40B4-BE49-F238E27FC236}">
                <a16:creationId xmlns:a16="http://schemas.microsoft.com/office/drawing/2014/main" id="{69FF2B4A-3CC9-E847-FE37-E2F79AA6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261648"/>
            <a:ext cx="7533018" cy="658297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000">
                <a:solidFill>
                  <a:srgbClr val="FFFFFF"/>
                </a:solidFill>
              </a:rPr>
              <a:t>Definitions</a:t>
            </a:r>
          </a:p>
        </p:txBody>
      </p:sp>
      <p:sp>
        <p:nvSpPr>
          <p:cNvPr id="15365" name="TextBox 5">
            <a:extLst>
              <a:ext uri="{FF2B5EF4-FFF2-40B4-BE49-F238E27FC236}">
                <a16:creationId xmlns:a16="http://schemas.microsoft.com/office/drawing/2014/main" id="{0FBD1C05-D2C4-AEAB-C007-E0495EA27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6958" y="5156200"/>
            <a:ext cx="2307042" cy="2000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700">
                <a:solidFill>
                  <a:srgbClr val="FFFFFF"/>
                </a:solidFill>
                <a:latin typeface="+mn-lt"/>
                <a:hlinkClick r:id="rId2" tooltip="https://room10levinnorthschool.wikispaces.com/Term+Pla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altLang="en-US" sz="700">
                <a:solidFill>
                  <a:srgbClr val="FFFFFF"/>
                </a:solidFill>
                <a:latin typeface="+mn-lt"/>
              </a:rPr>
              <a:t> by Unknown Author is licensed under </a:t>
            </a:r>
            <a:r>
              <a:rPr lang="en-US" altLang="en-US" sz="700">
                <a:solidFill>
                  <a:srgbClr val="FFFFFF"/>
                </a:solidFill>
                <a:latin typeface="+mn-lt"/>
                <a:hlinkClick r:id="rId3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altLang="en-US" sz="70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15380" name="Content Placeholder 2">
            <a:extLst>
              <a:ext uri="{FF2B5EF4-FFF2-40B4-BE49-F238E27FC236}">
                <a16:creationId xmlns:a16="http://schemas.microsoft.com/office/drawing/2014/main" id="{DB25ED21-7266-2BEA-1651-0E23E56DA2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07665"/>
              </p:ext>
            </p:extLst>
          </p:nvPr>
        </p:nvGraphicFramePr>
        <p:xfrm>
          <a:off x="483042" y="1584434"/>
          <a:ext cx="8195871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7520" y="556043"/>
            <a:ext cx="2662237" cy="1212152"/>
          </a:xfrm>
        </p:spPr>
        <p:txBody>
          <a:bodyPr anchor="b">
            <a:normAutofit/>
          </a:bodyPr>
          <a:lstStyle/>
          <a:p>
            <a:r>
              <a:rPr lang="en-US" sz="2400"/>
              <a:t>CHDO. </a:t>
            </a:r>
            <a:br>
              <a:rPr lang="en-US" sz="2400"/>
            </a:br>
            <a:r>
              <a:rPr lang="en-US" sz="2400"/>
              <a:t>No, really! What is it?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7519" y="1900107"/>
            <a:ext cx="2510223" cy="2585874"/>
          </a:xfrm>
        </p:spPr>
        <p:txBody>
          <a:bodyPr anchor="t">
            <a:normAutofit/>
          </a:bodyPr>
          <a:lstStyle/>
          <a:p>
            <a:r>
              <a:rPr lang="en-US" sz="1500"/>
              <a:t>Nonprofit, community development organization</a:t>
            </a:r>
          </a:p>
          <a:p>
            <a:r>
              <a:rPr lang="en-US" sz="1500"/>
              <a:t>Primary purpose = affordable housing</a:t>
            </a:r>
          </a:p>
          <a:p>
            <a:r>
              <a:rPr lang="en-US" sz="1500"/>
              <a:t>Must meet HUD criteria</a:t>
            </a:r>
          </a:p>
          <a:p>
            <a:r>
              <a:rPr lang="en-US" sz="1500"/>
              <a:t>Public Jurisdictions (PJs) must set aside at least 15% for CHDOs.</a:t>
            </a:r>
          </a:p>
        </p:txBody>
      </p:sp>
      <p:pic>
        <p:nvPicPr>
          <p:cNvPr id="3" name="Picture 2" descr="White chess pieces on a chess board">
            <a:extLst>
              <a:ext uri="{FF2B5EF4-FFF2-40B4-BE49-F238E27FC236}">
                <a16:creationId xmlns:a16="http://schemas.microsoft.com/office/drawing/2014/main" id="{CB6595A6-C518-4E99-AAF0-A07E55408B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5" r="1" b="1"/>
          <a:stretch/>
        </p:blipFill>
        <p:spPr>
          <a:xfrm>
            <a:off x="3816932" y="658059"/>
            <a:ext cx="4666971" cy="3782322"/>
          </a:xfrm>
          <a:prstGeom prst="rect">
            <a:avLst/>
          </a:prstGeom>
        </p:spPr>
      </p:pic>
      <p:grpSp>
        <p:nvGrpSpPr>
          <p:cNvPr id="18" name="Group 9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16932" y="4394121"/>
            <a:ext cx="4669847" cy="92522"/>
            <a:chOff x="7015162" y="5858828"/>
            <a:chExt cx="4300544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623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3" y="-3980834"/>
            <a:ext cx="1182335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C163F-7F53-4BF7-A9C1-5AB69733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261648"/>
            <a:ext cx="7533018" cy="658297"/>
          </a:xfrm>
        </p:spPr>
        <p:txBody>
          <a:bodyPr anchor="ctr"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How does it work?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893D182F-2FED-53F3-26BE-6BE8954907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078589"/>
              </p:ext>
            </p:extLst>
          </p:nvPr>
        </p:nvGraphicFramePr>
        <p:xfrm>
          <a:off x="483042" y="1584434"/>
          <a:ext cx="8195871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17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51435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43D9C-92D1-4D7B-8717-0288549D4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865179"/>
            <a:ext cx="2400300" cy="334587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are CHDO Proceeds?</a:t>
            </a:r>
          </a:p>
        </p:txBody>
      </p:sp>
      <p:sp>
        <p:nvSpPr>
          <p:cNvPr id="2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1841609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7887747-D9D3-41A3-961B-AA09C8BC9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0" y="443508"/>
            <a:ext cx="5389895" cy="41892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TDC = $200,000</a:t>
            </a:r>
            <a:br>
              <a:rPr lang="en-US" dirty="0"/>
            </a:br>
            <a:r>
              <a:rPr lang="en-US" dirty="0"/>
              <a:t>Sales Price = $180,000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HOME Financing = $200,000</a:t>
            </a:r>
          </a:p>
          <a:p>
            <a:pPr marL="0" indent="0">
              <a:buNone/>
            </a:pPr>
            <a:r>
              <a:rPr lang="en-US" dirty="0"/>
              <a:t>Development Gap = $20,000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Direct Subsidy = $40,000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CHDO Proceeds or Program Income = $140,000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2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3" y="-3980834"/>
            <a:ext cx="1182335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E4C32-179D-4248-8194-2F0DE7D2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261648"/>
            <a:ext cx="7533018" cy="658297"/>
          </a:xfrm>
        </p:spPr>
        <p:txBody>
          <a:bodyPr anchor="ctr"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How hard is it to track CHDO Proceeds?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5FAC2A-B496-9112-8E4A-96D253A86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200337"/>
              </p:ext>
            </p:extLst>
          </p:nvPr>
        </p:nvGraphicFramePr>
        <p:xfrm>
          <a:off x="483042" y="1584434"/>
          <a:ext cx="8195871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486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lloons in washing machine">
            <a:extLst>
              <a:ext uri="{FF2B5EF4-FFF2-40B4-BE49-F238E27FC236}">
                <a16:creationId xmlns:a16="http://schemas.microsoft.com/office/drawing/2014/main" id="{B05176F0-1B96-4B3C-A644-0A77A6F726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r="-2" b="-2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3D505-E024-487E-B682-F3C3799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7" y="273843"/>
            <a:ext cx="2866642" cy="1424934"/>
          </a:xfrm>
        </p:spPr>
        <p:txBody>
          <a:bodyPr>
            <a:normAutofit/>
          </a:bodyPr>
          <a:lstStyle/>
          <a:p>
            <a:r>
              <a:rPr lang="en-US" sz="3000"/>
              <a:t>Washing sounds scary!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1804C-4485-4A5E-A70A-DFA669049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07" y="1825650"/>
            <a:ext cx="2866642" cy="2879700"/>
          </a:xfrm>
        </p:spPr>
        <p:txBody>
          <a:bodyPr>
            <a:normAutofit/>
          </a:bodyPr>
          <a:lstStyle/>
          <a:p>
            <a:r>
              <a:rPr lang="en-US" sz="1600" dirty="0"/>
              <a:t>CHDO Proceeds can be used.</a:t>
            </a:r>
          </a:p>
          <a:p>
            <a:pPr lvl="1"/>
            <a:r>
              <a:rPr lang="en-US" sz="1600" dirty="0"/>
              <a:t>CHDO Operating</a:t>
            </a:r>
          </a:p>
          <a:p>
            <a:pPr lvl="1"/>
            <a:r>
              <a:rPr lang="en-US" sz="1600" dirty="0"/>
              <a:t>HOME-eligible activities</a:t>
            </a:r>
          </a:p>
          <a:p>
            <a:pPr lvl="1"/>
            <a:r>
              <a:rPr lang="en-US" sz="1600" dirty="0"/>
              <a:t>Other housing activities to benefit low-income families</a:t>
            </a:r>
          </a:p>
          <a:p>
            <a:r>
              <a:rPr lang="en-US" sz="1600" dirty="0"/>
              <a:t>Once they are used in a project (washed), they lose their HOME identity and can be used as revenue.</a:t>
            </a:r>
          </a:p>
        </p:txBody>
      </p:sp>
    </p:spTree>
    <p:extLst>
      <p:ext uri="{BB962C8B-B14F-4D97-AF65-F5344CB8AC3E}">
        <p14:creationId xmlns:p14="http://schemas.microsoft.com/office/powerpoint/2010/main" val="2814031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250190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467456"/>
            <a:ext cx="8178790" cy="4205911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33F130-0D69-4B81-9C2D-6D947D1A7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891477"/>
            <a:ext cx="2241175" cy="3360545"/>
          </a:xfrm>
        </p:spPr>
        <p:txBody>
          <a:bodyPr>
            <a:normAutofit/>
          </a:bodyPr>
          <a:lstStyle/>
          <a:p>
            <a:pPr algn="r"/>
            <a:r>
              <a:rPr lang="en-US" sz="4300"/>
              <a:t>Example of Washing CHDO Proceeds	</a:t>
            </a:r>
          </a:p>
        </p:txBody>
      </p:sp>
      <p:cxnSp>
        <p:nvCxnSpPr>
          <p:cNvPr id="43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389647"/>
            <a:ext cx="0" cy="2427371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30030-C28B-4FB7-8E4A-4F079BFBD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445" y="1236652"/>
            <a:ext cx="3527136" cy="26701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500"/>
              <a:t>TDC = $200,000</a:t>
            </a:r>
            <a:br>
              <a:rPr lang="en-US" sz="1500"/>
            </a:br>
            <a:r>
              <a:rPr lang="en-US" sz="1500"/>
              <a:t>Sales Price = $180,000</a:t>
            </a:r>
            <a:br>
              <a:rPr lang="en-US" sz="1500"/>
            </a:br>
            <a:endParaRPr lang="en-US" sz="1500"/>
          </a:p>
          <a:p>
            <a:pPr marL="0" indent="0">
              <a:buNone/>
            </a:pPr>
            <a:r>
              <a:rPr lang="en-US" sz="1500"/>
              <a:t>CHDO Proceeds = $150,000</a:t>
            </a:r>
            <a:br>
              <a:rPr lang="en-US" sz="1500"/>
            </a:br>
            <a:r>
              <a:rPr lang="en-US" sz="1500"/>
              <a:t>AHTF= $50,000</a:t>
            </a:r>
            <a:br>
              <a:rPr lang="en-US" sz="1500"/>
            </a:br>
            <a:endParaRPr lang="en-US" sz="1500"/>
          </a:p>
          <a:p>
            <a:pPr marL="0" indent="0">
              <a:buNone/>
            </a:pPr>
            <a:r>
              <a:rPr lang="en-US" sz="1500"/>
              <a:t>Development Gap (AHTF) = $20,000</a:t>
            </a:r>
            <a:br>
              <a:rPr lang="en-US" sz="1500"/>
            </a:br>
            <a:r>
              <a:rPr lang="en-US" sz="1500"/>
              <a:t>Direct Subsidy (AHTF + CHDO Proceeds) = $40,000</a:t>
            </a:r>
          </a:p>
          <a:p>
            <a:pPr marL="0" indent="0">
              <a:buNone/>
            </a:pPr>
            <a:r>
              <a:rPr lang="en-US" sz="1500"/>
              <a:t>CHDO Proceeds Washed = $140,000</a:t>
            </a:r>
            <a:br>
              <a:rPr lang="en-US" sz="1500"/>
            </a:br>
            <a:endParaRPr lang="en-US" sz="1500"/>
          </a:p>
          <a:p>
            <a:pPr marL="0" indent="0">
              <a:buNone/>
            </a:pPr>
            <a:endParaRPr lang="en-US" sz="1500"/>
          </a:p>
          <a:p>
            <a:pPr marL="0" indent="0">
              <a:buNone/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758566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FA5ABFA31C764B94D64820D1320095" ma:contentTypeVersion="2" ma:contentTypeDescription="Create a new document." ma:contentTypeScope="" ma:versionID="a1dc1dd7fa68e5a2135dcb2e36fe5dd4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8b1f32b3baab200f1a8fb7d5950201f6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5E296FF-8DBC-4B06-BE6B-F8497FE948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E8E776-2383-4441-A979-1C6F2BD74D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81ECF9-EDA0-414A-B287-66AAED1F5F40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694</Words>
  <Application>Microsoft Office PowerPoint</Application>
  <PresentationFormat>On-screen Show (16:9)</PresentationFormat>
  <Paragraphs>84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Partner Training</vt:lpstr>
      <vt:lpstr>Definitions</vt:lpstr>
      <vt:lpstr>CHDO.  No, really! What is it?</vt:lpstr>
      <vt:lpstr>How does it work?</vt:lpstr>
      <vt:lpstr>What are CHDO Proceeds?</vt:lpstr>
      <vt:lpstr>How hard is it to track CHDO Proceeds?</vt:lpstr>
      <vt:lpstr>Washing sounds scary!</vt:lpstr>
      <vt:lpstr>Example of Washing CHDO Proceeds </vt:lpstr>
      <vt:lpstr>CHDO Training</vt:lpstr>
      <vt:lpstr>CHDO Operating</vt:lpstr>
      <vt:lpstr>The Process</vt:lpstr>
      <vt:lpstr>The Process (continued)</vt:lpstr>
      <vt:lpstr>Case Study: Set-Up &amp; PCR</vt:lpstr>
      <vt:lpstr>Learning Opportunities</vt:lpstr>
      <vt:lpstr>Submitting Closing Docs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Keli Reynolds</dc:creator>
  <cp:lastModifiedBy>Jessica Shelton</cp:lastModifiedBy>
  <cp:revision>3</cp:revision>
  <dcterms:created xsi:type="dcterms:W3CDTF">2023-10-13T18:07:30Z</dcterms:created>
  <dcterms:modified xsi:type="dcterms:W3CDTF">2023-10-13T18:37:10Z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0x01010028FA5ABFA31C764B94D64820D1320095</vt:lpwstr>
  </property>
</Properties>
</file>