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sldIdLst>
    <p:sldId id="256" r:id="rId2"/>
    <p:sldId id="257" r:id="rId3"/>
    <p:sldId id="266" r:id="rId4"/>
    <p:sldId id="264" r:id="rId5"/>
    <p:sldId id="258" r:id="rId6"/>
    <p:sldId id="282" r:id="rId7"/>
    <p:sldId id="283" r:id="rId8"/>
    <p:sldId id="284" r:id="rId9"/>
    <p:sldId id="259" r:id="rId10"/>
    <p:sldId id="260" r:id="rId11"/>
    <p:sldId id="281" r:id="rId12"/>
    <p:sldId id="285" r:id="rId13"/>
    <p:sldId id="286" r:id="rId14"/>
    <p:sldId id="287" r:id="rId15"/>
    <p:sldId id="288" r:id="rId16"/>
    <p:sldId id="262" r:id="rId17"/>
    <p:sldId id="265"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02BA-D948-95F1-2A2D-35DC60EAF3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B90AF-83E8-68F3-2E18-140DCE1ECF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06F969-09BF-0378-8DED-05F44A6CED63}"/>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5" name="Footer Placeholder 4">
            <a:extLst>
              <a:ext uri="{FF2B5EF4-FFF2-40B4-BE49-F238E27FC236}">
                <a16:creationId xmlns:a16="http://schemas.microsoft.com/office/drawing/2014/main" id="{30D86A15-3E74-1710-5F56-16DAA578E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4DB3-C791-3CCB-E8B6-4A3CF2F877BA}"/>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168725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F479-0026-381E-951B-9AC28BB1F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5AF8D9-EF31-B441-C3CF-486590601A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9F601-8BBB-AB3D-8E4C-1E10EF1D44B8}"/>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5" name="Footer Placeholder 4">
            <a:extLst>
              <a:ext uri="{FF2B5EF4-FFF2-40B4-BE49-F238E27FC236}">
                <a16:creationId xmlns:a16="http://schemas.microsoft.com/office/drawing/2014/main" id="{5A870739-707F-A80F-60CC-BB0858B68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B10CB-A413-B6F3-80BD-096E3B3035B0}"/>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301873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B37AC-0CF2-2362-D634-AFEBEFCE88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EF7DB1-3EF7-D93A-4963-C1B4610621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812AD-2911-66A4-9640-A4C4BADBD256}"/>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5" name="Footer Placeholder 4">
            <a:extLst>
              <a:ext uri="{FF2B5EF4-FFF2-40B4-BE49-F238E27FC236}">
                <a16:creationId xmlns:a16="http://schemas.microsoft.com/office/drawing/2014/main" id="{40D4A02A-1A3B-4DE1-F63F-3A212AD1D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B6C99-965E-DA56-74F3-95BAF132AD62}"/>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376409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7F33-938F-7B93-94C0-8017A7721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F8D83-CE1F-0A86-A43F-7469C5D161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5E2DD-9EE4-BB02-0D8A-551D798B5D64}"/>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5" name="Footer Placeholder 4">
            <a:extLst>
              <a:ext uri="{FF2B5EF4-FFF2-40B4-BE49-F238E27FC236}">
                <a16:creationId xmlns:a16="http://schemas.microsoft.com/office/drawing/2014/main" id="{41D03A05-0857-C6D8-6B2A-C08E9DFD8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743E1-8D97-274D-08B4-A64387F0EAFC}"/>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232359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E991-4A9A-27AF-A28F-593CD8E28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04F2F2-8037-CA60-BCFE-D3B70511E7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8DE1F-9CEA-AF19-C7FA-DCCA480E9D2A}"/>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5" name="Footer Placeholder 4">
            <a:extLst>
              <a:ext uri="{FF2B5EF4-FFF2-40B4-BE49-F238E27FC236}">
                <a16:creationId xmlns:a16="http://schemas.microsoft.com/office/drawing/2014/main" id="{27B88EC1-7A9D-136F-9450-4EBEA8F2F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F24B2-2131-56E0-41C0-DB0158FC18DE}"/>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225615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F1D3-5266-5586-311F-3F8424529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E4167-8F33-C0F3-BD89-92B1FB666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4B347-5D49-9DDA-B68F-678B2F21BC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3D5923-522E-EC8A-A87B-6185020DD432}"/>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6" name="Footer Placeholder 5">
            <a:extLst>
              <a:ext uri="{FF2B5EF4-FFF2-40B4-BE49-F238E27FC236}">
                <a16:creationId xmlns:a16="http://schemas.microsoft.com/office/drawing/2014/main" id="{A3AB021C-F800-0169-DFBE-F2E39450C3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D6BD4-D6F8-8E5B-BAF6-85FFDA2CB041}"/>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167789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3B51-DD02-F8CE-E432-FC397B9066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8DCFF-DC6E-94D8-3F26-E262364B1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683BB-8302-B109-AFA7-C14618493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833A51-7FAB-0EF8-4808-4CFD15AF1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DF3AA4-F1B6-A562-639A-AF518DFE06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BDA488-7972-321B-150B-73B919FF8DF5}"/>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8" name="Footer Placeholder 7">
            <a:extLst>
              <a:ext uri="{FF2B5EF4-FFF2-40B4-BE49-F238E27FC236}">
                <a16:creationId xmlns:a16="http://schemas.microsoft.com/office/drawing/2014/main" id="{C8A1D9AC-3425-FBB2-1DA3-7CEFF67925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D295C1-9801-1B2E-2D08-7714E2A633AD}"/>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322673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F0C3-AAFD-D7AC-920A-AFBDFDAAE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830071-8139-D8D2-C5BE-0F24BB87CAF9}"/>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4" name="Footer Placeholder 3">
            <a:extLst>
              <a:ext uri="{FF2B5EF4-FFF2-40B4-BE49-F238E27FC236}">
                <a16:creationId xmlns:a16="http://schemas.microsoft.com/office/drawing/2014/main" id="{D84BD33E-B995-E980-0D23-3E8DF2501B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0EE110-3D37-3164-4D45-DE71165E406D}"/>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99635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8F5E5-F51B-582C-DDA8-0EB63886420A}"/>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3" name="Footer Placeholder 2">
            <a:extLst>
              <a:ext uri="{FF2B5EF4-FFF2-40B4-BE49-F238E27FC236}">
                <a16:creationId xmlns:a16="http://schemas.microsoft.com/office/drawing/2014/main" id="{35AA9418-DCA8-47FA-47A5-0E24CE6D91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9F9522-4EB3-E836-99B9-0177B1E5FB90}"/>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182806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CA6F-C01F-1C32-6A32-BC6C42513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955FF-8CB4-D703-8F4E-EEAF90A3A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027050-5AA9-4609-8CC6-54B8605F0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64CEC-D57D-67DE-BD72-0BFF814D6AE6}"/>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6" name="Footer Placeholder 5">
            <a:extLst>
              <a:ext uri="{FF2B5EF4-FFF2-40B4-BE49-F238E27FC236}">
                <a16:creationId xmlns:a16="http://schemas.microsoft.com/office/drawing/2014/main" id="{087F1C5F-90CF-03EA-ED1C-F3D79AE52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3769E-99C1-B7B8-DC17-0777EFBD7FD9}"/>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283232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FF-8B24-D225-AF18-336D809E96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3A709A-601C-A343-2AF1-47C1049E4A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49196F-E7AF-1892-48F6-69B272A44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584ADA-48DF-AEF8-2EAA-E80BD6FBEEE4}"/>
              </a:ext>
            </a:extLst>
          </p:cNvPr>
          <p:cNvSpPr>
            <a:spLocks noGrp="1"/>
          </p:cNvSpPr>
          <p:nvPr>
            <p:ph type="dt" sz="half" idx="10"/>
          </p:nvPr>
        </p:nvSpPr>
        <p:spPr/>
        <p:txBody>
          <a:bodyPr/>
          <a:lstStyle/>
          <a:p>
            <a:fld id="{14EED935-9E77-4D7F-B4AA-41F624D3EEC6}" type="datetimeFigureOut">
              <a:rPr lang="en-US" smtClean="0"/>
              <a:t>8/22/2023</a:t>
            </a:fld>
            <a:endParaRPr lang="en-US"/>
          </a:p>
        </p:txBody>
      </p:sp>
      <p:sp>
        <p:nvSpPr>
          <p:cNvPr id="6" name="Footer Placeholder 5">
            <a:extLst>
              <a:ext uri="{FF2B5EF4-FFF2-40B4-BE49-F238E27FC236}">
                <a16:creationId xmlns:a16="http://schemas.microsoft.com/office/drawing/2014/main" id="{05433159-861E-898D-83B2-B09258F63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0C2E8-F60E-3F92-7F82-F062AE1178A6}"/>
              </a:ext>
            </a:extLst>
          </p:cNvPr>
          <p:cNvSpPr>
            <a:spLocks noGrp="1"/>
          </p:cNvSpPr>
          <p:nvPr>
            <p:ph type="sldNum" sz="quarter" idx="12"/>
          </p:nvPr>
        </p:nvSpPr>
        <p:spPr/>
        <p:txBody>
          <a:bodyPr/>
          <a:lstStyle/>
          <a:p>
            <a:fld id="{61C8AF88-CCE9-46D6-A2C7-D777FE165A61}" type="slidenum">
              <a:rPr lang="en-US" smtClean="0"/>
              <a:t>‹#›</a:t>
            </a:fld>
            <a:endParaRPr lang="en-US"/>
          </a:p>
        </p:txBody>
      </p:sp>
    </p:spTree>
    <p:extLst>
      <p:ext uri="{BB962C8B-B14F-4D97-AF65-F5344CB8AC3E}">
        <p14:creationId xmlns:p14="http://schemas.microsoft.com/office/powerpoint/2010/main" val="148115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6008A2-E9B3-CDAE-8CA4-1DE5AAC19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85714-97A6-3948-FACB-30B733A5E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2E4B9-2C28-1255-43E4-8EA4F3C4C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ED935-9E77-4D7F-B4AA-41F624D3EEC6}" type="datetimeFigureOut">
              <a:rPr lang="en-US" smtClean="0"/>
              <a:t>8/22/2023</a:t>
            </a:fld>
            <a:endParaRPr lang="en-US"/>
          </a:p>
        </p:txBody>
      </p:sp>
      <p:sp>
        <p:nvSpPr>
          <p:cNvPr id="5" name="Footer Placeholder 4">
            <a:extLst>
              <a:ext uri="{FF2B5EF4-FFF2-40B4-BE49-F238E27FC236}">
                <a16:creationId xmlns:a16="http://schemas.microsoft.com/office/drawing/2014/main" id="{8151DD8A-C81E-AE45-FCE7-15AA1FBDE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097E5D-4355-DACC-8420-071FC4292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8AF88-CCE9-46D6-A2C7-D777FE165A61}" type="slidenum">
              <a:rPr lang="en-US" smtClean="0"/>
              <a:t>‹#›</a:t>
            </a:fld>
            <a:endParaRPr lang="en-US"/>
          </a:p>
        </p:txBody>
      </p:sp>
    </p:spTree>
    <p:extLst>
      <p:ext uri="{BB962C8B-B14F-4D97-AF65-F5344CB8AC3E}">
        <p14:creationId xmlns:p14="http://schemas.microsoft.com/office/powerpoint/2010/main" val="380730593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3" name="Rectangle 310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Value of Training - 248-850-8616">
            <a:extLst>
              <a:ext uri="{FF2B5EF4-FFF2-40B4-BE49-F238E27FC236}">
                <a16:creationId xmlns:a16="http://schemas.microsoft.com/office/drawing/2014/main" id="{3F6B29C2-39CE-0185-C5C7-AA8EA655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9525"/>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133" name="Rectangle 310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0C43F-1700-01AC-FEF0-31D7BAC100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Interactive Weatherization Training</a:t>
            </a:r>
          </a:p>
        </p:txBody>
      </p:sp>
      <p:sp>
        <p:nvSpPr>
          <p:cNvPr id="3" name="Subtitle 2">
            <a:extLst>
              <a:ext uri="{FF2B5EF4-FFF2-40B4-BE49-F238E27FC236}">
                <a16:creationId xmlns:a16="http://schemas.microsoft.com/office/drawing/2014/main" id="{F2044343-C6D2-EB2D-D794-9BA39DB4082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b="1" dirty="0">
                <a:solidFill>
                  <a:srgbClr val="FFFFFF"/>
                </a:solidFill>
              </a:rPr>
              <a:t>August 23, 2023</a:t>
            </a:r>
          </a:p>
        </p:txBody>
      </p:sp>
    </p:spTree>
    <p:extLst>
      <p:ext uri="{BB962C8B-B14F-4D97-AF65-F5344CB8AC3E}">
        <p14:creationId xmlns:p14="http://schemas.microsoft.com/office/powerpoint/2010/main" val="27920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FFDF1-BED2-97CE-A986-A5B1882560D3}"/>
              </a:ext>
            </a:extLst>
          </p:cNvPr>
          <p:cNvSpPr>
            <a:spLocks noGrp="1"/>
          </p:cNvSpPr>
          <p:nvPr>
            <p:ph type="title"/>
          </p:nvPr>
        </p:nvSpPr>
        <p:spPr>
          <a:xfrm>
            <a:off x="572493" y="238539"/>
            <a:ext cx="11018520" cy="1434415"/>
          </a:xfrm>
        </p:spPr>
        <p:txBody>
          <a:bodyPr anchor="b">
            <a:normAutofit/>
          </a:bodyPr>
          <a:lstStyle/>
          <a:p>
            <a:r>
              <a:rPr lang="en-US" sz="5400" b="1" dirty="0"/>
              <a:t>Weatherization Ready</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EBA086-7612-34F4-FFEE-9B2E66443B2C}"/>
              </a:ext>
            </a:extLst>
          </p:cNvPr>
          <p:cNvSpPr>
            <a:spLocks noGrp="1"/>
          </p:cNvSpPr>
          <p:nvPr>
            <p:ph idx="1"/>
          </p:nvPr>
        </p:nvSpPr>
        <p:spPr>
          <a:xfrm>
            <a:off x="572493" y="2071316"/>
            <a:ext cx="6713552" cy="4119172"/>
          </a:xfrm>
        </p:spPr>
        <p:txBody>
          <a:bodyPr anchor="t">
            <a:normAutofit/>
          </a:bodyPr>
          <a:lstStyle/>
          <a:p>
            <a:r>
              <a:rPr lang="en-US" sz="1900" dirty="0"/>
              <a:t>ACPU increased to $10,000 </a:t>
            </a:r>
          </a:p>
          <a:p>
            <a:pPr lvl="1"/>
            <a:r>
              <a:rPr lang="en-US" sz="1900" dirty="0"/>
              <a:t>DOE ACPU currently at $2,489</a:t>
            </a:r>
          </a:p>
          <a:p>
            <a:r>
              <a:rPr lang="en-US" sz="1900" dirty="0"/>
              <a:t> Common </a:t>
            </a:r>
            <a:r>
              <a:rPr lang="en-US" sz="1900" dirty="0" err="1"/>
              <a:t>Wx</a:t>
            </a:r>
            <a:r>
              <a:rPr lang="en-US" sz="1900" dirty="0"/>
              <a:t> Ready jobs</a:t>
            </a:r>
          </a:p>
          <a:p>
            <a:pPr lvl="1"/>
            <a:r>
              <a:rPr lang="en-US" sz="1900" dirty="0"/>
              <a:t>Asbestos, electrical upgrade, pest infestation, mold and moisture, flooring repairs</a:t>
            </a:r>
          </a:p>
          <a:p>
            <a:r>
              <a:rPr lang="en-US" sz="1900" dirty="0"/>
              <a:t>Job Costs</a:t>
            </a:r>
          </a:p>
          <a:p>
            <a:pPr lvl="1"/>
            <a:r>
              <a:rPr lang="en-US" sz="1900" dirty="0"/>
              <a:t>Minimum- $280 (Pest Infestation)</a:t>
            </a:r>
          </a:p>
          <a:p>
            <a:pPr lvl="1"/>
            <a:r>
              <a:rPr lang="en-US" sz="1900" dirty="0"/>
              <a:t>Maximum- $9,724 (Roof Replacement)</a:t>
            </a:r>
          </a:p>
          <a:p>
            <a:r>
              <a:rPr lang="en-US" sz="1900" dirty="0"/>
              <a:t>Updated </a:t>
            </a:r>
            <a:r>
              <a:rPr lang="en-US" sz="1900" dirty="0" err="1"/>
              <a:t>Wx</a:t>
            </a:r>
            <a:r>
              <a:rPr lang="en-US" sz="1900" dirty="0"/>
              <a:t> Ready Spreadsheet</a:t>
            </a:r>
          </a:p>
          <a:p>
            <a:pPr lvl="1"/>
            <a:r>
              <a:rPr lang="en-US" sz="1900" dirty="0"/>
              <a:t>Located on the Agency Partner Portal</a:t>
            </a:r>
          </a:p>
          <a:p>
            <a:r>
              <a:rPr lang="en-US" sz="1900" dirty="0" err="1"/>
              <a:t>Wx</a:t>
            </a:r>
            <a:r>
              <a:rPr lang="en-US" sz="1900" dirty="0"/>
              <a:t> Ready can be used with DOE Formula or DOE BIL funded projects.</a:t>
            </a:r>
          </a:p>
          <a:p>
            <a:pPr marL="457200" lvl="1" indent="0">
              <a:buNone/>
            </a:pPr>
            <a:endParaRPr lang="en-US" sz="1900" dirty="0"/>
          </a:p>
          <a:p>
            <a:pPr marL="457200" lvl="1" indent="0">
              <a:buNone/>
            </a:pPr>
            <a:endParaRPr lang="en-US" sz="1900" dirty="0"/>
          </a:p>
          <a:p>
            <a:pPr marL="457200" lvl="1" indent="0">
              <a:buNone/>
            </a:pPr>
            <a:endParaRPr lang="en-US" sz="1900" dirty="0"/>
          </a:p>
          <a:p>
            <a:pPr marL="457200" lvl="1" indent="0">
              <a:buNone/>
            </a:pPr>
            <a:endParaRPr lang="en-US" sz="1900" dirty="0"/>
          </a:p>
          <a:p>
            <a:pPr marL="457200" lvl="1" indent="0">
              <a:buNone/>
            </a:pPr>
            <a:endParaRPr lang="en-US" sz="1900" dirty="0"/>
          </a:p>
        </p:txBody>
      </p:sp>
      <p:pic>
        <p:nvPicPr>
          <p:cNvPr id="5" name="Picture 4" descr="Sawhorses in unfinished interior">
            <a:extLst>
              <a:ext uri="{FF2B5EF4-FFF2-40B4-BE49-F238E27FC236}">
                <a16:creationId xmlns:a16="http://schemas.microsoft.com/office/drawing/2014/main" id="{291F1547-5901-4320-32AA-F5663A461028}"/>
              </a:ext>
            </a:extLst>
          </p:cNvPr>
          <p:cNvPicPr>
            <a:picLocks noChangeAspect="1"/>
          </p:cNvPicPr>
          <p:nvPr/>
        </p:nvPicPr>
        <p:blipFill rotWithShape="1">
          <a:blip r:embed="rId2">
            <a:extLst>
              <a:ext uri="{28A0092B-C50C-407E-A947-70E740481C1C}">
                <a14:useLocalDpi xmlns:a14="http://schemas.microsoft.com/office/drawing/2010/main" val="0"/>
              </a:ext>
            </a:extLst>
          </a:blip>
          <a:srcRect t="13206" r="3" b="3"/>
          <a:stretch/>
        </p:blipFill>
        <p:spPr>
          <a:xfrm>
            <a:off x="7675658" y="2093976"/>
            <a:ext cx="3941064" cy="4096512"/>
          </a:xfrm>
          <a:prstGeom prst="rect">
            <a:avLst/>
          </a:prstGeom>
        </p:spPr>
      </p:pic>
    </p:spTree>
    <p:extLst>
      <p:ext uri="{BB962C8B-B14F-4D97-AF65-F5344CB8AC3E}">
        <p14:creationId xmlns:p14="http://schemas.microsoft.com/office/powerpoint/2010/main" val="633490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6BE527-192B-EF37-5DAA-D427D06C6647}"/>
              </a:ext>
            </a:extLst>
          </p:cNvPr>
          <p:cNvSpPr>
            <a:spLocks noGrp="1"/>
          </p:cNvSpPr>
          <p:nvPr>
            <p:ph type="title"/>
          </p:nvPr>
        </p:nvSpPr>
        <p:spPr/>
        <p:txBody>
          <a:bodyPr/>
          <a:lstStyle/>
          <a:p>
            <a:pPr algn="ctr"/>
            <a:r>
              <a:rPr lang="en-US" b="1" dirty="0"/>
              <a:t>IRM vs </a:t>
            </a:r>
            <a:r>
              <a:rPr lang="en-US" b="1" dirty="0" err="1"/>
              <a:t>Wx</a:t>
            </a:r>
            <a:r>
              <a:rPr lang="en-US" b="1" dirty="0"/>
              <a:t> Ready</a:t>
            </a:r>
          </a:p>
        </p:txBody>
      </p:sp>
      <p:sp>
        <p:nvSpPr>
          <p:cNvPr id="8" name="Text Placeholder 7">
            <a:extLst>
              <a:ext uri="{FF2B5EF4-FFF2-40B4-BE49-F238E27FC236}">
                <a16:creationId xmlns:a16="http://schemas.microsoft.com/office/drawing/2014/main" id="{D2FAB07E-5C38-29F7-2439-859A7081CE19}"/>
              </a:ext>
            </a:extLst>
          </p:cNvPr>
          <p:cNvSpPr>
            <a:spLocks noGrp="1"/>
          </p:cNvSpPr>
          <p:nvPr>
            <p:ph type="body" idx="1"/>
          </p:nvPr>
        </p:nvSpPr>
        <p:spPr/>
        <p:txBody>
          <a:bodyPr>
            <a:normAutofit/>
          </a:bodyPr>
          <a:lstStyle/>
          <a:p>
            <a:r>
              <a:rPr lang="en-US" sz="3200" dirty="0"/>
              <a:t>IRM</a:t>
            </a:r>
          </a:p>
        </p:txBody>
      </p:sp>
      <p:sp>
        <p:nvSpPr>
          <p:cNvPr id="9" name="Content Placeholder 8">
            <a:extLst>
              <a:ext uri="{FF2B5EF4-FFF2-40B4-BE49-F238E27FC236}">
                <a16:creationId xmlns:a16="http://schemas.microsoft.com/office/drawing/2014/main" id="{BDCF03D2-8886-C73C-C8A5-B30F636F825B}"/>
              </a:ext>
            </a:extLst>
          </p:cNvPr>
          <p:cNvSpPr>
            <a:spLocks noGrp="1"/>
          </p:cNvSpPr>
          <p:nvPr>
            <p:ph sz="half" idx="2"/>
          </p:nvPr>
        </p:nvSpPr>
        <p:spPr>
          <a:xfrm>
            <a:off x="839789" y="2505075"/>
            <a:ext cx="4340224" cy="3684588"/>
          </a:xfrm>
        </p:spPr>
        <p:txBody>
          <a:bodyPr/>
          <a:lstStyle/>
          <a:p>
            <a:r>
              <a:rPr lang="en-US" dirty="0"/>
              <a:t>Structure repair- </a:t>
            </a:r>
            <a:r>
              <a:rPr lang="en-US" sz="2000" dirty="0"/>
              <a:t>minor wall, ceiling, or floor repair in order to perform insulation measure and falls within SIR. </a:t>
            </a:r>
          </a:p>
          <a:p>
            <a:r>
              <a:rPr lang="en-US" dirty="0"/>
              <a:t>Minor roof repair- </a:t>
            </a:r>
            <a:r>
              <a:rPr lang="en-US" sz="2000" dirty="0"/>
              <a:t>patching or shingle replacement to protect attic or roof insulation.</a:t>
            </a:r>
          </a:p>
          <a:p>
            <a:r>
              <a:rPr lang="en-US" dirty="0"/>
              <a:t>Mobile Home Door- </a:t>
            </a:r>
            <a:r>
              <a:rPr lang="en-US" sz="2000" dirty="0"/>
              <a:t>if insulating floor.</a:t>
            </a:r>
          </a:p>
          <a:p>
            <a:pPr marL="0" indent="0">
              <a:buNone/>
            </a:pPr>
            <a:endParaRPr lang="en-US" dirty="0"/>
          </a:p>
        </p:txBody>
      </p:sp>
      <p:sp>
        <p:nvSpPr>
          <p:cNvPr id="10" name="Text Placeholder 9">
            <a:extLst>
              <a:ext uri="{FF2B5EF4-FFF2-40B4-BE49-F238E27FC236}">
                <a16:creationId xmlns:a16="http://schemas.microsoft.com/office/drawing/2014/main" id="{19212577-70F7-B4F5-4EB7-37B86CF8FD95}"/>
              </a:ext>
            </a:extLst>
          </p:cNvPr>
          <p:cNvSpPr>
            <a:spLocks noGrp="1"/>
          </p:cNvSpPr>
          <p:nvPr>
            <p:ph type="body" sz="quarter" idx="3"/>
          </p:nvPr>
        </p:nvSpPr>
        <p:spPr>
          <a:xfrm>
            <a:off x="7191374" y="1681163"/>
            <a:ext cx="4164013" cy="823912"/>
          </a:xfrm>
        </p:spPr>
        <p:txBody>
          <a:bodyPr>
            <a:normAutofit/>
          </a:bodyPr>
          <a:lstStyle/>
          <a:p>
            <a:r>
              <a:rPr lang="en-US" sz="3200" dirty="0" err="1"/>
              <a:t>Wx</a:t>
            </a:r>
            <a:r>
              <a:rPr lang="en-US" sz="3200" dirty="0"/>
              <a:t> Ready</a:t>
            </a:r>
          </a:p>
        </p:txBody>
      </p:sp>
      <p:sp>
        <p:nvSpPr>
          <p:cNvPr id="11" name="Content Placeholder 10">
            <a:extLst>
              <a:ext uri="{FF2B5EF4-FFF2-40B4-BE49-F238E27FC236}">
                <a16:creationId xmlns:a16="http://schemas.microsoft.com/office/drawing/2014/main" id="{E50C6B87-586D-D70D-8FE7-C47D9FAF7BF4}"/>
              </a:ext>
            </a:extLst>
          </p:cNvPr>
          <p:cNvSpPr>
            <a:spLocks noGrp="1"/>
          </p:cNvSpPr>
          <p:nvPr>
            <p:ph sz="quarter" idx="4"/>
          </p:nvPr>
        </p:nvSpPr>
        <p:spPr>
          <a:xfrm>
            <a:off x="7315200" y="2505075"/>
            <a:ext cx="4040188" cy="3684588"/>
          </a:xfrm>
        </p:spPr>
        <p:txBody>
          <a:bodyPr/>
          <a:lstStyle/>
          <a:p>
            <a:r>
              <a:rPr lang="en-US" dirty="0"/>
              <a:t>Structure repair- </a:t>
            </a:r>
            <a:r>
              <a:rPr lang="en-US" sz="2000" dirty="0"/>
              <a:t>major wall, ceiling, or floor repair in order to perform </a:t>
            </a:r>
            <a:r>
              <a:rPr lang="en-US" sz="2000"/>
              <a:t>insulation measure.</a:t>
            </a:r>
          </a:p>
          <a:p>
            <a:r>
              <a:rPr lang="en-US" sz="2000" dirty="0"/>
              <a:t> </a:t>
            </a:r>
            <a:r>
              <a:rPr lang="en-US" dirty="0"/>
              <a:t>Major roof repair or replacement</a:t>
            </a:r>
          </a:p>
          <a:p>
            <a:r>
              <a:rPr lang="en-US" dirty="0"/>
              <a:t>Mobile Home Door- </a:t>
            </a:r>
            <a:r>
              <a:rPr lang="en-US" sz="2000" dirty="0"/>
              <a:t>if not insulating floor and has major air sealing issues. </a:t>
            </a:r>
            <a:endParaRPr lang="en-US" dirty="0"/>
          </a:p>
        </p:txBody>
      </p:sp>
      <p:pic>
        <p:nvPicPr>
          <p:cNvPr id="3" name="Picture 10" descr="Our Community Toolbox &quot;Fix It&quot; Program - Southeast New Hampshire Habitat  for Humanity">
            <a:extLst>
              <a:ext uri="{FF2B5EF4-FFF2-40B4-BE49-F238E27FC236}">
                <a16:creationId xmlns:a16="http://schemas.microsoft.com/office/drawing/2014/main" id="{22822131-25AC-BA6B-93CA-0E6C15864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637" y="3006726"/>
            <a:ext cx="1482726" cy="148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91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70A5-0AD3-CB59-672D-A8B3F76E7EB6}"/>
              </a:ext>
            </a:extLst>
          </p:cNvPr>
          <p:cNvSpPr>
            <a:spLocks noGrp="1"/>
          </p:cNvSpPr>
          <p:nvPr>
            <p:ph type="title"/>
          </p:nvPr>
        </p:nvSpPr>
        <p:spPr/>
        <p:txBody>
          <a:bodyPr/>
          <a:lstStyle/>
          <a:p>
            <a:pPr algn="ctr"/>
            <a:r>
              <a:rPr lang="en-US" dirty="0"/>
              <a:t>Production Planning &amp; Budgeting</a:t>
            </a:r>
          </a:p>
        </p:txBody>
      </p:sp>
      <p:sp>
        <p:nvSpPr>
          <p:cNvPr id="3" name="Content Placeholder 2">
            <a:extLst>
              <a:ext uri="{FF2B5EF4-FFF2-40B4-BE49-F238E27FC236}">
                <a16:creationId xmlns:a16="http://schemas.microsoft.com/office/drawing/2014/main" id="{37706769-0084-72D1-8278-F64449054019}"/>
              </a:ext>
            </a:extLst>
          </p:cNvPr>
          <p:cNvSpPr>
            <a:spLocks noGrp="1"/>
          </p:cNvSpPr>
          <p:nvPr>
            <p:ph idx="1"/>
          </p:nvPr>
        </p:nvSpPr>
        <p:spPr>
          <a:xfrm>
            <a:off x="838200" y="1825625"/>
            <a:ext cx="5955792" cy="4351338"/>
          </a:xfrm>
        </p:spPr>
        <p:txBody>
          <a:bodyPr>
            <a:normAutofit/>
          </a:bodyPr>
          <a:lstStyle/>
          <a:p>
            <a:r>
              <a:rPr lang="en-US" sz="2400" dirty="0"/>
              <a:t>Identify target number of units</a:t>
            </a:r>
          </a:p>
          <a:p>
            <a:pPr marL="457200" lvl="1" indent="0">
              <a:buNone/>
            </a:pPr>
            <a:r>
              <a:rPr lang="en-US" dirty="0"/>
              <a:t>Program Operations/ACPU</a:t>
            </a:r>
          </a:p>
          <a:p>
            <a:pPr marL="457200" lvl="1" indent="0">
              <a:buNone/>
            </a:pPr>
            <a:r>
              <a:rPr lang="en-US" dirty="0"/>
              <a:t>	174,000 / 8250 = 21 units</a:t>
            </a:r>
          </a:p>
          <a:p>
            <a:r>
              <a:rPr lang="en-US" sz="2400" dirty="0"/>
              <a:t>21 units / 12 months = 2 units/month</a:t>
            </a:r>
          </a:p>
          <a:p>
            <a:r>
              <a:rPr lang="en-US" sz="2400" dirty="0"/>
              <a:t>Possible Impacts to Monthly Schedule</a:t>
            </a:r>
          </a:p>
          <a:p>
            <a:pPr marL="457200" lvl="1" indent="0">
              <a:buNone/>
            </a:pPr>
            <a:r>
              <a:rPr lang="en-US" sz="2000" dirty="0"/>
              <a:t>Holidays/Vacations/Hunting Season/School Breaks</a:t>
            </a:r>
          </a:p>
          <a:p>
            <a:pPr marL="457200" lvl="1" indent="0">
              <a:buNone/>
            </a:pPr>
            <a:r>
              <a:rPr lang="en-US" sz="2000" dirty="0"/>
              <a:t>Weather Delays</a:t>
            </a:r>
          </a:p>
          <a:p>
            <a:pPr marL="457200" lvl="1" indent="0">
              <a:buNone/>
            </a:pPr>
            <a:r>
              <a:rPr lang="en-US" sz="2000" dirty="0"/>
              <a:t>Required Training</a:t>
            </a:r>
          </a:p>
          <a:p>
            <a:pPr marL="457200" lvl="1" indent="0">
              <a:buNone/>
            </a:pPr>
            <a:r>
              <a:rPr lang="en-US" sz="2000" dirty="0"/>
              <a:t>**Subcontractor Availability &amp; Capacity**</a:t>
            </a:r>
          </a:p>
          <a:p>
            <a:pPr marL="457200" lvl="1" indent="0">
              <a:buNone/>
            </a:pPr>
            <a:r>
              <a:rPr lang="en-US" sz="2000" dirty="0"/>
              <a:t>**Material Supply Delays**</a:t>
            </a:r>
          </a:p>
        </p:txBody>
      </p:sp>
      <p:pic>
        <p:nvPicPr>
          <p:cNvPr id="8" name="Graphic 7" descr="Bullseye with solid fill">
            <a:extLst>
              <a:ext uri="{FF2B5EF4-FFF2-40B4-BE49-F238E27FC236}">
                <a16:creationId xmlns:a16="http://schemas.microsoft.com/office/drawing/2014/main" id="{ADFF1B95-6DC7-2687-60E0-C448B51F1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5477" y="1690688"/>
            <a:ext cx="3994591" cy="3994591"/>
          </a:xfrm>
          <a:prstGeom prst="rect">
            <a:avLst/>
          </a:prstGeom>
        </p:spPr>
      </p:pic>
    </p:spTree>
    <p:extLst>
      <p:ext uri="{BB962C8B-B14F-4D97-AF65-F5344CB8AC3E}">
        <p14:creationId xmlns:p14="http://schemas.microsoft.com/office/powerpoint/2010/main" val="2241102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EC97-43E9-3FD6-83D4-D5C089708915}"/>
              </a:ext>
            </a:extLst>
          </p:cNvPr>
          <p:cNvSpPr>
            <a:spLocks noGrp="1"/>
          </p:cNvSpPr>
          <p:nvPr>
            <p:ph type="title"/>
          </p:nvPr>
        </p:nvSpPr>
        <p:spPr/>
        <p:txBody>
          <a:bodyPr/>
          <a:lstStyle/>
          <a:p>
            <a:pPr algn="ctr"/>
            <a:r>
              <a:rPr lang="en-US" dirty="0"/>
              <a:t>How many applications do you need?</a:t>
            </a:r>
          </a:p>
        </p:txBody>
      </p:sp>
      <p:sp>
        <p:nvSpPr>
          <p:cNvPr id="3" name="Content Placeholder 2">
            <a:extLst>
              <a:ext uri="{FF2B5EF4-FFF2-40B4-BE49-F238E27FC236}">
                <a16:creationId xmlns:a16="http://schemas.microsoft.com/office/drawing/2014/main" id="{D2D90654-F6D5-C191-771E-A7486B4E828E}"/>
              </a:ext>
            </a:extLst>
          </p:cNvPr>
          <p:cNvSpPr>
            <a:spLocks noGrp="1"/>
          </p:cNvSpPr>
          <p:nvPr>
            <p:ph idx="1"/>
          </p:nvPr>
        </p:nvSpPr>
        <p:spPr/>
        <p:txBody>
          <a:bodyPr>
            <a:normAutofit lnSpcReduction="10000"/>
          </a:bodyPr>
          <a:lstStyle/>
          <a:p>
            <a:r>
              <a:rPr lang="en-US" sz="2000" dirty="0"/>
              <a:t>Not every application becomes a project</a:t>
            </a:r>
          </a:p>
          <a:p>
            <a:pPr lvl="1"/>
            <a:r>
              <a:rPr lang="en-US" sz="2000" dirty="0"/>
              <a:t>Ineligible client</a:t>
            </a:r>
          </a:p>
          <a:p>
            <a:pPr lvl="1"/>
            <a:r>
              <a:rPr lang="en-US" sz="2000" dirty="0"/>
              <a:t>Deferrals and cancellations</a:t>
            </a:r>
          </a:p>
          <a:p>
            <a:r>
              <a:rPr lang="en-US" sz="2000" dirty="0"/>
              <a:t>Do you know your deferral rate??</a:t>
            </a:r>
          </a:p>
          <a:p>
            <a:pPr lvl="1"/>
            <a:r>
              <a:rPr lang="en-US" sz="2000" dirty="0"/>
              <a:t>Hancock has a report for that!!</a:t>
            </a:r>
          </a:p>
          <a:p>
            <a:pPr lvl="1"/>
            <a:r>
              <a:rPr lang="en-US" sz="2000" dirty="0"/>
              <a:t>Report &gt; Performance Report</a:t>
            </a:r>
          </a:p>
          <a:p>
            <a:pPr lvl="1"/>
            <a:endParaRPr lang="en-US" sz="2000" dirty="0"/>
          </a:p>
          <a:p>
            <a:pPr lvl="1"/>
            <a:endParaRPr lang="en-US" sz="2000" dirty="0"/>
          </a:p>
          <a:p>
            <a:pPr lvl="1"/>
            <a:r>
              <a:rPr lang="en-US" sz="2000" dirty="0"/>
              <a:t>As a network, our deferral rate can be calculated as Units Denied / (Units denied + Completions) </a:t>
            </a:r>
          </a:p>
          <a:p>
            <a:pPr lvl="1"/>
            <a:r>
              <a:rPr lang="en-US" sz="2000" dirty="0"/>
              <a:t>48% deferral rate!  This means nearly half of your applications are not going to turn into projects or completions!!!</a:t>
            </a:r>
          </a:p>
          <a:p>
            <a:pPr lvl="1"/>
            <a:r>
              <a:rPr lang="en-US" sz="2000" dirty="0"/>
              <a:t>This </a:t>
            </a:r>
            <a:r>
              <a:rPr lang="en-US" sz="2000" u="sng" dirty="0"/>
              <a:t>does not </a:t>
            </a:r>
            <a:r>
              <a:rPr lang="en-US" sz="2000" dirty="0"/>
              <a:t>actually account for all deferrals since they were not required to be entered for the entire year.  Some of your data suggests needing 5-6 applications per completed unit.</a:t>
            </a:r>
          </a:p>
          <a:p>
            <a:endParaRPr lang="en-US" dirty="0"/>
          </a:p>
        </p:txBody>
      </p:sp>
      <p:pic>
        <p:nvPicPr>
          <p:cNvPr id="4" name="Picture 3">
            <a:extLst>
              <a:ext uri="{FF2B5EF4-FFF2-40B4-BE49-F238E27FC236}">
                <a16:creationId xmlns:a16="http://schemas.microsoft.com/office/drawing/2014/main" id="{471DF772-767A-229E-E312-A56BFD943AA1}"/>
              </a:ext>
            </a:extLst>
          </p:cNvPr>
          <p:cNvPicPr>
            <a:picLocks noChangeAspect="1"/>
          </p:cNvPicPr>
          <p:nvPr/>
        </p:nvPicPr>
        <p:blipFill>
          <a:blip r:embed="rId2"/>
          <a:stretch>
            <a:fillRect/>
          </a:stretch>
        </p:blipFill>
        <p:spPr>
          <a:xfrm>
            <a:off x="1586611" y="3710741"/>
            <a:ext cx="3655636" cy="581106"/>
          </a:xfrm>
          <a:prstGeom prst="rect">
            <a:avLst/>
          </a:prstGeom>
        </p:spPr>
      </p:pic>
    </p:spTree>
    <p:extLst>
      <p:ext uri="{BB962C8B-B14F-4D97-AF65-F5344CB8AC3E}">
        <p14:creationId xmlns:p14="http://schemas.microsoft.com/office/powerpoint/2010/main" val="2386356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EBEAEB-3187-8B30-88EF-A94FBB0D30EB}"/>
              </a:ext>
            </a:extLst>
          </p:cNvPr>
          <p:cNvSpPr>
            <a:spLocks noGrp="1"/>
          </p:cNvSpPr>
          <p:nvPr>
            <p:ph type="title"/>
          </p:nvPr>
        </p:nvSpPr>
        <p:spPr>
          <a:xfrm>
            <a:off x="838200" y="365125"/>
            <a:ext cx="10515600" cy="1325563"/>
          </a:xfrm>
        </p:spPr>
        <p:txBody>
          <a:bodyPr>
            <a:normAutofit/>
          </a:bodyPr>
          <a:lstStyle/>
          <a:p>
            <a:r>
              <a:rPr lang="en-US"/>
              <a:t>Things to Consider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F458EAD-95F3-CBB0-3805-00BFCADFC8BE}"/>
              </a:ext>
            </a:extLst>
          </p:cNvPr>
          <p:cNvSpPr>
            <a:spLocks noGrp="1"/>
          </p:cNvSpPr>
          <p:nvPr>
            <p:ph idx="1"/>
          </p:nvPr>
        </p:nvSpPr>
        <p:spPr>
          <a:xfrm>
            <a:off x="838200" y="1825625"/>
            <a:ext cx="10515600" cy="4351338"/>
          </a:xfrm>
        </p:spPr>
        <p:txBody>
          <a:bodyPr>
            <a:normAutofit/>
          </a:bodyPr>
          <a:lstStyle/>
          <a:p>
            <a:r>
              <a:rPr lang="en-US" dirty="0"/>
              <a:t>How long does your process take from audit to job completion?</a:t>
            </a:r>
          </a:p>
          <a:p>
            <a:r>
              <a:rPr lang="en-US" dirty="0"/>
              <a:t>Weatherization Ready can assist you in reducing your deferral rate by turning previously ineligible dwellings into viable projects.</a:t>
            </a:r>
          </a:p>
          <a:p>
            <a:r>
              <a:rPr lang="en-US" dirty="0"/>
              <a:t>Separate production planning for DOE BIL and DOE formula funds</a:t>
            </a:r>
          </a:p>
          <a:p>
            <a:pPr lvl="1"/>
            <a:r>
              <a:rPr lang="en-US" dirty="0"/>
              <a:t>Your DOE BIL contracts go through June 30, 2024</a:t>
            </a:r>
          </a:p>
          <a:p>
            <a:pPr lvl="1"/>
            <a:r>
              <a:rPr lang="en-US" dirty="0"/>
              <a:t>DOE BIL cannot be used with DOE Formula except in the case of WX Ready</a:t>
            </a:r>
          </a:p>
          <a:p>
            <a:r>
              <a:rPr lang="en-US" dirty="0"/>
              <a:t>Weatherization Ready averages same as other projects.  How many deferrals can you turn into completions with your allocation?</a:t>
            </a:r>
          </a:p>
        </p:txBody>
      </p:sp>
    </p:spTree>
    <p:extLst>
      <p:ext uri="{BB962C8B-B14F-4D97-AF65-F5344CB8AC3E}">
        <p14:creationId xmlns:p14="http://schemas.microsoft.com/office/powerpoint/2010/main" val="74697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735B-F2E1-E993-04D5-6B2E5AF21C1A}"/>
              </a:ext>
            </a:extLst>
          </p:cNvPr>
          <p:cNvSpPr>
            <a:spLocks noGrp="1"/>
          </p:cNvSpPr>
          <p:nvPr>
            <p:ph type="title"/>
          </p:nvPr>
        </p:nvSpPr>
        <p:spPr/>
        <p:txBody>
          <a:bodyPr/>
          <a:lstStyle/>
          <a:p>
            <a:pPr algn="ctr"/>
            <a:r>
              <a:rPr lang="en-US" dirty="0"/>
              <a:t>Budgeting Completions to Meet ACPU</a:t>
            </a:r>
          </a:p>
        </p:txBody>
      </p:sp>
      <p:sp>
        <p:nvSpPr>
          <p:cNvPr id="3" name="Content Placeholder 2">
            <a:extLst>
              <a:ext uri="{FF2B5EF4-FFF2-40B4-BE49-F238E27FC236}">
                <a16:creationId xmlns:a16="http://schemas.microsoft.com/office/drawing/2014/main" id="{8BC30981-E637-6663-CC9A-035328FC605C}"/>
              </a:ext>
            </a:extLst>
          </p:cNvPr>
          <p:cNvSpPr>
            <a:spLocks noGrp="1"/>
          </p:cNvSpPr>
          <p:nvPr>
            <p:ph idx="1"/>
          </p:nvPr>
        </p:nvSpPr>
        <p:spPr>
          <a:xfrm>
            <a:off x="838200" y="1508760"/>
            <a:ext cx="10515600" cy="4809744"/>
          </a:xfrm>
        </p:spPr>
        <p:txBody>
          <a:bodyPr>
            <a:normAutofit fontScale="85000" lnSpcReduction="10000"/>
          </a:bodyPr>
          <a:lstStyle/>
          <a:p>
            <a:r>
              <a:rPr lang="en-US" dirty="0"/>
              <a:t>Average Cost per Unit includes materials, labor, program support, and Vehicle &amp; Equipment purchases</a:t>
            </a:r>
          </a:p>
          <a:p>
            <a:r>
              <a:rPr lang="en-US" dirty="0"/>
              <a:t>WX23 network average Program Support to Total Program Operations was 48%</a:t>
            </a:r>
          </a:p>
          <a:p>
            <a:pPr lvl="1"/>
            <a:r>
              <a:rPr lang="en-US" dirty="0"/>
              <a:t>Highest was 84%</a:t>
            </a:r>
          </a:p>
          <a:p>
            <a:pPr lvl="1"/>
            <a:r>
              <a:rPr lang="en-US" dirty="0"/>
              <a:t>Lowest was 15%</a:t>
            </a:r>
          </a:p>
          <a:p>
            <a:pPr lvl="1"/>
            <a:r>
              <a:rPr lang="en-US" dirty="0"/>
              <a:t>Everyone received an email detailing their Program Support percentage</a:t>
            </a:r>
          </a:p>
          <a:p>
            <a:r>
              <a:rPr lang="en-US" dirty="0"/>
              <a:t>Example</a:t>
            </a:r>
          </a:p>
          <a:p>
            <a:pPr lvl="1"/>
            <a:r>
              <a:rPr lang="en-US" dirty="0"/>
              <a:t>$8,250 x 48% = $3,960 per unit in indirect costs</a:t>
            </a:r>
          </a:p>
          <a:p>
            <a:pPr lvl="1"/>
            <a:r>
              <a:rPr lang="en-US" dirty="0"/>
              <a:t>$8,250 - $3,960 = $4,290 materials and labor to stay at ACPU</a:t>
            </a:r>
          </a:p>
          <a:p>
            <a:pPr lvl="1"/>
            <a:r>
              <a:rPr lang="en-US" dirty="0"/>
              <a:t>Still doesn’t account for Vehicles &amp; Equipment purchases!  Proceed cautiously.</a:t>
            </a:r>
          </a:p>
          <a:p>
            <a:r>
              <a:rPr lang="en-US" dirty="0"/>
              <a:t>Some projects will come in higher, but you need to balance those with less expensive projects to maintain a reasonable average.</a:t>
            </a:r>
          </a:p>
          <a:p>
            <a:r>
              <a:rPr lang="en-US" dirty="0"/>
              <a:t>BIL ACPU is still $8,009 and will remain there for the entirety of the contract so plan accordingly with those projects.</a:t>
            </a:r>
          </a:p>
        </p:txBody>
      </p:sp>
    </p:spTree>
    <p:extLst>
      <p:ext uri="{BB962C8B-B14F-4D97-AF65-F5344CB8AC3E}">
        <p14:creationId xmlns:p14="http://schemas.microsoft.com/office/powerpoint/2010/main" val="2960329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Shalom Towers - 3650 Dutchmans Ln Louisville, KY - Apartments for Rent in  Louisville | Apartments.com">
            <a:extLst>
              <a:ext uri="{FF2B5EF4-FFF2-40B4-BE49-F238E27FC236}">
                <a16:creationId xmlns:a16="http://schemas.microsoft.com/office/drawing/2014/main" id="{EB26D311-ED2F-DF72-0ACD-7643D54AFF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1" r="109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3F4B93-7AD4-EBF2-392B-59F69DDC2283}"/>
              </a:ext>
            </a:extLst>
          </p:cNvPr>
          <p:cNvSpPr>
            <a:spLocks noGrp="1"/>
          </p:cNvSpPr>
          <p:nvPr>
            <p:ph type="title"/>
          </p:nvPr>
        </p:nvSpPr>
        <p:spPr>
          <a:xfrm>
            <a:off x="7531610" y="365125"/>
            <a:ext cx="3822189" cy="1899912"/>
          </a:xfrm>
        </p:spPr>
        <p:txBody>
          <a:bodyPr>
            <a:normAutofit/>
          </a:bodyPr>
          <a:lstStyle/>
          <a:p>
            <a:r>
              <a:rPr lang="en-US" sz="4000" dirty="0"/>
              <a:t>MF- Shalom Tower Highlight</a:t>
            </a:r>
          </a:p>
        </p:txBody>
      </p:sp>
      <p:sp>
        <p:nvSpPr>
          <p:cNvPr id="3" name="Content Placeholder 2">
            <a:extLst>
              <a:ext uri="{FF2B5EF4-FFF2-40B4-BE49-F238E27FC236}">
                <a16:creationId xmlns:a16="http://schemas.microsoft.com/office/drawing/2014/main" id="{A1A48970-8D64-EB42-4D4E-E39C943760C7}"/>
              </a:ext>
            </a:extLst>
          </p:cNvPr>
          <p:cNvSpPr>
            <a:spLocks noGrp="1"/>
          </p:cNvSpPr>
          <p:nvPr>
            <p:ph idx="1"/>
          </p:nvPr>
        </p:nvSpPr>
        <p:spPr>
          <a:xfrm>
            <a:off x="7531610" y="2434201"/>
            <a:ext cx="3822189" cy="3742762"/>
          </a:xfrm>
        </p:spPr>
        <p:txBody>
          <a:bodyPr>
            <a:normAutofit/>
          </a:bodyPr>
          <a:lstStyle/>
          <a:p>
            <a:pPr marL="0" indent="0">
              <a:buNone/>
            </a:pPr>
            <a:endParaRPr lang="en-US" sz="2000" dirty="0"/>
          </a:p>
          <a:p>
            <a:pPr marL="0" indent="0">
              <a:buNone/>
            </a:pPr>
            <a:r>
              <a:rPr lang="en-US" sz="2400" b="1" dirty="0"/>
              <a:t>MPCAA- Marsha Fenwick</a:t>
            </a:r>
          </a:p>
        </p:txBody>
      </p:sp>
    </p:spTree>
    <p:extLst>
      <p:ext uri="{BB962C8B-B14F-4D97-AF65-F5344CB8AC3E}">
        <p14:creationId xmlns:p14="http://schemas.microsoft.com/office/powerpoint/2010/main" val="264681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AADF7-B028-DE03-7281-5A7C24B61ED5}"/>
              </a:ext>
            </a:extLst>
          </p:cNvPr>
          <p:cNvSpPr>
            <a:spLocks noGrp="1"/>
          </p:cNvSpPr>
          <p:nvPr>
            <p:ph type="title"/>
          </p:nvPr>
        </p:nvSpPr>
        <p:spPr>
          <a:xfrm>
            <a:off x="6513788" y="365125"/>
            <a:ext cx="4840010" cy="1807305"/>
          </a:xfrm>
        </p:spPr>
        <p:txBody>
          <a:bodyPr>
            <a:normAutofit/>
          </a:bodyPr>
          <a:lstStyle/>
          <a:p>
            <a:r>
              <a:rPr lang="en-US" b="1" dirty="0"/>
              <a:t>Financial/Admin Monitoring</a:t>
            </a:r>
          </a:p>
        </p:txBody>
      </p:sp>
      <p:pic>
        <p:nvPicPr>
          <p:cNvPr id="5" name="Picture 4" descr="Red triangular flags at sea">
            <a:extLst>
              <a:ext uri="{FF2B5EF4-FFF2-40B4-BE49-F238E27FC236}">
                <a16:creationId xmlns:a16="http://schemas.microsoft.com/office/drawing/2014/main" id="{27FF6778-7008-AC46-5C6D-8E1E3C1BABB5}"/>
              </a:ext>
            </a:extLst>
          </p:cNvPr>
          <p:cNvPicPr>
            <a:picLocks noChangeAspect="1"/>
          </p:cNvPicPr>
          <p:nvPr/>
        </p:nvPicPr>
        <p:blipFill rotWithShape="1">
          <a:blip r:embed="rId2">
            <a:extLst>
              <a:ext uri="{28A0092B-C50C-407E-A947-70E740481C1C}">
                <a14:useLocalDpi xmlns:a14="http://schemas.microsoft.com/office/drawing/2010/main" val="0"/>
              </a:ext>
            </a:extLst>
          </a:blip>
          <a:srcRect l="16348" r="2411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603E0F2-8AC3-A0C5-63CB-F2AE62DB31F9}"/>
              </a:ext>
            </a:extLst>
          </p:cNvPr>
          <p:cNvSpPr>
            <a:spLocks noGrp="1"/>
          </p:cNvSpPr>
          <p:nvPr>
            <p:ph idx="1"/>
          </p:nvPr>
        </p:nvSpPr>
        <p:spPr>
          <a:xfrm>
            <a:off x="6513788" y="2333297"/>
            <a:ext cx="4840010" cy="3843666"/>
          </a:xfrm>
        </p:spPr>
        <p:txBody>
          <a:bodyPr>
            <a:normAutofit/>
          </a:bodyPr>
          <a:lstStyle/>
          <a:p>
            <a:pPr marL="0" indent="0">
              <a:buNone/>
            </a:pPr>
            <a:endParaRPr lang="en-US" sz="2000"/>
          </a:p>
          <a:p>
            <a:pPr marL="0" indent="0">
              <a:buNone/>
            </a:pPr>
            <a:r>
              <a:rPr lang="en-US" sz="2000"/>
              <a:t>Top 10 Monitoring Issues</a:t>
            </a:r>
          </a:p>
        </p:txBody>
      </p:sp>
    </p:spTree>
    <p:extLst>
      <p:ext uri="{BB962C8B-B14F-4D97-AF65-F5344CB8AC3E}">
        <p14:creationId xmlns:p14="http://schemas.microsoft.com/office/powerpoint/2010/main" val="509227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DEAE983-1FF9-9824-869C-14C347E61F6E}"/>
              </a:ext>
            </a:extLst>
          </p:cNvPr>
          <p:cNvSpPr>
            <a:spLocks noGrp="1"/>
          </p:cNvSpPr>
          <p:nvPr>
            <p:ph type="title"/>
          </p:nvPr>
        </p:nvSpPr>
        <p:spPr>
          <a:xfrm>
            <a:off x="838200" y="365125"/>
            <a:ext cx="7848600" cy="1325563"/>
          </a:xfrm>
        </p:spPr>
        <p:txBody>
          <a:bodyPr>
            <a:normAutofit fontScale="90000"/>
          </a:bodyPr>
          <a:lstStyle/>
          <a:p>
            <a:r>
              <a:rPr lang="en-US" sz="4000" b="1" dirty="0"/>
              <a:t>10. </a:t>
            </a:r>
            <a:r>
              <a:rPr lang="en-US" sz="4000" b="1" dirty="0">
                <a:effectLst/>
                <a:ea typeface="Calibri" panose="020F0502020204030204" pitchFamily="34" charset="0"/>
                <a:cs typeface="Calibri Light" panose="020F0302020204030204" pitchFamily="34" charset="0"/>
              </a:rPr>
              <a:t>Documentation of administrative costs do not match what is billed to KHC.</a:t>
            </a:r>
            <a:r>
              <a:rPr lang="en-US" sz="4000" b="1" u="sng" dirty="0">
                <a:effectLst/>
                <a:ea typeface="Calibri" panose="020F0502020204030204" pitchFamily="34" charset="0"/>
                <a:cs typeface="Calibri Light" panose="020F0302020204030204" pitchFamily="34" charset="0"/>
              </a:rPr>
              <a:t> </a:t>
            </a:r>
            <a:endParaRPr lang="en-US" sz="4000" b="1" dirty="0">
              <a:cs typeface="Calibri Light" panose="020F0302020204030204" pitchFamily="34" charset="0"/>
            </a:endParaRPr>
          </a:p>
        </p:txBody>
      </p:sp>
      <p:sp>
        <p:nvSpPr>
          <p:cNvPr id="3" name="Content Placeholder 2">
            <a:extLst>
              <a:ext uri="{FF2B5EF4-FFF2-40B4-BE49-F238E27FC236}">
                <a16:creationId xmlns:a16="http://schemas.microsoft.com/office/drawing/2014/main" id="{7F52723C-DCCC-8F55-6878-4BACAF4CA793}"/>
              </a:ext>
            </a:extLst>
          </p:cNvPr>
          <p:cNvSpPr>
            <a:spLocks noGrp="1"/>
          </p:cNvSpPr>
          <p:nvPr>
            <p:ph idx="1"/>
          </p:nvPr>
        </p:nvSpPr>
        <p:spPr>
          <a:xfrm>
            <a:off x="838200" y="1825625"/>
            <a:ext cx="5387502" cy="4351338"/>
          </a:xfrm>
        </p:spPr>
        <p:txBody>
          <a:bodyPr>
            <a:normAutofit/>
          </a:bodyPr>
          <a:lstStyle/>
          <a:p>
            <a:pPr marL="342900" marR="0" lvl="0" indent="-342900">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Agencies must have supporting documentation to back up the costs charged to the program. </a:t>
            </a:r>
          </a:p>
          <a:p>
            <a:pPr marL="342900" marR="0" lvl="0" indent="-342900">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Cannot take the maximum admin amount “just because that’s what’s allowed.”</a:t>
            </a:r>
          </a:p>
          <a:p>
            <a:pPr marL="342900" marR="0" lvl="0" indent="-342900">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If agencies bill $1500, there must be expenses and records that match that amount. </a:t>
            </a:r>
          </a:p>
          <a:p>
            <a:pPr marL="342900" marR="0" lvl="0" indent="-342900">
              <a:spcBef>
                <a:spcPts val="0"/>
              </a:spcBef>
              <a:spcAft>
                <a:spcPts val="8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This is true for all cost categories, but it is seen most often in admin.</a:t>
            </a:r>
          </a:p>
          <a:p>
            <a:endParaRPr lang="en-US" sz="2600" dirty="0"/>
          </a:p>
        </p:txBody>
      </p:sp>
      <p:pic>
        <p:nvPicPr>
          <p:cNvPr id="5" name="Picture 4" descr="Close-up of blueprints">
            <a:extLst>
              <a:ext uri="{FF2B5EF4-FFF2-40B4-BE49-F238E27FC236}">
                <a16:creationId xmlns:a16="http://schemas.microsoft.com/office/drawing/2014/main" id="{DAF84E40-7E12-4720-D8C1-9D4CBA945C30}"/>
              </a:ext>
            </a:extLst>
          </p:cNvPr>
          <p:cNvPicPr>
            <a:picLocks noChangeAspect="1"/>
          </p:cNvPicPr>
          <p:nvPr/>
        </p:nvPicPr>
        <p:blipFill rotWithShape="1">
          <a:blip r:embed="rId2">
            <a:extLst>
              <a:ext uri="{28A0092B-C50C-407E-A947-70E740481C1C}">
                <a14:useLocalDpi xmlns:a14="http://schemas.microsoft.com/office/drawing/2010/main" val="0"/>
              </a:ext>
            </a:extLst>
          </a:blip>
          <a:srcRect l="25076" r="8077"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6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le of 3D yellow numbers">
            <a:extLst>
              <a:ext uri="{FF2B5EF4-FFF2-40B4-BE49-F238E27FC236}">
                <a16:creationId xmlns:a16="http://schemas.microsoft.com/office/drawing/2014/main" id="{CB9D7FB7-55D1-E867-BB9A-B6274DB6C0FE}"/>
              </a:ext>
            </a:extLst>
          </p:cNvPr>
          <p:cNvPicPr>
            <a:picLocks noChangeAspect="1"/>
          </p:cNvPicPr>
          <p:nvPr/>
        </p:nvPicPr>
        <p:blipFill rotWithShape="1">
          <a:blip r:embed="rId2">
            <a:extLst>
              <a:ext uri="{28A0092B-C50C-407E-A947-70E740481C1C}">
                <a14:useLocalDpi xmlns:a14="http://schemas.microsoft.com/office/drawing/2010/main" val="0"/>
              </a:ext>
            </a:extLst>
          </a:blip>
          <a:srcRect l="9594" r="8274"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F07974-079E-DF6D-8B90-BA8F056961DF}"/>
              </a:ext>
            </a:extLst>
          </p:cNvPr>
          <p:cNvSpPr>
            <a:spLocks noGrp="1"/>
          </p:cNvSpPr>
          <p:nvPr>
            <p:ph type="title"/>
          </p:nvPr>
        </p:nvSpPr>
        <p:spPr>
          <a:xfrm>
            <a:off x="838200" y="365125"/>
            <a:ext cx="3822189" cy="1899912"/>
          </a:xfrm>
        </p:spPr>
        <p:txBody>
          <a:bodyPr>
            <a:normAutofit/>
          </a:bodyPr>
          <a:lstStyle/>
          <a:p>
            <a:r>
              <a:rPr lang="en-US" sz="4000" b="1" dirty="0">
                <a:effectLst/>
                <a:ea typeface="Calibri" panose="020F0502020204030204" pitchFamily="34" charset="0"/>
                <a:cs typeface="Calibri Light" panose="020F0302020204030204" pitchFamily="34" charset="0"/>
              </a:rPr>
              <a:t>9. No preparation.</a:t>
            </a:r>
            <a:endParaRPr lang="en-US" sz="4000" b="1" dirty="0">
              <a:cs typeface="Calibri Light" panose="020F0302020204030204" pitchFamily="34" charset="0"/>
            </a:endParaRPr>
          </a:p>
        </p:txBody>
      </p:sp>
      <p:sp>
        <p:nvSpPr>
          <p:cNvPr id="3" name="Content Placeholder 2">
            <a:extLst>
              <a:ext uri="{FF2B5EF4-FFF2-40B4-BE49-F238E27FC236}">
                <a16:creationId xmlns:a16="http://schemas.microsoft.com/office/drawing/2014/main" id="{4F9D66CF-4E7D-72D4-2D10-99832362D6C2}"/>
              </a:ext>
            </a:extLst>
          </p:cNvPr>
          <p:cNvSpPr>
            <a:spLocks noGrp="1"/>
          </p:cNvSpPr>
          <p:nvPr>
            <p:ph idx="1"/>
          </p:nvPr>
        </p:nvSpPr>
        <p:spPr>
          <a:xfrm>
            <a:off x="838197" y="2016190"/>
            <a:ext cx="3822189" cy="3742762"/>
          </a:xfrm>
        </p:spPr>
        <p:txBody>
          <a:bodyPr>
            <a:normAutofit/>
          </a:bodyPr>
          <a:lstStyle/>
          <a:p>
            <a:pPr marL="342900" marR="0" lvl="0" indent="-342900">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Prepare every item listed on the checklist.</a:t>
            </a:r>
          </a:p>
          <a:p>
            <a:pPr marL="342900" marR="0" lvl="0" indent="-342900">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Do not say: “You looked at that last year.” Some documentation pieces must be looked at every year. </a:t>
            </a:r>
          </a:p>
          <a:p>
            <a:pPr marL="342900" marR="0" lvl="0" indent="-342900">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Have all documentation organized for a much smoother/faster monitoring. </a:t>
            </a:r>
          </a:p>
          <a:p>
            <a:endParaRPr lang="en-US" sz="2000" dirty="0"/>
          </a:p>
        </p:txBody>
      </p:sp>
    </p:spTree>
    <p:extLst>
      <p:ext uri="{BB962C8B-B14F-4D97-AF65-F5344CB8AC3E}">
        <p14:creationId xmlns:p14="http://schemas.microsoft.com/office/powerpoint/2010/main" val="140714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5"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79B5D4-3EFF-5EA5-7B86-FC3E5D77EE07}"/>
              </a:ext>
            </a:extLst>
          </p:cNvPr>
          <p:cNvSpPr>
            <a:spLocks noGrp="1"/>
          </p:cNvSpPr>
          <p:nvPr>
            <p:ph type="title"/>
          </p:nvPr>
        </p:nvSpPr>
        <p:spPr>
          <a:xfrm>
            <a:off x="630935" y="820690"/>
            <a:ext cx="4825968" cy="1165829"/>
          </a:xfrm>
        </p:spPr>
        <p:txBody>
          <a:bodyPr anchor="b">
            <a:noAutofit/>
          </a:bodyPr>
          <a:lstStyle/>
          <a:p>
            <a:r>
              <a:rPr lang="en-US" sz="6000" b="1" dirty="0"/>
              <a:t>Housekeeping</a:t>
            </a:r>
          </a:p>
        </p:txBody>
      </p:sp>
      <p:sp>
        <p:nvSpPr>
          <p:cNvPr id="41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95467D-9ACF-D8DC-5787-7DB5D1D833C9}"/>
              </a:ext>
            </a:extLst>
          </p:cNvPr>
          <p:cNvSpPr>
            <a:spLocks noGrp="1"/>
          </p:cNvSpPr>
          <p:nvPr>
            <p:ph idx="1"/>
          </p:nvPr>
        </p:nvSpPr>
        <p:spPr>
          <a:xfrm>
            <a:off x="630935" y="2807208"/>
            <a:ext cx="5665362" cy="3410712"/>
          </a:xfrm>
        </p:spPr>
        <p:txBody>
          <a:bodyPr anchor="t">
            <a:normAutofit/>
          </a:bodyPr>
          <a:lstStyle/>
          <a:p>
            <a:pPr marL="0" indent="0">
              <a:spcBef>
                <a:spcPts val="0"/>
              </a:spcBef>
              <a:buNone/>
            </a:pPr>
            <a:r>
              <a:rPr lang="en-US" sz="2400" dirty="0"/>
              <a:t>Cost allocation for this meeting:</a:t>
            </a:r>
          </a:p>
          <a:p>
            <a:pPr>
              <a:spcBef>
                <a:spcPts val="0"/>
              </a:spcBef>
            </a:pPr>
            <a:r>
              <a:rPr lang="en-US" sz="2400" dirty="0"/>
              <a:t>DOE Formula = 50%</a:t>
            </a:r>
          </a:p>
          <a:p>
            <a:pPr>
              <a:spcBef>
                <a:spcPts val="0"/>
              </a:spcBef>
            </a:pPr>
            <a:r>
              <a:rPr lang="en-US" sz="2400" dirty="0"/>
              <a:t>DOE BIL = 50%</a:t>
            </a:r>
          </a:p>
          <a:p>
            <a:pPr marL="0" indent="0">
              <a:spcBef>
                <a:spcPts val="0"/>
              </a:spcBef>
              <a:buNone/>
            </a:pPr>
            <a:endParaRPr lang="en-US" sz="2400" dirty="0"/>
          </a:p>
          <a:p>
            <a:pPr>
              <a:spcBef>
                <a:spcPts val="0"/>
              </a:spcBef>
            </a:pPr>
            <a:r>
              <a:rPr lang="en-US" sz="2400" dirty="0"/>
              <a:t>Open discussion</a:t>
            </a:r>
          </a:p>
          <a:p>
            <a:pPr marL="0" indent="0">
              <a:spcBef>
                <a:spcPts val="0"/>
              </a:spcBef>
              <a:buNone/>
            </a:pPr>
            <a:endParaRPr lang="en-US" sz="2400" dirty="0"/>
          </a:p>
          <a:p>
            <a:pPr>
              <a:spcBef>
                <a:spcPts val="0"/>
              </a:spcBef>
            </a:pPr>
            <a:r>
              <a:rPr lang="en-US" sz="2400" dirty="0"/>
              <a:t>Restroom location</a:t>
            </a:r>
          </a:p>
          <a:p>
            <a:pPr marL="0" indent="0">
              <a:spcBef>
                <a:spcPts val="0"/>
              </a:spcBef>
              <a:buNone/>
            </a:pPr>
            <a:endParaRPr lang="en-US" sz="2400" dirty="0"/>
          </a:p>
          <a:p>
            <a:pPr>
              <a:spcBef>
                <a:spcPts val="0"/>
              </a:spcBef>
            </a:pPr>
            <a:r>
              <a:rPr lang="en-US" sz="2400" dirty="0"/>
              <a:t>Don’t forget to get your parking tickets validated!</a:t>
            </a:r>
          </a:p>
          <a:p>
            <a:endParaRPr lang="en-US" sz="1500" dirty="0"/>
          </a:p>
          <a:p>
            <a:pPr marL="0" indent="0">
              <a:buNone/>
            </a:pPr>
            <a:endParaRPr lang="en-US" sz="1500" dirty="0"/>
          </a:p>
        </p:txBody>
      </p:sp>
      <p:pic>
        <p:nvPicPr>
          <p:cNvPr id="4098" name="Picture 2" descr="Important Information for week commencing 19.07.21 – Glenaire Primary School">
            <a:extLst>
              <a:ext uri="{FF2B5EF4-FFF2-40B4-BE49-F238E27FC236}">
                <a16:creationId xmlns:a16="http://schemas.microsoft.com/office/drawing/2014/main" id="{F9420B7D-CCBA-2D50-7AF1-19ACB1F2265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8710" y="2163070"/>
            <a:ext cx="5539306" cy="265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83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eeform: Shape 512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1EE329-58BF-9274-D20E-FB2EE0508F1C}"/>
              </a:ext>
            </a:extLst>
          </p:cNvPr>
          <p:cNvSpPr>
            <a:spLocks noGrp="1"/>
          </p:cNvSpPr>
          <p:nvPr>
            <p:ph type="title"/>
          </p:nvPr>
        </p:nvSpPr>
        <p:spPr>
          <a:xfrm>
            <a:off x="1137034" y="609597"/>
            <a:ext cx="9392421" cy="1330841"/>
          </a:xfrm>
        </p:spPr>
        <p:txBody>
          <a:bodyPr>
            <a:normAutofit/>
          </a:bodyPr>
          <a:lstStyle/>
          <a:p>
            <a:r>
              <a:rPr lang="en-US" b="1" dirty="0"/>
              <a:t>8. Procurement P&amp;P doesn’t align with 2 CFR 200.317-200.327 </a:t>
            </a:r>
          </a:p>
        </p:txBody>
      </p:sp>
      <p:sp>
        <p:nvSpPr>
          <p:cNvPr id="3" name="Content Placeholder 2">
            <a:extLst>
              <a:ext uri="{FF2B5EF4-FFF2-40B4-BE49-F238E27FC236}">
                <a16:creationId xmlns:a16="http://schemas.microsoft.com/office/drawing/2014/main" id="{E93CF651-3F5A-A528-0792-778934D1F205}"/>
              </a:ext>
            </a:extLst>
          </p:cNvPr>
          <p:cNvSpPr>
            <a:spLocks noGrp="1"/>
          </p:cNvSpPr>
          <p:nvPr>
            <p:ph idx="1"/>
          </p:nvPr>
        </p:nvSpPr>
        <p:spPr>
          <a:xfrm>
            <a:off x="638175" y="2198362"/>
            <a:ext cx="6362699" cy="3917773"/>
          </a:xfrm>
        </p:spPr>
        <p:txBody>
          <a:bodyPr>
            <a:normAutofit/>
          </a:bodyPr>
          <a:lstStyle/>
          <a:p>
            <a:r>
              <a:rPr lang="en-US" sz="2400" dirty="0"/>
              <a:t>Should detail cost thresholds and who is responsible for approval at each level</a:t>
            </a:r>
          </a:p>
          <a:p>
            <a:r>
              <a:rPr lang="en-US" sz="2400" dirty="0"/>
              <a:t>Identify when quotes, sealed bids or requests for proposals are required </a:t>
            </a:r>
          </a:p>
          <a:p>
            <a:r>
              <a:rPr lang="en-US" sz="2400" dirty="0"/>
              <a:t>Agencies should create their OWN policies; not copy and paste the CFR’s. They are meant to be a guideline of what is required. </a:t>
            </a:r>
          </a:p>
        </p:txBody>
      </p:sp>
      <p:pic>
        <p:nvPicPr>
          <p:cNvPr id="5122" name="Picture 2" descr="The uniform Guidance">
            <a:extLst>
              <a:ext uri="{FF2B5EF4-FFF2-40B4-BE49-F238E27FC236}">
                <a16:creationId xmlns:a16="http://schemas.microsoft.com/office/drawing/2014/main" id="{D82F6611-0BF3-B392-B7BB-1963C853B9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873122">
            <a:off x="7084655" y="2713679"/>
            <a:ext cx="4788505" cy="2681562"/>
          </a:xfrm>
          <a:prstGeom prst="rect">
            <a:avLst/>
          </a:prstGeom>
          <a:noFill/>
          <a:extLst>
            <a:ext uri="{909E8E84-426E-40DD-AFC4-6F175D3DCCD1}">
              <a14:hiddenFill xmlns:a14="http://schemas.microsoft.com/office/drawing/2010/main">
                <a:solidFill>
                  <a:srgbClr val="FFFFFF"/>
                </a:solidFill>
              </a14:hiddenFill>
            </a:ext>
          </a:extLst>
        </p:spPr>
      </p:pic>
      <p:sp>
        <p:nvSpPr>
          <p:cNvPr id="5131" name="Freeform: Shape 513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2617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6D16D-DD3E-DC13-8011-7FC3E925D90D}"/>
              </a:ext>
            </a:extLst>
          </p:cNvPr>
          <p:cNvSpPr>
            <a:spLocks noGrp="1"/>
          </p:cNvSpPr>
          <p:nvPr>
            <p:ph type="title"/>
          </p:nvPr>
        </p:nvSpPr>
        <p:spPr>
          <a:xfrm>
            <a:off x="1456148" y="1396686"/>
            <a:ext cx="3240506" cy="4064628"/>
          </a:xfrm>
        </p:spPr>
        <p:txBody>
          <a:bodyPr>
            <a:normAutofit/>
          </a:bodyPr>
          <a:lstStyle/>
          <a:p>
            <a:r>
              <a:rPr lang="en-US" b="1" dirty="0">
                <a:solidFill>
                  <a:srgbClr val="FFFFFF"/>
                </a:solidFill>
              </a:rPr>
              <a:t>7. Agency policies and procedures don’t match actual practices.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69B81B-E6D8-4C7D-8F9B-13140903EF1D}"/>
              </a:ext>
            </a:extLst>
          </p:cNvPr>
          <p:cNvSpPr>
            <a:spLocks noGrp="1"/>
          </p:cNvSpPr>
          <p:nvPr>
            <p:ph idx="1"/>
          </p:nvPr>
        </p:nvSpPr>
        <p:spPr>
          <a:xfrm>
            <a:off x="5199455" y="1316483"/>
            <a:ext cx="5536397" cy="4865242"/>
          </a:xfrm>
        </p:spPr>
        <p:txBody>
          <a:bodyPr>
            <a:normAutofit/>
          </a:bodyPr>
          <a:lstStyle/>
          <a:p>
            <a:endParaRPr lang="en-US" sz="1300" dirty="0"/>
          </a:p>
          <a:p>
            <a:r>
              <a:rPr lang="en-US" sz="2000" dirty="0"/>
              <a:t>Follow the monitoring tool to determine the minimum written policies that are required. </a:t>
            </a:r>
          </a:p>
          <a:p>
            <a:r>
              <a:rPr lang="en-US" sz="2000" dirty="0"/>
              <a:t>*NEW*- Conflict of Interest policy: Section 1.6 in WAP Manual</a:t>
            </a:r>
          </a:p>
          <a:p>
            <a:r>
              <a:rPr lang="en-US" sz="2000" dirty="0"/>
              <a:t>Written policies should match how the agency’s program is operated</a:t>
            </a:r>
          </a:p>
          <a:p>
            <a:pPr lvl="1"/>
            <a:r>
              <a:rPr lang="en-US" sz="2000" dirty="0"/>
              <a:t>Example: The P&amp;P states the priority list is updated quarterly, but the agency updates every six months instead.</a:t>
            </a:r>
          </a:p>
          <a:p>
            <a:pPr lvl="1"/>
            <a:r>
              <a:rPr lang="en-US" sz="2000" dirty="0"/>
              <a:t>Example: The P&amp;P states the priority list is organized by county, but actual lists has all counties together on one list.</a:t>
            </a:r>
          </a:p>
          <a:p>
            <a:pPr marL="457200" lvl="1" indent="0">
              <a:buNone/>
            </a:pPr>
            <a:endParaRPr lang="en-US" sz="1300" dirty="0"/>
          </a:p>
        </p:txBody>
      </p:sp>
    </p:spTree>
    <p:extLst>
      <p:ext uri="{BB962C8B-B14F-4D97-AF65-F5344CB8AC3E}">
        <p14:creationId xmlns:p14="http://schemas.microsoft.com/office/powerpoint/2010/main" val="290533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5" name="Rectangle 616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13C31-5618-812C-FA9C-DF0F2E522F57}"/>
              </a:ext>
            </a:extLst>
          </p:cNvPr>
          <p:cNvSpPr>
            <a:spLocks noGrp="1"/>
          </p:cNvSpPr>
          <p:nvPr>
            <p:ph type="title"/>
          </p:nvPr>
        </p:nvSpPr>
        <p:spPr>
          <a:xfrm>
            <a:off x="793662" y="386930"/>
            <a:ext cx="10066122" cy="1298448"/>
          </a:xfrm>
        </p:spPr>
        <p:txBody>
          <a:bodyPr anchor="b">
            <a:normAutofit/>
          </a:bodyPr>
          <a:lstStyle/>
          <a:p>
            <a:r>
              <a:rPr lang="en-US" sz="4800" b="1" dirty="0"/>
              <a:t>6. Proper bid procedures aren’t followed.</a:t>
            </a:r>
          </a:p>
        </p:txBody>
      </p:sp>
      <p:sp>
        <p:nvSpPr>
          <p:cNvPr id="6167" name="Rectangle 616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9" name="Rectangle 616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9BAAC4-8D81-1F8C-371A-54B55142ECC6}"/>
              </a:ext>
            </a:extLst>
          </p:cNvPr>
          <p:cNvSpPr>
            <a:spLocks noGrp="1"/>
          </p:cNvSpPr>
          <p:nvPr>
            <p:ph idx="1"/>
          </p:nvPr>
        </p:nvSpPr>
        <p:spPr>
          <a:xfrm>
            <a:off x="76200" y="2203079"/>
            <a:ext cx="5943600" cy="4035880"/>
          </a:xfrm>
        </p:spPr>
        <p:txBody>
          <a:bodyPr anchor="ctr">
            <a:normAutofit/>
          </a:bodyPr>
          <a:lstStyle/>
          <a:p>
            <a:r>
              <a:rPr lang="en-US" sz="1800" dirty="0"/>
              <a:t>Sealed bids aren’t used.</a:t>
            </a:r>
          </a:p>
          <a:p>
            <a:r>
              <a:rPr lang="en-US" sz="1800" dirty="0"/>
              <a:t>Contractor bids are changed.</a:t>
            </a:r>
          </a:p>
          <a:p>
            <a:pPr lvl="1"/>
            <a:r>
              <a:rPr lang="en-US" sz="1800" b="1" dirty="0"/>
              <a:t>Not</a:t>
            </a:r>
            <a:r>
              <a:rPr lang="en-US" sz="1800" dirty="0"/>
              <a:t> acceptable to change a contractor bid. The change order will document if a change to the bid price is made. </a:t>
            </a:r>
          </a:p>
          <a:p>
            <a:pPr lvl="1"/>
            <a:r>
              <a:rPr lang="en-US" sz="1800" b="1" dirty="0"/>
              <a:t>Is</a:t>
            </a:r>
            <a:r>
              <a:rPr lang="en-US" sz="1800" dirty="0"/>
              <a:t> acceptable to document a math error on the bid. Write a note with the correct price, indicate there was math error and initial.</a:t>
            </a:r>
          </a:p>
          <a:p>
            <a:r>
              <a:rPr lang="en-US" sz="1800" dirty="0"/>
              <a:t>Bid opening sheets have errors </a:t>
            </a:r>
          </a:p>
          <a:p>
            <a:pPr lvl="1"/>
            <a:r>
              <a:rPr lang="en-US" sz="1800" dirty="0"/>
              <a:t>Need to list agency cost estimate</a:t>
            </a:r>
          </a:p>
          <a:p>
            <a:pPr lvl="1"/>
            <a:r>
              <a:rPr lang="en-US" sz="1800" dirty="0"/>
              <a:t>List all bids received</a:t>
            </a:r>
          </a:p>
          <a:p>
            <a:pPr lvl="1"/>
            <a:r>
              <a:rPr lang="en-US" sz="1800" dirty="0"/>
              <a:t>List the date of the bid opening</a:t>
            </a:r>
          </a:p>
          <a:p>
            <a:pPr lvl="1"/>
            <a:endParaRPr lang="en-US" sz="1600" dirty="0"/>
          </a:p>
        </p:txBody>
      </p:sp>
      <p:pic>
        <p:nvPicPr>
          <p:cNvPr id="6148" name="Picture 4" descr="bidding clip art - Clip Art Library">
            <a:extLst>
              <a:ext uri="{FF2B5EF4-FFF2-40B4-BE49-F238E27FC236}">
                <a16:creationId xmlns:a16="http://schemas.microsoft.com/office/drawing/2014/main" id="{96E18037-53FF-A3CF-8707-B389329E01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3131062"/>
            <a:ext cx="5150277" cy="2420630"/>
          </a:xfrm>
          <a:prstGeom prst="rect">
            <a:avLst/>
          </a:prstGeom>
          <a:noFill/>
          <a:extLst>
            <a:ext uri="{909E8E84-426E-40DD-AFC4-6F175D3DCCD1}">
              <a14:hiddenFill xmlns:a14="http://schemas.microsoft.com/office/drawing/2010/main">
                <a:solidFill>
                  <a:srgbClr val="FFFFFF"/>
                </a:solidFill>
              </a14:hiddenFill>
            </a:ext>
          </a:extLst>
        </p:spPr>
      </p:pic>
      <p:sp>
        <p:nvSpPr>
          <p:cNvPr id="6171" name="Rectangle 617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28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18CF-2D92-4F74-4D8F-C24DB825FDFE}"/>
              </a:ext>
            </a:extLst>
          </p:cNvPr>
          <p:cNvSpPr>
            <a:spLocks noGrp="1"/>
          </p:cNvSpPr>
          <p:nvPr>
            <p:ph type="title"/>
          </p:nvPr>
        </p:nvSpPr>
        <p:spPr>
          <a:xfrm>
            <a:off x="5868556" y="1138036"/>
            <a:ext cx="5732893" cy="1402470"/>
          </a:xfrm>
        </p:spPr>
        <p:txBody>
          <a:bodyPr anchor="t">
            <a:normAutofit fontScale="90000"/>
          </a:bodyPr>
          <a:lstStyle/>
          <a:p>
            <a:r>
              <a:rPr lang="en-US" sz="3600" b="1" dirty="0"/>
              <a:t>5. Inconsistent dates/signatures on paperwork.</a:t>
            </a:r>
          </a:p>
        </p:txBody>
      </p:sp>
      <p:pic>
        <p:nvPicPr>
          <p:cNvPr id="7174" name="Picture 6" descr="Free Signature Cliparts, Download Free Signature Cliparts png images, Free  ClipArts on Clipart Library">
            <a:extLst>
              <a:ext uri="{FF2B5EF4-FFF2-40B4-BE49-F238E27FC236}">
                <a16:creationId xmlns:a16="http://schemas.microsoft.com/office/drawing/2014/main" id="{088891DC-4316-0D47-DE1A-D80665366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54"/>
          <a:stretch/>
        </p:blipFill>
        <p:spPr bwMode="auto">
          <a:xfrm>
            <a:off x="495299" y="1237008"/>
            <a:ext cx="3684529" cy="4905375"/>
          </a:xfrm>
          <a:prstGeom prst="rect">
            <a:avLst/>
          </a:prstGeom>
          <a:noFill/>
          <a:extLst>
            <a:ext uri="{909E8E84-426E-40DD-AFC4-6F175D3DCCD1}">
              <a14:hiddenFill xmlns:a14="http://schemas.microsoft.com/office/drawing/2010/main">
                <a:solidFill>
                  <a:srgbClr val="FFFFFF"/>
                </a:solidFill>
              </a14:hiddenFill>
            </a:ext>
          </a:extLst>
        </p:spPr>
      </p:pic>
      <p:cxnSp>
        <p:nvCxnSpPr>
          <p:cNvPr id="7187" name="Straight Connector 718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3F1C66-3EAB-C45B-43ED-276E15866CF5}"/>
              </a:ext>
            </a:extLst>
          </p:cNvPr>
          <p:cNvSpPr>
            <a:spLocks noGrp="1"/>
          </p:cNvSpPr>
          <p:nvPr>
            <p:ph idx="1"/>
          </p:nvPr>
        </p:nvSpPr>
        <p:spPr>
          <a:xfrm>
            <a:off x="5868557" y="2551176"/>
            <a:ext cx="5444382" cy="3944874"/>
          </a:xfrm>
        </p:spPr>
        <p:txBody>
          <a:bodyPr>
            <a:normAutofit/>
          </a:bodyPr>
          <a:lstStyle/>
          <a:p>
            <a:r>
              <a:rPr lang="en-US" sz="1800" dirty="0"/>
              <a:t>Applications dated after the initial evaluation </a:t>
            </a:r>
          </a:p>
          <a:p>
            <a:pPr lvl="1"/>
            <a:r>
              <a:rPr lang="en-US" sz="1800" dirty="0"/>
              <a:t>Updates to applications should happen prior to the evaluation</a:t>
            </a:r>
          </a:p>
          <a:p>
            <a:r>
              <a:rPr lang="en-US" sz="1800" dirty="0"/>
              <a:t>Applications approved after the evaluation</a:t>
            </a:r>
          </a:p>
          <a:p>
            <a:r>
              <a:rPr lang="en-US" sz="1800" dirty="0"/>
              <a:t>Applications not approved at all</a:t>
            </a:r>
          </a:p>
          <a:p>
            <a:r>
              <a:rPr lang="en-US" sz="1800" dirty="0"/>
              <a:t>Paperwork missing required signatures</a:t>
            </a:r>
          </a:p>
          <a:p>
            <a:pPr lvl="1"/>
            <a:r>
              <a:rPr lang="en-US" sz="1800" dirty="0"/>
              <a:t>WX-15, Change Order must be signed by WX Director, DNE, Contractor, and client</a:t>
            </a:r>
          </a:p>
          <a:p>
            <a:pPr lvl="1"/>
            <a:r>
              <a:rPr lang="en-US" sz="1800" dirty="0"/>
              <a:t>DNE signatures missing on client ed forms, mold forms, etc.</a:t>
            </a:r>
          </a:p>
          <a:p>
            <a:pPr lvl="1"/>
            <a:r>
              <a:rPr lang="en-US" sz="1800" dirty="0"/>
              <a:t>Applications missing appropriate signatures</a:t>
            </a:r>
          </a:p>
          <a:p>
            <a:pPr lvl="1"/>
            <a:endParaRPr lang="en-US" sz="1800" dirty="0"/>
          </a:p>
        </p:txBody>
      </p:sp>
    </p:spTree>
    <p:extLst>
      <p:ext uri="{BB962C8B-B14F-4D97-AF65-F5344CB8AC3E}">
        <p14:creationId xmlns:p14="http://schemas.microsoft.com/office/powerpoint/2010/main" val="206270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60791-2BA8-5DF4-5405-F42ED8D07B8E}"/>
              </a:ext>
            </a:extLst>
          </p:cNvPr>
          <p:cNvSpPr>
            <a:spLocks noGrp="1"/>
          </p:cNvSpPr>
          <p:nvPr>
            <p:ph type="title"/>
          </p:nvPr>
        </p:nvSpPr>
        <p:spPr>
          <a:xfrm>
            <a:off x="838201" y="365125"/>
            <a:ext cx="5251316" cy="1807305"/>
          </a:xfrm>
        </p:spPr>
        <p:txBody>
          <a:bodyPr>
            <a:normAutofit/>
          </a:bodyPr>
          <a:lstStyle/>
          <a:p>
            <a:r>
              <a:rPr lang="en-US" b="1" dirty="0"/>
              <a:t>4. Priority lists are hard to follow.</a:t>
            </a:r>
          </a:p>
        </p:txBody>
      </p:sp>
      <p:sp>
        <p:nvSpPr>
          <p:cNvPr id="3" name="Content Placeholder 2">
            <a:extLst>
              <a:ext uri="{FF2B5EF4-FFF2-40B4-BE49-F238E27FC236}">
                <a16:creationId xmlns:a16="http://schemas.microsoft.com/office/drawing/2014/main" id="{238BA5B8-D3F2-780E-847F-EF8F65D34B19}"/>
              </a:ext>
            </a:extLst>
          </p:cNvPr>
          <p:cNvSpPr>
            <a:spLocks noGrp="1"/>
          </p:cNvSpPr>
          <p:nvPr>
            <p:ph idx="1"/>
          </p:nvPr>
        </p:nvSpPr>
        <p:spPr>
          <a:xfrm>
            <a:off x="838200" y="2333297"/>
            <a:ext cx="4619621" cy="3843666"/>
          </a:xfrm>
        </p:spPr>
        <p:txBody>
          <a:bodyPr>
            <a:normAutofit/>
          </a:bodyPr>
          <a:lstStyle/>
          <a:p>
            <a:r>
              <a:rPr lang="en-US" sz="1900"/>
              <a:t>Should be able to look at a priority list and determine what units are in progress</a:t>
            </a:r>
          </a:p>
          <a:p>
            <a:pPr lvl="1"/>
            <a:r>
              <a:rPr lang="en-US" sz="1900"/>
              <a:t>Notes should be included to detail a client’s status: completed, in-progress, deferred, etc.</a:t>
            </a:r>
          </a:p>
          <a:p>
            <a:pPr lvl="1"/>
            <a:r>
              <a:rPr lang="en-US" sz="1900"/>
              <a:t>The priority list should PROVE that you are serving clients in order by points!  A list of clients in order by points doesn’t prove anything unless there are notes indicating when the clients are served.</a:t>
            </a:r>
          </a:p>
          <a:p>
            <a:r>
              <a:rPr lang="en-US" sz="1900"/>
              <a:t>Should include the date the list was created</a:t>
            </a:r>
          </a:p>
          <a:p>
            <a:endParaRPr lang="en-US" sz="1900"/>
          </a:p>
          <a:p>
            <a:pPr lvl="1"/>
            <a:endParaRPr lang="en-US" sz="1900"/>
          </a:p>
          <a:p>
            <a:pPr lvl="1"/>
            <a:endParaRPr lang="en-US" sz="1900"/>
          </a:p>
        </p:txBody>
      </p:sp>
      <p:pic>
        <p:nvPicPr>
          <p:cNvPr id="8198" name="Picture 6" descr="Commonly Confused Words 2 | EN Inglés">
            <a:extLst>
              <a:ext uri="{FF2B5EF4-FFF2-40B4-BE49-F238E27FC236}">
                <a16:creationId xmlns:a16="http://schemas.microsoft.com/office/drawing/2014/main" id="{04239648-70DA-BC2A-AA67-DA31EE1976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47" r="24585"/>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9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5793-4AE4-79A1-03DF-847B261633CD}"/>
              </a:ext>
            </a:extLst>
          </p:cNvPr>
          <p:cNvSpPr>
            <a:spLocks noGrp="1"/>
          </p:cNvSpPr>
          <p:nvPr>
            <p:ph type="title"/>
          </p:nvPr>
        </p:nvSpPr>
        <p:spPr>
          <a:xfrm>
            <a:off x="6417733" y="619125"/>
            <a:ext cx="5291663" cy="681037"/>
          </a:xfrm>
        </p:spPr>
        <p:txBody>
          <a:bodyPr anchor="b">
            <a:normAutofit/>
          </a:bodyPr>
          <a:lstStyle/>
          <a:p>
            <a:r>
              <a:rPr lang="en-US" sz="4000" b="1" dirty="0"/>
              <a:t>3. Deferrals</a:t>
            </a:r>
          </a:p>
        </p:txBody>
      </p:sp>
      <p:pic>
        <p:nvPicPr>
          <p:cNvPr id="9218" name="Picture 2" descr="American Basement Solutions: How to fix and repair floor joist rot">
            <a:extLst>
              <a:ext uri="{FF2B5EF4-FFF2-40B4-BE49-F238E27FC236}">
                <a16:creationId xmlns:a16="http://schemas.microsoft.com/office/drawing/2014/main" id="{49B5F52D-A1F1-D3E0-0A9B-C67199D001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13" r="20553"/>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A1751AC-D753-FD12-BCF6-F216F83438BF}"/>
              </a:ext>
            </a:extLst>
          </p:cNvPr>
          <p:cNvSpPr>
            <a:spLocks noGrp="1"/>
          </p:cNvSpPr>
          <p:nvPr>
            <p:ph idx="1"/>
          </p:nvPr>
        </p:nvSpPr>
        <p:spPr>
          <a:xfrm>
            <a:off x="6417734" y="1428750"/>
            <a:ext cx="5291663" cy="4938711"/>
          </a:xfrm>
        </p:spPr>
        <p:txBody>
          <a:bodyPr>
            <a:normAutofit lnSpcReduction="10000"/>
          </a:bodyPr>
          <a:lstStyle/>
          <a:p>
            <a:r>
              <a:rPr lang="en-US" sz="1600" dirty="0"/>
              <a:t>Letters not sent in a timely manner (best practice: approximately within 30 days of the evaluation)</a:t>
            </a:r>
          </a:p>
          <a:p>
            <a:r>
              <a:rPr lang="en-US" sz="1600" dirty="0"/>
              <a:t>Letters do not specify the reason for deferral</a:t>
            </a:r>
          </a:p>
          <a:p>
            <a:pPr lvl="1"/>
            <a:r>
              <a:rPr lang="en-US" sz="1600" dirty="0"/>
              <a:t>Give the exact reason for the deferral. Don’t list “structure” or “clutter.” Give a short 1-2 sentence explanation.</a:t>
            </a:r>
          </a:p>
          <a:p>
            <a:pPr lvl="1"/>
            <a:r>
              <a:rPr lang="en-US" sz="1600" dirty="0"/>
              <a:t>For example: structural issues to flooring: “Floor joists are rotting in places and unstable.”</a:t>
            </a:r>
          </a:p>
          <a:p>
            <a:pPr lvl="1"/>
            <a:r>
              <a:rPr lang="en-US" sz="1600" dirty="0"/>
              <a:t>Clutter-”Cannot access all areas of the home due to excess items. The evaluator and work crews need to be able to access all parts of the home to insulate and make the home more energy efficient.”</a:t>
            </a:r>
          </a:p>
          <a:p>
            <a:r>
              <a:rPr lang="en-US" sz="1600" dirty="0"/>
              <a:t>Letters do not provide referral information</a:t>
            </a:r>
          </a:p>
          <a:p>
            <a:pPr lvl="1"/>
            <a:r>
              <a:rPr lang="en-US" sz="1600" dirty="0"/>
              <a:t>Provide clients with contact information for the referral agency</a:t>
            </a:r>
          </a:p>
          <a:p>
            <a:r>
              <a:rPr lang="en-US" sz="1600" dirty="0"/>
              <a:t>No deferrals at all</a:t>
            </a:r>
          </a:p>
          <a:p>
            <a:pPr lvl="1"/>
            <a:r>
              <a:rPr lang="en-US" sz="1600" dirty="0"/>
              <a:t>If you can’t complete the evaluation due to a problem with the client or unit, it’s a deferral and should be reported</a:t>
            </a:r>
          </a:p>
          <a:p>
            <a:pPr marL="457200" lvl="1" indent="0">
              <a:buNone/>
            </a:pPr>
            <a:endParaRPr lang="en-US" sz="1300" dirty="0"/>
          </a:p>
          <a:p>
            <a:pPr lvl="1"/>
            <a:endParaRPr lang="en-US" sz="1300" dirty="0"/>
          </a:p>
        </p:txBody>
      </p:sp>
    </p:spTree>
    <p:extLst>
      <p:ext uri="{BB962C8B-B14F-4D97-AF65-F5344CB8AC3E}">
        <p14:creationId xmlns:p14="http://schemas.microsoft.com/office/powerpoint/2010/main" val="118325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3"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33F8E-E8A6-8541-B987-71C3B3E7B600}"/>
              </a:ext>
            </a:extLst>
          </p:cNvPr>
          <p:cNvSpPr>
            <a:spLocks noGrp="1"/>
          </p:cNvSpPr>
          <p:nvPr>
            <p:ph type="title"/>
          </p:nvPr>
        </p:nvSpPr>
        <p:spPr>
          <a:xfrm>
            <a:off x="1043631" y="809898"/>
            <a:ext cx="9942716" cy="1554480"/>
          </a:xfrm>
        </p:spPr>
        <p:txBody>
          <a:bodyPr anchor="ctr">
            <a:normAutofit/>
          </a:bodyPr>
          <a:lstStyle/>
          <a:p>
            <a:r>
              <a:rPr lang="en-US" sz="4800" b="1"/>
              <a:t>2. Trainings not maintained for employees/contractors.</a:t>
            </a:r>
          </a:p>
        </p:txBody>
      </p:sp>
      <p:sp>
        <p:nvSpPr>
          <p:cNvPr id="25" name="Content Placeholder 2">
            <a:extLst>
              <a:ext uri="{FF2B5EF4-FFF2-40B4-BE49-F238E27FC236}">
                <a16:creationId xmlns:a16="http://schemas.microsoft.com/office/drawing/2014/main" id="{52206FB5-B573-FDB7-0BA0-51CED77230F1}"/>
              </a:ext>
            </a:extLst>
          </p:cNvPr>
          <p:cNvSpPr>
            <a:spLocks noGrp="1"/>
          </p:cNvSpPr>
          <p:nvPr>
            <p:ph idx="1"/>
          </p:nvPr>
        </p:nvSpPr>
        <p:spPr>
          <a:xfrm>
            <a:off x="1045028" y="3017522"/>
            <a:ext cx="9941319" cy="3124658"/>
          </a:xfrm>
        </p:spPr>
        <p:txBody>
          <a:bodyPr anchor="ctr">
            <a:normAutofit/>
          </a:bodyPr>
          <a:lstStyle/>
          <a:p>
            <a:r>
              <a:rPr lang="en-US" sz="2400"/>
              <a:t>Use the state plan to determine what trainings are required for contractors and employees.</a:t>
            </a:r>
          </a:p>
          <a:p>
            <a:r>
              <a:rPr lang="en-US" sz="2400"/>
              <a:t>Plan ahead! Prepare for trainings that are expiring well before the due date.</a:t>
            </a:r>
          </a:p>
          <a:p>
            <a:endParaRPr lang="en-US" sz="2400"/>
          </a:p>
          <a:p>
            <a:endParaRPr lang="en-US" sz="2400"/>
          </a:p>
        </p:txBody>
      </p:sp>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39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7" name="Rectangle 1026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9B29D-AC59-C376-698E-D65AD8CFD910}"/>
              </a:ext>
            </a:extLst>
          </p:cNvPr>
          <p:cNvSpPr>
            <a:spLocks noGrp="1"/>
          </p:cNvSpPr>
          <p:nvPr>
            <p:ph type="title"/>
          </p:nvPr>
        </p:nvSpPr>
        <p:spPr>
          <a:xfrm>
            <a:off x="6513788" y="365125"/>
            <a:ext cx="4840010" cy="1807305"/>
          </a:xfrm>
        </p:spPr>
        <p:txBody>
          <a:bodyPr>
            <a:normAutofit/>
          </a:bodyPr>
          <a:lstStyle/>
          <a:p>
            <a:r>
              <a:rPr lang="en-US" b="1" dirty="0"/>
              <a:t>1. Errors on client applications.</a:t>
            </a:r>
          </a:p>
        </p:txBody>
      </p:sp>
      <p:pic>
        <p:nvPicPr>
          <p:cNvPr id="10252" name="Picture 12" descr="warning sign&quot; Emoji - Download for free – Iconduck">
            <a:extLst>
              <a:ext uri="{FF2B5EF4-FFF2-40B4-BE49-F238E27FC236}">
                <a16:creationId xmlns:a16="http://schemas.microsoft.com/office/drawing/2014/main" id="{038D8553-152A-D876-118B-D015B00C8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8" r="5383"/>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A6B6483-87A4-DBD7-5CC7-B2239964FD4E}"/>
              </a:ext>
            </a:extLst>
          </p:cNvPr>
          <p:cNvSpPr>
            <a:spLocks noGrp="1"/>
          </p:cNvSpPr>
          <p:nvPr>
            <p:ph idx="1"/>
          </p:nvPr>
        </p:nvSpPr>
        <p:spPr>
          <a:xfrm>
            <a:off x="6513788" y="2333297"/>
            <a:ext cx="4840010" cy="3843666"/>
          </a:xfrm>
        </p:spPr>
        <p:txBody>
          <a:bodyPr>
            <a:normAutofit/>
          </a:bodyPr>
          <a:lstStyle/>
          <a:p>
            <a:r>
              <a:rPr lang="en-US" sz="1700"/>
              <a:t>Income not calculated correctly</a:t>
            </a:r>
          </a:p>
          <a:p>
            <a:pPr lvl="1"/>
            <a:r>
              <a:rPr lang="en-US" sz="1700"/>
              <a:t>Use the formulas included in Section 2.2.2 in the WAP manual! </a:t>
            </a:r>
          </a:p>
          <a:p>
            <a:pPr lvl="1"/>
            <a:r>
              <a:rPr lang="en-US" sz="1700"/>
              <a:t>Medicare premiums should be deducted from gross income</a:t>
            </a:r>
          </a:p>
          <a:p>
            <a:pPr lvl="1"/>
            <a:r>
              <a:rPr lang="en-US" sz="1700"/>
              <a:t>Get income documentation from the month preceding the application</a:t>
            </a:r>
          </a:p>
          <a:p>
            <a:pPr lvl="1"/>
            <a:r>
              <a:rPr lang="en-US" sz="1700"/>
              <a:t>Make sure income on application matches the income documentation!</a:t>
            </a:r>
          </a:p>
          <a:p>
            <a:r>
              <a:rPr lang="en-US" sz="1700"/>
              <a:t>Points total not correct</a:t>
            </a:r>
          </a:p>
          <a:p>
            <a:pPr lvl="1"/>
            <a:r>
              <a:rPr lang="en-US" sz="1700"/>
              <a:t>Disability status must be proven to get points</a:t>
            </a:r>
          </a:p>
          <a:p>
            <a:pPr lvl="1"/>
            <a:r>
              <a:rPr lang="en-US" sz="1700"/>
              <a:t>If you correct an income error, be sure to check the points.</a:t>
            </a:r>
          </a:p>
          <a:p>
            <a:pPr marL="457200" lvl="1" indent="0">
              <a:buNone/>
            </a:pPr>
            <a:endParaRPr lang="en-US" sz="1700"/>
          </a:p>
          <a:p>
            <a:pPr lvl="1"/>
            <a:endParaRPr lang="en-US" sz="1700"/>
          </a:p>
          <a:p>
            <a:pPr lvl="1"/>
            <a:endParaRPr lang="en-US" sz="1700"/>
          </a:p>
        </p:txBody>
      </p:sp>
    </p:spTree>
    <p:extLst>
      <p:ext uri="{BB962C8B-B14F-4D97-AF65-F5344CB8AC3E}">
        <p14:creationId xmlns:p14="http://schemas.microsoft.com/office/powerpoint/2010/main" val="61954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2A50BCA-0A3D-0F6A-F3D6-F91AF12307CC}"/>
              </a:ext>
            </a:extLst>
          </p:cNvPr>
          <p:cNvSpPr>
            <a:spLocks noGrp="1"/>
          </p:cNvSpPr>
          <p:nvPr>
            <p:ph type="title"/>
          </p:nvPr>
        </p:nvSpPr>
        <p:spPr>
          <a:xfrm>
            <a:off x="838200" y="365125"/>
            <a:ext cx="5393361" cy="1325563"/>
          </a:xfrm>
        </p:spPr>
        <p:txBody>
          <a:bodyPr>
            <a:normAutofit/>
          </a:bodyPr>
          <a:lstStyle/>
          <a:p>
            <a:r>
              <a:rPr lang="en-US" b="1" dirty="0"/>
              <a:t>Best Practices-How to Ace a Monitoring</a:t>
            </a:r>
          </a:p>
        </p:txBody>
      </p:sp>
      <p:sp>
        <p:nvSpPr>
          <p:cNvPr id="3" name="Content Placeholder 2">
            <a:extLst>
              <a:ext uri="{FF2B5EF4-FFF2-40B4-BE49-F238E27FC236}">
                <a16:creationId xmlns:a16="http://schemas.microsoft.com/office/drawing/2014/main" id="{7029506C-CB7E-0F31-9B69-6017F2AC418A}"/>
              </a:ext>
            </a:extLst>
          </p:cNvPr>
          <p:cNvSpPr>
            <a:spLocks noGrp="1"/>
          </p:cNvSpPr>
          <p:nvPr>
            <p:ph idx="1"/>
          </p:nvPr>
        </p:nvSpPr>
        <p:spPr>
          <a:xfrm>
            <a:off x="147195" y="1825625"/>
            <a:ext cx="6084367" cy="4667250"/>
          </a:xfrm>
        </p:spPr>
        <p:txBody>
          <a:bodyPr>
            <a:normAutofit/>
          </a:bodyPr>
          <a:lstStyle/>
          <a:p>
            <a:pPr marL="742950" marR="0" lvl="1" indent="-285750">
              <a:spcBef>
                <a:spcPts val="0"/>
              </a:spcBef>
              <a:spcAft>
                <a:spcPts val="80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Invoice: Tell the whole story! Print any worksheets that you use to reconcile each month. If it’s helpful to you, chances are it will be helpful to your monitors.</a:t>
            </a:r>
          </a:p>
          <a:p>
            <a:pPr marL="742950" marR="0" lvl="1" indent="-285750">
              <a:spcBef>
                <a:spcPts val="0"/>
              </a:spcBef>
              <a:spcAft>
                <a:spcPts val="80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Highlight/tab items to help monitors reconcile what was billed to KHC. </a:t>
            </a:r>
          </a:p>
          <a:p>
            <a:pPr marL="742950" marR="0" lvl="1" indent="-285750">
              <a:spcBef>
                <a:spcPts val="0"/>
              </a:spcBef>
              <a:spcAft>
                <a:spcPts val="800"/>
              </a:spcAft>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Times New Roman" panose="02020603050405020304" pitchFamily="18" charset="0"/>
              </a:rPr>
              <a:t>If possible, print payroll reports with hours worked and payroll amounts to help monitors reconcile hours worked in WX with what is billed to KHC.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Times New Roman" panose="02020603050405020304" pitchFamily="18" charset="0"/>
              </a:rPr>
              <a:t>Update agency policies and procedures when preparing for a monitoring.</a:t>
            </a:r>
          </a:p>
          <a:p>
            <a:pPr marL="742950" marR="0" lvl="1" indent="-285750">
              <a:spcBef>
                <a:spcPts val="0"/>
              </a:spcBef>
              <a:spcAft>
                <a:spcPts val="800"/>
              </a:spcAft>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DOCUMENT! DOCUMENT! DOCUMENT! Make notes when something is out of the ordinary</a:t>
            </a: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300" dirty="0"/>
          </a:p>
        </p:txBody>
      </p:sp>
      <p:pic>
        <p:nvPicPr>
          <p:cNvPr id="11266" name="Picture 2" descr="7 Award Winning Employee Engagement Strategies | LSA Global">
            <a:extLst>
              <a:ext uri="{FF2B5EF4-FFF2-40B4-BE49-F238E27FC236}">
                <a16:creationId xmlns:a16="http://schemas.microsoft.com/office/drawing/2014/main" id="{8074A9B5-DF30-CEE3-FBE1-558A905D98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127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7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721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Freeform: Shape 1229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531BB0-FB07-6691-B7BE-C26B98083948}"/>
              </a:ext>
            </a:extLst>
          </p:cNvPr>
          <p:cNvSpPr>
            <a:spLocks noGrp="1"/>
          </p:cNvSpPr>
          <p:nvPr>
            <p:ph type="title"/>
          </p:nvPr>
        </p:nvSpPr>
        <p:spPr>
          <a:xfrm>
            <a:off x="5526156" y="365125"/>
            <a:ext cx="5827643" cy="1433433"/>
          </a:xfrm>
        </p:spPr>
        <p:txBody>
          <a:bodyPr anchor="b">
            <a:normAutofit/>
          </a:bodyPr>
          <a:lstStyle/>
          <a:p>
            <a:r>
              <a:rPr lang="en-US" b="1" dirty="0"/>
              <a:t>Best Practices-How to Ace a Monitoring</a:t>
            </a:r>
          </a:p>
        </p:txBody>
      </p:sp>
      <p:pic>
        <p:nvPicPr>
          <p:cNvPr id="12290" name="Picture 2" descr="Double check Vectors, Clipart &amp; Illustrations for Free Download - illustAC">
            <a:extLst>
              <a:ext uri="{FF2B5EF4-FFF2-40B4-BE49-F238E27FC236}">
                <a16:creationId xmlns:a16="http://schemas.microsoft.com/office/drawing/2014/main" id="{EC026B3D-6EAC-839A-A2BC-6469E1B5F1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641" y="2816409"/>
            <a:ext cx="4309533" cy="32321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7217A9-9FE6-6D4F-3E1F-9A12BCD2313A}"/>
              </a:ext>
            </a:extLst>
          </p:cNvPr>
          <p:cNvSpPr>
            <a:spLocks noGrp="1"/>
          </p:cNvSpPr>
          <p:nvPr>
            <p:ph idx="1"/>
          </p:nvPr>
        </p:nvSpPr>
        <p:spPr>
          <a:xfrm>
            <a:off x="4952999" y="2055813"/>
            <a:ext cx="6400801" cy="4121149"/>
          </a:xfrm>
        </p:spPr>
        <p:txBody>
          <a:bodyPr anchor="t">
            <a:normAutofit fontScale="92500" lnSpcReduction="10000"/>
          </a:bodyPr>
          <a:lstStyle/>
          <a:p>
            <a:r>
              <a:rPr lang="en-US" sz="1800" dirty="0"/>
              <a:t>Review applications before approving them. If you are the person responsible for approving applications, then it is your job to ensure the household is eligible for the program. </a:t>
            </a:r>
          </a:p>
          <a:p>
            <a:pPr lvl="1"/>
            <a:r>
              <a:rPr lang="en-US" sz="1800" dirty="0"/>
              <a:t>Double check all signatures.</a:t>
            </a:r>
          </a:p>
          <a:p>
            <a:pPr lvl="1"/>
            <a:r>
              <a:rPr lang="en-US" sz="1800" dirty="0"/>
              <a:t>Make sure dates align and make sense.</a:t>
            </a:r>
          </a:p>
          <a:p>
            <a:r>
              <a:rPr lang="en-US" sz="1800" dirty="0"/>
              <a:t>Communicate with your intake workers and </a:t>
            </a:r>
            <a:r>
              <a:rPr lang="en-US" sz="1800" dirty="0" err="1"/>
              <a:t>Wx</a:t>
            </a:r>
            <a:r>
              <a:rPr lang="en-US" sz="1800" dirty="0"/>
              <a:t> bookkeeper.</a:t>
            </a:r>
          </a:p>
          <a:p>
            <a:r>
              <a:rPr lang="en-US" sz="1800" dirty="0"/>
              <a:t>Create reminders in Microsoft Outlook for important dates.</a:t>
            </a:r>
          </a:p>
          <a:p>
            <a:pPr lvl="1"/>
            <a:r>
              <a:rPr lang="en-US" sz="1800" dirty="0"/>
              <a:t>Training expirations</a:t>
            </a:r>
          </a:p>
          <a:p>
            <a:pPr lvl="1"/>
            <a:r>
              <a:rPr lang="en-US" sz="1800" dirty="0"/>
              <a:t>Contractor insurance expirations</a:t>
            </a:r>
          </a:p>
          <a:p>
            <a:r>
              <a:rPr lang="en-US" sz="1800" dirty="0"/>
              <a:t>If you aren’t sure about something on the checklist or monitoring tool, ask! </a:t>
            </a:r>
          </a:p>
          <a:p>
            <a:pPr lvl="1"/>
            <a:r>
              <a:rPr lang="en-US" sz="1800" dirty="0"/>
              <a:t>Leslie’s cell: text or call </a:t>
            </a:r>
            <a:r>
              <a:rPr lang="en-US" sz="1800" b="1" u="sng" dirty="0"/>
              <a:t>606-813-6684 </a:t>
            </a:r>
          </a:p>
          <a:p>
            <a:pPr lvl="1"/>
            <a:r>
              <a:rPr lang="en-US" sz="1800" dirty="0"/>
              <a:t>Can return text messages quicker than emails.</a:t>
            </a:r>
          </a:p>
          <a:p>
            <a:pPr lvl="1"/>
            <a:r>
              <a:rPr lang="en-US" sz="1800" dirty="0"/>
              <a:t>Poor cell reception during the day for phone calls, but can return calls after 3:30 or sometimes during the day.</a:t>
            </a:r>
          </a:p>
          <a:p>
            <a:pPr lvl="1"/>
            <a:endParaRPr lang="en-US" sz="1400" dirty="0"/>
          </a:p>
          <a:p>
            <a:pPr lvl="1"/>
            <a:endParaRPr lang="en-US" sz="1400" dirty="0"/>
          </a:p>
          <a:p>
            <a:endParaRPr lang="en-US" sz="1400" dirty="0"/>
          </a:p>
        </p:txBody>
      </p:sp>
    </p:spTree>
    <p:extLst>
      <p:ext uri="{BB962C8B-B14F-4D97-AF65-F5344CB8AC3E}">
        <p14:creationId xmlns:p14="http://schemas.microsoft.com/office/powerpoint/2010/main" val="195648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9FE1-CC09-35B9-DD35-A3F360BBDF64}"/>
              </a:ext>
            </a:extLst>
          </p:cNvPr>
          <p:cNvSpPr>
            <a:spLocks noGrp="1"/>
          </p:cNvSpPr>
          <p:nvPr>
            <p:ph type="title"/>
          </p:nvPr>
        </p:nvSpPr>
        <p:spPr>
          <a:solidFill>
            <a:schemeClr val="bg1"/>
          </a:solidFill>
        </p:spPr>
        <p:txBody>
          <a:bodyPr>
            <a:normAutofit/>
          </a:bodyPr>
          <a:lstStyle/>
          <a:p>
            <a:pPr algn="ctr"/>
            <a:r>
              <a:rPr lang="en-US" b="1" dirty="0"/>
              <a:t>Superlatives</a:t>
            </a:r>
          </a:p>
        </p:txBody>
      </p:sp>
      <p:sp>
        <p:nvSpPr>
          <p:cNvPr id="3" name="Content Placeholder 2">
            <a:extLst>
              <a:ext uri="{FF2B5EF4-FFF2-40B4-BE49-F238E27FC236}">
                <a16:creationId xmlns:a16="http://schemas.microsoft.com/office/drawing/2014/main" id="{E58CF347-A293-6E95-CA00-CF14FD3E3CAD}"/>
              </a:ext>
            </a:extLst>
          </p:cNvPr>
          <p:cNvSpPr>
            <a:spLocks noGrp="1"/>
          </p:cNvSpPr>
          <p:nvPr>
            <p:ph sz="half" idx="2"/>
          </p:nvPr>
        </p:nvSpPr>
        <p:spPr>
          <a:xfrm>
            <a:off x="653144" y="1690688"/>
            <a:ext cx="5344432" cy="4498975"/>
          </a:xfrm>
        </p:spPr>
        <p:txBody>
          <a:bodyPr>
            <a:normAutofit/>
          </a:bodyPr>
          <a:lstStyle/>
          <a:p>
            <a:pPr marL="0" indent="0">
              <a:buNone/>
            </a:pPr>
            <a:r>
              <a:rPr lang="en-US" sz="3200" dirty="0">
                <a:solidFill>
                  <a:srgbClr val="404040"/>
                </a:solidFill>
              </a:rPr>
              <a:t>Closest Average</a:t>
            </a:r>
          </a:p>
          <a:p>
            <a:pPr lvl="1"/>
            <a:r>
              <a:rPr lang="en-US" sz="2800" dirty="0">
                <a:solidFill>
                  <a:srgbClr val="404040"/>
                </a:solidFill>
              </a:rPr>
              <a:t>Central KY -$8,009!!</a:t>
            </a:r>
          </a:p>
          <a:p>
            <a:pPr marL="0" indent="0">
              <a:buNone/>
            </a:pPr>
            <a:r>
              <a:rPr lang="en-US" sz="3200" dirty="0">
                <a:solidFill>
                  <a:srgbClr val="404040"/>
                </a:solidFill>
              </a:rPr>
              <a:t>Formula Most Completions</a:t>
            </a:r>
          </a:p>
          <a:p>
            <a:pPr lvl="1"/>
            <a:r>
              <a:rPr lang="en-US" sz="2800" dirty="0">
                <a:solidFill>
                  <a:srgbClr val="404040"/>
                </a:solidFill>
              </a:rPr>
              <a:t>Multi-Purpose- 28 Jobs!!</a:t>
            </a:r>
          </a:p>
          <a:p>
            <a:pPr marL="0" indent="0">
              <a:buNone/>
            </a:pPr>
            <a:r>
              <a:rPr lang="en-US" sz="3200" dirty="0">
                <a:solidFill>
                  <a:srgbClr val="404040"/>
                </a:solidFill>
              </a:rPr>
              <a:t>BIL Most Completions</a:t>
            </a:r>
          </a:p>
          <a:p>
            <a:pPr lvl="1"/>
            <a:r>
              <a:rPr lang="en-US" sz="2800" dirty="0">
                <a:solidFill>
                  <a:srgbClr val="404040"/>
                </a:solidFill>
              </a:rPr>
              <a:t>Northeast – 24 Jobs!!</a:t>
            </a:r>
          </a:p>
        </p:txBody>
      </p:sp>
      <p:sp>
        <p:nvSpPr>
          <p:cNvPr id="6" name="Content Placeholder 5">
            <a:extLst>
              <a:ext uri="{FF2B5EF4-FFF2-40B4-BE49-F238E27FC236}">
                <a16:creationId xmlns:a16="http://schemas.microsoft.com/office/drawing/2014/main" id="{CDFA9DEF-D03F-A17C-B098-7C66BD3584FF}"/>
              </a:ext>
            </a:extLst>
          </p:cNvPr>
          <p:cNvSpPr>
            <a:spLocks noGrp="1"/>
          </p:cNvSpPr>
          <p:nvPr>
            <p:ph sz="quarter" idx="4"/>
          </p:nvPr>
        </p:nvSpPr>
        <p:spPr>
          <a:xfrm>
            <a:off x="5921829" y="1690688"/>
            <a:ext cx="5547360" cy="4498975"/>
          </a:xfrm>
        </p:spPr>
        <p:txBody>
          <a:bodyPr>
            <a:normAutofit/>
          </a:bodyPr>
          <a:lstStyle/>
          <a:p>
            <a:pPr marL="0" indent="0">
              <a:buNone/>
            </a:pPr>
            <a:r>
              <a:rPr lang="en-US" sz="3200" dirty="0">
                <a:solidFill>
                  <a:srgbClr val="404040"/>
                </a:solidFill>
              </a:rPr>
              <a:t>Most Improved</a:t>
            </a:r>
          </a:p>
          <a:p>
            <a:pPr lvl="1"/>
            <a:r>
              <a:rPr lang="en-US" sz="2800" dirty="0">
                <a:solidFill>
                  <a:srgbClr val="404040"/>
                </a:solidFill>
              </a:rPr>
              <a:t>Northern KY- </a:t>
            </a:r>
            <a:r>
              <a:rPr lang="en-US" dirty="0">
                <a:solidFill>
                  <a:srgbClr val="404040"/>
                </a:solidFill>
              </a:rPr>
              <a:t>increased production</a:t>
            </a:r>
          </a:p>
          <a:p>
            <a:pPr marL="0" indent="0">
              <a:buNone/>
            </a:pPr>
            <a:r>
              <a:rPr lang="en-US" sz="3200" dirty="0" err="1">
                <a:solidFill>
                  <a:srgbClr val="404040"/>
                </a:solidFill>
              </a:rPr>
              <a:t>Wx</a:t>
            </a:r>
            <a:r>
              <a:rPr lang="en-US" sz="3200" dirty="0">
                <a:solidFill>
                  <a:srgbClr val="404040"/>
                </a:solidFill>
              </a:rPr>
              <a:t> Ready Stars</a:t>
            </a:r>
          </a:p>
          <a:p>
            <a:pPr lvl="1"/>
            <a:r>
              <a:rPr lang="en-US" sz="2800" dirty="0">
                <a:solidFill>
                  <a:srgbClr val="404040"/>
                </a:solidFill>
              </a:rPr>
              <a:t>MPCAA, WKAS, &amp; Big Sandy</a:t>
            </a:r>
          </a:p>
          <a:p>
            <a:pPr marL="457200" lvl="1" indent="0">
              <a:buNone/>
            </a:pPr>
            <a:endParaRPr lang="en-US" dirty="0"/>
          </a:p>
        </p:txBody>
      </p:sp>
      <p:pic>
        <p:nvPicPr>
          <p:cNvPr id="14338" name="Picture 2" descr="Award Ribbon Images - Free Download on Freepik">
            <a:extLst>
              <a:ext uri="{FF2B5EF4-FFF2-40B4-BE49-F238E27FC236}">
                <a16:creationId xmlns:a16="http://schemas.microsoft.com/office/drawing/2014/main" id="{47A7A040-6442-429F-6FE1-EB97AA7FD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572" y="4088957"/>
            <a:ext cx="4401956" cy="257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96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arn(inVertic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Vertical)">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barn(inVertical)">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barn(inVertical)">
                                      <p:cBhvr>
                                        <p:cTn id="5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36152BA-9795-65A5-23DF-C2BB1522F9B9}"/>
              </a:ext>
            </a:extLst>
          </p:cNvPr>
          <p:cNvSpPr>
            <a:spLocks noGrp="1"/>
          </p:cNvSpPr>
          <p:nvPr>
            <p:ph type="title"/>
          </p:nvPr>
        </p:nvSpPr>
        <p:spPr>
          <a:xfrm>
            <a:off x="804672" y="1412489"/>
            <a:ext cx="2871095" cy="2156621"/>
          </a:xfrm>
        </p:spPr>
        <p:txBody>
          <a:bodyPr anchor="t">
            <a:normAutofit/>
          </a:bodyPr>
          <a:lstStyle/>
          <a:p>
            <a:r>
              <a:rPr lang="en-US" b="1" dirty="0">
                <a:solidFill>
                  <a:srgbClr val="FFFFFF"/>
                </a:solidFill>
              </a:rPr>
              <a:t>Discussion Questions</a:t>
            </a:r>
          </a:p>
        </p:txBody>
      </p:sp>
      <p:sp>
        <p:nvSpPr>
          <p:cNvPr id="5" name="Content Placeholder 4">
            <a:extLst>
              <a:ext uri="{FF2B5EF4-FFF2-40B4-BE49-F238E27FC236}">
                <a16:creationId xmlns:a16="http://schemas.microsoft.com/office/drawing/2014/main" id="{2BD2A05A-7F4F-790C-5FB6-4205062CD248}"/>
              </a:ext>
            </a:extLst>
          </p:cNvPr>
          <p:cNvSpPr>
            <a:spLocks noGrp="1"/>
          </p:cNvSpPr>
          <p:nvPr>
            <p:ph sz="half" idx="1"/>
          </p:nvPr>
        </p:nvSpPr>
        <p:spPr>
          <a:xfrm>
            <a:off x="4232228" y="685800"/>
            <a:ext cx="3892845" cy="5090533"/>
          </a:xfrm>
        </p:spPr>
        <p:txBody>
          <a:bodyPr>
            <a:normAutofit fontScale="92500"/>
          </a:bodyPr>
          <a:lstStyle/>
          <a:p>
            <a:r>
              <a:rPr lang="en-US" sz="2400" b="1" dirty="0"/>
              <a:t>Workforce Development</a:t>
            </a:r>
          </a:p>
          <a:p>
            <a:pPr lvl="1"/>
            <a:r>
              <a:rPr lang="en-US" dirty="0"/>
              <a:t>What can KHC do to help you?</a:t>
            </a:r>
          </a:p>
          <a:p>
            <a:pPr lvl="1"/>
            <a:r>
              <a:rPr lang="en-US" dirty="0"/>
              <a:t>Would it help for KHC staff to do training with your CSBG workers?</a:t>
            </a:r>
          </a:p>
          <a:p>
            <a:pPr lvl="1"/>
            <a:r>
              <a:rPr lang="en-US" dirty="0"/>
              <a:t>What is your plan to increase contractors and/or crew?</a:t>
            </a:r>
          </a:p>
          <a:p>
            <a:pPr lvl="1"/>
            <a:r>
              <a:rPr lang="en-US" dirty="0"/>
              <a:t>What are you two biggest obstacles with workforce?</a:t>
            </a:r>
          </a:p>
          <a:p>
            <a:pPr marL="403225" lvl="1" indent="-342900"/>
            <a:r>
              <a:rPr lang="en-US" b="1" dirty="0"/>
              <a:t>Application Pool</a:t>
            </a:r>
          </a:p>
          <a:p>
            <a:pPr marL="860425" lvl="2" indent="-342900"/>
            <a:r>
              <a:rPr lang="en-US" sz="2400" dirty="0"/>
              <a:t>What strategies are you using to increase the application pool?</a:t>
            </a:r>
          </a:p>
        </p:txBody>
      </p:sp>
      <p:sp>
        <p:nvSpPr>
          <p:cNvPr id="6" name="Content Placeholder 5">
            <a:extLst>
              <a:ext uri="{FF2B5EF4-FFF2-40B4-BE49-F238E27FC236}">
                <a16:creationId xmlns:a16="http://schemas.microsoft.com/office/drawing/2014/main" id="{688803BA-4443-27AC-970E-816DF5FF4F10}"/>
              </a:ext>
            </a:extLst>
          </p:cNvPr>
          <p:cNvSpPr>
            <a:spLocks noGrp="1"/>
          </p:cNvSpPr>
          <p:nvPr>
            <p:ph sz="half" idx="2"/>
          </p:nvPr>
        </p:nvSpPr>
        <p:spPr>
          <a:xfrm>
            <a:off x="8451604" y="1412489"/>
            <a:ext cx="2926080" cy="4363844"/>
          </a:xfrm>
        </p:spPr>
        <p:txBody>
          <a:bodyPr>
            <a:normAutofit fontScale="92500"/>
          </a:bodyPr>
          <a:lstStyle/>
          <a:p>
            <a:r>
              <a:rPr lang="en-US" sz="2400" b="1" dirty="0"/>
              <a:t>Client Education</a:t>
            </a:r>
          </a:p>
          <a:p>
            <a:pPr lvl="1"/>
            <a:r>
              <a:rPr lang="en-US" dirty="0"/>
              <a:t>What materials do you use for client education?</a:t>
            </a:r>
          </a:p>
          <a:p>
            <a:pPr lvl="1"/>
            <a:r>
              <a:rPr lang="en-US" dirty="0"/>
              <a:t>Who does client education?</a:t>
            </a:r>
          </a:p>
          <a:p>
            <a:pPr lvl="1"/>
            <a:r>
              <a:rPr lang="en-US" dirty="0"/>
              <a:t>Do you need materials in other languages?</a:t>
            </a:r>
          </a:p>
          <a:p>
            <a:pPr lvl="1"/>
            <a:r>
              <a:rPr lang="en-US" dirty="0"/>
              <a:t>What are the challenges with client education?</a:t>
            </a:r>
          </a:p>
          <a:p>
            <a:pPr lvl="1"/>
            <a:endParaRPr lang="en-US" sz="2000" dirty="0"/>
          </a:p>
        </p:txBody>
      </p:sp>
    </p:spTree>
    <p:extLst>
      <p:ext uri="{BB962C8B-B14F-4D97-AF65-F5344CB8AC3E}">
        <p14:creationId xmlns:p14="http://schemas.microsoft.com/office/powerpoint/2010/main" val="58828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enguins gawking">
            <a:extLst>
              <a:ext uri="{FF2B5EF4-FFF2-40B4-BE49-F238E27FC236}">
                <a16:creationId xmlns:a16="http://schemas.microsoft.com/office/drawing/2014/main" id="{793DA69E-E471-05A0-4845-C79C54791A70}"/>
              </a:ext>
            </a:extLst>
          </p:cNvPr>
          <p:cNvPicPr>
            <a:picLocks noChangeAspect="1"/>
          </p:cNvPicPr>
          <p:nvPr/>
        </p:nvPicPr>
        <p:blipFill rotWithShape="1">
          <a:blip r:embed="rId2">
            <a:extLst>
              <a:ext uri="{28A0092B-C50C-407E-A947-70E740481C1C}">
                <a14:useLocalDpi xmlns:a14="http://schemas.microsoft.com/office/drawing/2010/main" val="0"/>
              </a:ext>
            </a:extLst>
          </a:blip>
          <a:srcRect t="1455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5028C0-BEC5-1921-0EED-5CB019784773}"/>
              </a:ext>
            </a:extLst>
          </p:cNvPr>
          <p:cNvSpPr>
            <a:spLocks noGrp="1"/>
          </p:cNvSpPr>
          <p:nvPr>
            <p:ph type="title"/>
          </p:nvPr>
        </p:nvSpPr>
        <p:spPr>
          <a:xfrm>
            <a:off x="7531610" y="365125"/>
            <a:ext cx="3822189" cy="1899912"/>
          </a:xfrm>
        </p:spPr>
        <p:txBody>
          <a:bodyPr>
            <a:normAutofit/>
          </a:bodyPr>
          <a:lstStyle/>
          <a:p>
            <a:r>
              <a:rPr lang="en-US" sz="4000" b="1" dirty="0"/>
              <a:t>Conflict of Interest</a:t>
            </a:r>
          </a:p>
        </p:txBody>
      </p:sp>
      <p:sp>
        <p:nvSpPr>
          <p:cNvPr id="3" name="Content Placeholder 2">
            <a:extLst>
              <a:ext uri="{FF2B5EF4-FFF2-40B4-BE49-F238E27FC236}">
                <a16:creationId xmlns:a16="http://schemas.microsoft.com/office/drawing/2014/main" id="{3D90541C-4BF7-A251-1FDC-B0E6B833A755}"/>
              </a:ext>
            </a:extLst>
          </p:cNvPr>
          <p:cNvSpPr>
            <a:spLocks noGrp="1"/>
          </p:cNvSpPr>
          <p:nvPr>
            <p:ph idx="1"/>
          </p:nvPr>
        </p:nvSpPr>
        <p:spPr>
          <a:xfrm>
            <a:off x="7531610" y="1959429"/>
            <a:ext cx="3822189" cy="4217534"/>
          </a:xfrm>
        </p:spPr>
        <p:txBody>
          <a:bodyPr>
            <a:normAutofit lnSpcReduction="10000"/>
          </a:bodyPr>
          <a:lstStyle/>
          <a:p>
            <a:pPr>
              <a:defRPr/>
            </a:pPr>
            <a:r>
              <a:rPr lang="en-US" altLang="en-US" sz="2400" dirty="0"/>
              <a:t>Determine a conflict of interest</a:t>
            </a:r>
          </a:p>
          <a:p>
            <a:pPr>
              <a:defRPr/>
            </a:pPr>
            <a:r>
              <a:rPr lang="en-US" altLang="en-US" sz="2400" dirty="0"/>
              <a:t>Notify KHC</a:t>
            </a:r>
          </a:p>
          <a:p>
            <a:pPr lvl="1">
              <a:defRPr/>
            </a:pPr>
            <a:r>
              <a:rPr lang="en-US" altLang="en-US" dirty="0"/>
              <a:t>Narrative of conflict</a:t>
            </a:r>
          </a:p>
          <a:p>
            <a:pPr lvl="1">
              <a:defRPr/>
            </a:pPr>
            <a:r>
              <a:rPr lang="en-US" altLang="en-US" dirty="0"/>
              <a:t>Letter for legal counsel</a:t>
            </a:r>
          </a:p>
          <a:p>
            <a:pPr lvl="1">
              <a:defRPr/>
            </a:pPr>
            <a:r>
              <a:rPr lang="en-US" altLang="en-US" dirty="0"/>
              <a:t>Evidence of public disclosure (e.g. social media, board minutes, newspaper</a:t>
            </a:r>
            <a:br>
              <a:rPr lang="en-US" altLang="en-US" dirty="0"/>
            </a:br>
            <a:endParaRPr lang="en-US" altLang="en-US" dirty="0"/>
          </a:p>
          <a:p>
            <a:pPr>
              <a:defRPr/>
            </a:pPr>
            <a:r>
              <a:rPr lang="en-US" altLang="en-US" sz="2400" dirty="0"/>
              <a:t>Submit waiver through draw system</a:t>
            </a:r>
          </a:p>
          <a:p>
            <a:pPr marL="0" indent="0">
              <a:buNone/>
            </a:pPr>
            <a:endParaRPr lang="en-US" sz="2400" dirty="0"/>
          </a:p>
        </p:txBody>
      </p:sp>
    </p:spTree>
    <p:extLst>
      <p:ext uri="{BB962C8B-B14F-4D97-AF65-F5344CB8AC3E}">
        <p14:creationId xmlns:p14="http://schemas.microsoft.com/office/powerpoint/2010/main" val="146110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6C590D-3A79-BC99-44C6-54C05A992E20}"/>
              </a:ext>
            </a:extLst>
          </p:cNvPr>
          <p:cNvSpPr>
            <a:spLocks noGrp="1"/>
          </p:cNvSpPr>
          <p:nvPr>
            <p:ph type="title"/>
          </p:nvPr>
        </p:nvSpPr>
        <p:spPr>
          <a:xfrm>
            <a:off x="6657715" y="467271"/>
            <a:ext cx="4195674" cy="2052522"/>
          </a:xfrm>
        </p:spPr>
        <p:txBody>
          <a:bodyPr anchor="b">
            <a:normAutofit/>
          </a:bodyPr>
          <a:lstStyle/>
          <a:p>
            <a:r>
              <a:rPr lang="en-US" sz="5400" b="1" dirty="0"/>
              <a:t>State Plan Changes</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colorful chameleon">
            <a:extLst>
              <a:ext uri="{FF2B5EF4-FFF2-40B4-BE49-F238E27FC236}">
                <a16:creationId xmlns:a16="http://schemas.microsoft.com/office/drawing/2014/main" id="{F3E39E70-329B-6BA0-007A-1B57A9413CAE}"/>
              </a:ext>
            </a:extLst>
          </p:cNvPr>
          <p:cNvPicPr>
            <a:picLocks noChangeAspect="1"/>
          </p:cNvPicPr>
          <p:nvPr/>
        </p:nvPicPr>
        <p:blipFill rotWithShape="1">
          <a:blip r:embed="rId2">
            <a:extLst>
              <a:ext uri="{28A0092B-C50C-407E-A947-70E740481C1C}">
                <a14:useLocalDpi xmlns:a14="http://schemas.microsoft.com/office/drawing/2010/main" val="0"/>
              </a:ext>
            </a:extLst>
          </a:blip>
          <a:srcRect l="4605" r="28644"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8DC25A4-5D2E-9D61-60D8-A4216D5EF366}"/>
              </a:ext>
            </a:extLst>
          </p:cNvPr>
          <p:cNvSpPr>
            <a:spLocks noGrp="1"/>
          </p:cNvSpPr>
          <p:nvPr>
            <p:ph idx="1"/>
          </p:nvPr>
        </p:nvSpPr>
        <p:spPr>
          <a:xfrm>
            <a:off x="6657715" y="2519793"/>
            <a:ext cx="4628593" cy="3384897"/>
          </a:xfrm>
        </p:spPr>
        <p:txBody>
          <a:bodyPr anchor="t">
            <a:normAutofit/>
          </a:bodyPr>
          <a:lstStyle/>
          <a:p>
            <a:r>
              <a:rPr lang="en-US" dirty="0">
                <a:solidFill>
                  <a:schemeClr val="tx1">
                    <a:alpha val="80000"/>
                  </a:schemeClr>
                </a:solidFill>
              </a:rPr>
              <a:t>H&amp;S $3,000 to $4,000</a:t>
            </a:r>
          </a:p>
          <a:p>
            <a:r>
              <a:rPr lang="en-US" dirty="0">
                <a:solidFill>
                  <a:schemeClr val="tx1">
                    <a:alpha val="80000"/>
                  </a:schemeClr>
                </a:solidFill>
              </a:rPr>
              <a:t>Air conditioning for medical reasons</a:t>
            </a:r>
          </a:p>
          <a:p>
            <a:r>
              <a:rPr lang="en-US" dirty="0">
                <a:solidFill>
                  <a:schemeClr val="tx1">
                    <a:alpha val="80000"/>
                  </a:schemeClr>
                </a:solidFill>
              </a:rPr>
              <a:t>ACPU $8,250</a:t>
            </a:r>
          </a:p>
          <a:p>
            <a:r>
              <a:rPr lang="en-US" dirty="0">
                <a:solidFill>
                  <a:schemeClr val="tx1">
                    <a:alpha val="80000"/>
                  </a:schemeClr>
                </a:solidFill>
              </a:rPr>
              <a:t>IRM’s</a:t>
            </a: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20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FEDACBA-6098-EC22-31A2-34C91173BADA}"/>
              </a:ext>
            </a:extLst>
          </p:cNvPr>
          <p:cNvSpPr>
            <a:spLocks noGrp="1"/>
          </p:cNvSpPr>
          <p:nvPr>
            <p:ph type="title"/>
          </p:nvPr>
        </p:nvSpPr>
        <p:spPr>
          <a:xfrm>
            <a:off x="3027924" y="991261"/>
            <a:ext cx="5754696" cy="1837349"/>
          </a:xfrm>
        </p:spPr>
        <p:txBody>
          <a:bodyPr>
            <a:normAutofit/>
          </a:bodyPr>
          <a:lstStyle/>
          <a:p>
            <a:pPr algn="ctr"/>
            <a:r>
              <a:rPr lang="en-US" sz="4800" b="1" dirty="0"/>
              <a:t>IRM New Policy</a:t>
            </a:r>
          </a:p>
        </p:txBody>
      </p:sp>
      <p:sp>
        <p:nvSpPr>
          <p:cNvPr id="3" name="Content Placeholder 2">
            <a:extLst>
              <a:ext uri="{FF2B5EF4-FFF2-40B4-BE49-F238E27FC236}">
                <a16:creationId xmlns:a16="http://schemas.microsoft.com/office/drawing/2014/main" id="{D32BB027-339F-2B98-B225-60F1AD3166B1}"/>
              </a:ext>
            </a:extLst>
          </p:cNvPr>
          <p:cNvSpPr>
            <a:spLocks noGrp="1"/>
          </p:cNvSpPr>
          <p:nvPr>
            <p:ph idx="1"/>
          </p:nvPr>
        </p:nvSpPr>
        <p:spPr>
          <a:xfrm>
            <a:off x="2516778" y="2586446"/>
            <a:ext cx="6757852" cy="3544388"/>
          </a:xfrm>
        </p:spPr>
        <p:txBody>
          <a:bodyPr anchor="t">
            <a:normAutofit/>
          </a:bodyPr>
          <a:lstStyle/>
          <a:p>
            <a:r>
              <a:rPr lang="en-US" dirty="0"/>
              <a:t>Must include in measure</a:t>
            </a:r>
          </a:p>
          <a:p>
            <a:r>
              <a:rPr lang="en-US" dirty="0"/>
              <a:t>Measure must SIR at least 1.0 or .6</a:t>
            </a:r>
          </a:p>
          <a:p>
            <a:r>
              <a:rPr lang="en-US" dirty="0"/>
              <a:t>If SIR is lower than requirement, pull out IRM and make it a separate measure for a total package SIR of 1.0</a:t>
            </a:r>
          </a:p>
          <a:p>
            <a:pPr lvl="1"/>
            <a:r>
              <a:rPr lang="en-US" sz="2800" dirty="0"/>
              <a:t>Separate measure in Hancock (Incidental Repair)</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292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891DD7-763F-50F7-2844-B3DCBD34CE95}"/>
              </a:ext>
            </a:extLst>
          </p:cNvPr>
          <p:cNvSpPr>
            <a:spLocks noGrp="1"/>
          </p:cNvSpPr>
          <p:nvPr>
            <p:ph type="title"/>
          </p:nvPr>
        </p:nvSpPr>
        <p:spPr>
          <a:xfrm>
            <a:off x="579688" y="153355"/>
            <a:ext cx="9543405" cy="1188720"/>
          </a:xfrm>
        </p:spPr>
        <p:txBody>
          <a:bodyPr>
            <a:normAutofit/>
          </a:bodyPr>
          <a:lstStyle/>
          <a:p>
            <a:r>
              <a:rPr lang="en-US" b="1" dirty="0">
                <a:solidFill>
                  <a:schemeClr val="tx1">
                    <a:lumMod val="85000"/>
                    <a:lumOff val="15000"/>
                  </a:schemeClr>
                </a:solidFill>
              </a:rPr>
              <a:t>IRM’s</a:t>
            </a:r>
          </a:p>
        </p:txBody>
      </p:sp>
      <p:sp>
        <p:nvSpPr>
          <p:cNvPr id="3" name="Content Placeholder 2">
            <a:extLst>
              <a:ext uri="{FF2B5EF4-FFF2-40B4-BE49-F238E27FC236}">
                <a16:creationId xmlns:a16="http://schemas.microsoft.com/office/drawing/2014/main" id="{AE85C0A1-417A-4511-BD26-3BC26E9098BD}"/>
              </a:ext>
            </a:extLst>
          </p:cNvPr>
          <p:cNvSpPr>
            <a:spLocks noGrp="1"/>
          </p:cNvSpPr>
          <p:nvPr>
            <p:ph idx="1"/>
          </p:nvPr>
        </p:nvSpPr>
        <p:spPr>
          <a:xfrm>
            <a:off x="1097471" y="1342075"/>
            <a:ext cx="8177158" cy="4781006"/>
          </a:xfrm>
        </p:spPr>
        <p:txBody>
          <a:bodyPr anchor="ctr">
            <a:normAutofit/>
          </a:bodyPr>
          <a:lstStyle/>
          <a:p>
            <a:pPr marL="0" indent="0">
              <a:spcBef>
                <a:spcPts val="0"/>
              </a:spcBef>
              <a:buNone/>
            </a:pPr>
            <a:r>
              <a:rPr lang="en-US" sz="2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There is no longer a price limit on IRM’s. </a:t>
            </a:r>
          </a:p>
          <a:p>
            <a:pPr marL="342900" marR="0" lvl="0" indent="-342900">
              <a:spcBef>
                <a:spcPts val="0"/>
              </a:spcBef>
              <a:spcAft>
                <a:spcPts val="0"/>
              </a:spcAft>
              <a:buFont typeface="Symbol" panose="05050102010706020507" pitchFamily="18" charset="2"/>
              <a:buChar char=""/>
            </a:pPr>
            <a:r>
              <a:rPr lang="en-US" sz="2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An IRM must be first attached to an ECM (for example gutters can be attached to attic, walls, or floor to solve moisture issues). That ECM must hold an allowable SIR. </a:t>
            </a:r>
          </a:p>
          <a:p>
            <a:pPr marL="342900" marR="0" lvl="0" indent="-342900">
              <a:spcBef>
                <a:spcPts val="0"/>
              </a:spcBef>
              <a:spcAft>
                <a:spcPts val="0"/>
              </a:spcAft>
              <a:buFont typeface="Symbol" panose="05050102010706020507" pitchFamily="18" charset="2"/>
              <a:buChar char=""/>
            </a:pPr>
            <a:r>
              <a:rPr lang="en-US" sz="2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If the IRM materials and labor drop the ECM SIR below acceptable then you can enter it as an itemized cost with an SIR included, that way it adds that measure to your cumulative SIR. </a:t>
            </a:r>
          </a:p>
          <a:p>
            <a:pPr marL="342900" marR="0" lvl="0" indent="-342900">
              <a:spcBef>
                <a:spcPts val="0"/>
              </a:spcBef>
              <a:spcAft>
                <a:spcPts val="0"/>
              </a:spcAft>
              <a:buFont typeface="Symbol" panose="05050102010706020507" pitchFamily="18" charset="2"/>
              <a:buChar char=""/>
            </a:pPr>
            <a:r>
              <a:rPr lang="en-US" sz="2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An IRM according to DOE is anything that is not specifically required to perform that measure. </a:t>
            </a:r>
          </a:p>
          <a:p>
            <a:pPr marL="342900" marR="0" lvl="0" indent="-342900">
              <a:spcBef>
                <a:spcPts val="0"/>
              </a:spcBef>
              <a:spcAft>
                <a:spcPts val="0"/>
              </a:spcAft>
              <a:buFont typeface="Symbol" panose="05050102010706020507" pitchFamily="18" charset="2"/>
              <a:buChar char=""/>
            </a:pPr>
            <a:r>
              <a:rPr lang="en-US" sz="2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Ancillary items are materials needed to properly perform that measure and are an allowable cost under the measure (for example insulation rods, baffles, junction markers, depth markers, etc. are all ancillary items.) </a:t>
            </a:r>
          </a:p>
          <a:p>
            <a:pPr marL="342900" marR="0" lvl="0" indent="-342900">
              <a:spcBef>
                <a:spcPts val="0"/>
              </a:spcBef>
              <a:spcAft>
                <a:spcPts val="800"/>
              </a:spcAft>
              <a:buFont typeface="Symbol" panose="05050102010706020507" pitchFamily="18" charset="2"/>
              <a:buChar char=""/>
            </a:pPr>
            <a:r>
              <a:rPr lang="en-US" sz="2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According to DOE things such as access entry door repairs or replacement, wall ceiling or floor repairs, gutters, sump pumps, waterline insulation, are all incidental repairs and need to be listed that way in the work order as IRM materials and IRM labor.</a:t>
            </a:r>
          </a:p>
        </p:txBody>
      </p:sp>
      <p:sp>
        <p:nvSpPr>
          <p:cNvPr id="36" name="Freeform: Shape 35">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17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C53624-12C9-0D04-84A6-8E9A115CC7E6}"/>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IRM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4E5637EF-4062-4336-C570-A620F907340E}"/>
              </a:ext>
            </a:extLst>
          </p:cNvPr>
          <p:cNvSpPr txBox="1"/>
          <p:nvPr/>
        </p:nvSpPr>
        <p:spPr>
          <a:xfrm>
            <a:off x="838200" y="1825625"/>
            <a:ext cx="10515600" cy="4351338"/>
          </a:xfrm>
          <a:prstGeom prst="rect">
            <a:avLst/>
          </a:prstGeom>
        </p:spPr>
        <p:txBody>
          <a:bodyPr vert="horz" lIns="91440" tIns="45720" rIns="91440" bIns="45720" rtlCol="0">
            <a:normAutofit/>
          </a:bodyPr>
          <a:lstStyle/>
          <a:p>
            <a:pPr marR="0">
              <a:lnSpc>
                <a:spcPct val="90000"/>
              </a:lnSpc>
              <a:spcBef>
                <a:spcPts val="0"/>
              </a:spcBef>
              <a:spcAft>
                <a:spcPts val="800"/>
              </a:spcAft>
            </a:pPr>
            <a:r>
              <a:rPr lang="en-US" sz="2400" b="1" dirty="0">
                <a:effectLst/>
              </a:rPr>
              <a:t>IRM Examples</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Gutter installation due to moisture issues in walls, floors, or attic.</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Mobile home door replacement due to moisture issues in floor.</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Sump pump installation for moisture issues in floor.</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Minor roof repair for moisture issues in attic.</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Waterline insulation installation in floor. </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Minor wall, ceiling or floor repair in order to perform insulation measure.</a:t>
            </a:r>
          </a:p>
          <a:p>
            <a:pPr marL="342900" marR="0" lvl="0" indent="-228600">
              <a:lnSpc>
                <a:spcPct val="90000"/>
              </a:lnSpc>
              <a:spcBef>
                <a:spcPts val="0"/>
              </a:spcBef>
              <a:spcAft>
                <a:spcPts val="0"/>
              </a:spcAft>
              <a:buFont typeface="Arial" panose="020B0604020202020204" pitchFamily="34" charset="0"/>
              <a:buChar char="•"/>
            </a:pPr>
            <a:r>
              <a:rPr lang="en-US" sz="2000" dirty="0">
                <a:effectLst/>
              </a:rPr>
              <a:t>Repair or replacement of access doors for floor or attic. </a:t>
            </a:r>
          </a:p>
          <a:p>
            <a:pPr marL="742950" marR="0" lvl="1" indent="-228600">
              <a:lnSpc>
                <a:spcPct val="90000"/>
              </a:lnSpc>
              <a:spcBef>
                <a:spcPts val="0"/>
              </a:spcBef>
              <a:spcAft>
                <a:spcPts val="800"/>
              </a:spcAft>
              <a:buFont typeface="Arial" panose="020B0604020202020204" pitchFamily="34" charset="0"/>
              <a:buChar char="•"/>
            </a:pPr>
            <a:r>
              <a:rPr lang="en-US" sz="2000" dirty="0">
                <a:effectLst/>
              </a:rPr>
              <a:t>When no access is present, and one must be installed in order to perform a measure it is no longer an IRM. For example, a Knee wall that does not have an access door an access must be created in order to perform that portion of attic insulation and air sealing. </a:t>
            </a:r>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417728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old On Drywall: Everything You Need to Know - Valor Mold">
            <a:extLst>
              <a:ext uri="{FF2B5EF4-FFF2-40B4-BE49-F238E27FC236}">
                <a16:creationId xmlns:a16="http://schemas.microsoft.com/office/drawing/2014/main" id="{36B0616C-C989-132C-3505-3C7B2AADC5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8749" b="2"/>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336246-A2EB-0748-9E0F-900870E114EB}"/>
              </a:ext>
            </a:extLst>
          </p:cNvPr>
          <p:cNvSpPr>
            <a:spLocks noGrp="1"/>
          </p:cNvSpPr>
          <p:nvPr>
            <p:ph type="title"/>
          </p:nvPr>
        </p:nvSpPr>
        <p:spPr>
          <a:xfrm>
            <a:off x="371094" y="1161288"/>
            <a:ext cx="3438144" cy="1124712"/>
          </a:xfrm>
        </p:spPr>
        <p:txBody>
          <a:bodyPr anchor="b">
            <a:normAutofit/>
          </a:bodyPr>
          <a:lstStyle/>
          <a:p>
            <a:r>
              <a:rPr lang="en-US" sz="5400" b="1" dirty="0">
                <a:solidFill>
                  <a:schemeClr val="bg1"/>
                </a:solidFill>
              </a:rPr>
              <a:t>Deferrals</a:t>
            </a: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C9E2FE0-5A32-6214-4773-86E202B9C790}"/>
              </a:ext>
            </a:extLst>
          </p:cNvPr>
          <p:cNvSpPr>
            <a:spLocks noGrp="1"/>
          </p:cNvSpPr>
          <p:nvPr>
            <p:ph idx="1"/>
          </p:nvPr>
        </p:nvSpPr>
        <p:spPr>
          <a:xfrm>
            <a:off x="371093" y="2718054"/>
            <a:ext cx="4453455" cy="3207258"/>
          </a:xfrm>
        </p:spPr>
        <p:txBody>
          <a:bodyPr anchor="t">
            <a:normAutofit/>
          </a:bodyPr>
          <a:lstStyle/>
          <a:p>
            <a:pPr marL="0" indent="0">
              <a:buNone/>
            </a:pPr>
            <a:r>
              <a:rPr lang="en-US" sz="2400" b="1" dirty="0">
                <a:solidFill>
                  <a:schemeClr val="bg1"/>
                </a:solidFill>
              </a:rPr>
              <a:t>What is an appropriate deferral?</a:t>
            </a:r>
          </a:p>
          <a:p>
            <a:pPr marL="739775" indent="-339725"/>
            <a:r>
              <a:rPr lang="en-US" altLang="en-US" sz="2400" dirty="0">
                <a:solidFill>
                  <a:schemeClr val="bg1"/>
                </a:solidFill>
              </a:rPr>
              <a:t>Health &amp; safety – Ex: mold, pest infestation, asbestos</a:t>
            </a:r>
          </a:p>
          <a:p>
            <a:pPr marL="739775" indent="-339725"/>
            <a:r>
              <a:rPr lang="en-US" altLang="en-US" sz="2400" dirty="0">
                <a:solidFill>
                  <a:schemeClr val="bg1"/>
                </a:solidFill>
              </a:rPr>
              <a:t>Housing Repairs – Ex: roof repair</a:t>
            </a:r>
          </a:p>
          <a:p>
            <a:pPr marL="739775" indent="-339725"/>
            <a:r>
              <a:rPr lang="en-US" altLang="en-US" sz="2400" dirty="0">
                <a:solidFill>
                  <a:schemeClr val="bg1"/>
                </a:solidFill>
              </a:rPr>
              <a:t>Client issues – Ex: threats</a:t>
            </a:r>
          </a:p>
          <a:p>
            <a:pPr marL="0" indent="0">
              <a:buNone/>
            </a:pPr>
            <a:endParaRPr lang="en-US" sz="1700" dirty="0">
              <a:solidFill>
                <a:schemeClr val="bg1"/>
              </a:solidFill>
            </a:endParaRPr>
          </a:p>
        </p:txBody>
      </p:sp>
    </p:spTree>
    <p:extLst>
      <p:ext uri="{BB962C8B-B14F-4D97-AF65-F5344CB8AC3E}">
        <p14:creationId xmlns:p14="http://schemas.microsoft.com/office/powerpoint/2010/main" val="1213656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854</TotalTime>
  <Words>2234</Words>
  <Application>Microsoft Office PowerPoint</Application>
  <PresentationFormat>Widescreen</PresentationFormat>
  <Paragraphs>232</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Courier New</vt:lpstr>
      <vt:lpstr>Symbol</vt:lpstr>
      <vt:lpstr>Office Theme</vt:lpstr>
      <vt:lpstr>Interactive Weatherization Training</vt:lpstr>
      <vt:lpstr>Housekeeping</vt:lpstr>
      <vt:lpstr>Superlatives</vt:lpstr>
      <vt:lpstr>Conflict of Interest</vt:lpstr>
      <vt:lpstr>State Plan Changes</vt:lpstr>
      <vt:lpstr>IRM New Policy</vt:lpstr>
      <vt:lpstr>IRM’s</vt:lpstr>
      <vt:lpstr>IRM</vt:lpstr>
      <vt:lpstr>Deferrals</vt:lpstr>
      <vt:lpstr>Weatherization Ready</vt:lpstr>
      <vt:lpstr>IRM vs Wx Ready</vt:lpstr>
      <vt:lpstr>Production Planning &amp; Budgeting</vt:lpstr>
      <vt:lpstr>How many applications do you need?</vt:lpstr>
      <vt:lpstr>Things to Consider</vt:lpstr>
      <vt:lpstr>Budgeting Completions to Meet ACPU</vt:lpstr>
      <vt:lpstr>MF- Shalom Tower Highlight</vt:lpstr>
      <vt:lpstr>Financial/Admin Monitoring</vt:lpstr>
      <vt:lpstr>10. Documentation of administrative costs do not match what is billed to KHC. </vt:lpstr>
      <vt:lpstr>9. No preparation.</vt:lpstr>
      <vt:lpstr>8. Procurement P&amp;P doesn’t align with 2 CFR 200.317-200.327 </vt:lpstr>
      <vt:lpstr>7. Agency policies and procedures don’t match actual practices.</vt:lpstr>
      <vt:lpstr>6. Proper bid procedures aren’t followed.</vt:lpstr>
      <vt:lpstr>5. Inconsistent dates/signatures on paperwork.</vt:lpstr>
      <vt:lpstr>4. Priority lists are hard to follow.</vt:lpstr>
      <vt:lpstr>3. Deferrals</vt:lpstr>
      <vt:lpstr>2. Trainings not maintained for employees/contractors.</vt:lpstr>
      <vt:lpstr>1. Errors on client applications.</vt:lpstr>
      <vt:lpstr>Best Practices-How to Ace a Monitoring</vt:lpstr>
      <vt:lpstr>Best Practices-How to Ace a Monitoring</vt:lpstr>
      <vt:lpstr>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Weatherization Training</dc:title>
  <dc:creator>Allison Craigmyle</dc:creator>
  <cp:lastModifiedBy>Allison Craigmyle</cp:lastModifiedBy>
  <cp:revision>31</cp:revision>
  <dcterms:created xsi:type="dcterms:W3CDTF">2023-08-03T13:19:45Z</dcterms:created>
  <dcterms:modified xsi:type="dcterms:W3CDTF">2023-08-22T13:27:49Z</dcterms:modified>
</cp:coreProperties>
</file>